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676" r:id="rId5"/>
  </p:sldMasterIdLst>
  <p:notesMasterIdLst>
    <p:notesMasterId r:id="rId142"/>
  </p:notesMasterIdLst>
  <p:handoutMasterIdLst>
    <p:handoutMasterId r:id="rId143"/>
  </p:handoutMasterIdLst>
  <p:sldIdLst>
    <p:sldId id="742" r:id="rId6"/>
    <p:sldId id="789" r:id="rId7"/>
    <p:sldId id="743" r:id="rId8"/>
    <p:sldId id="724" r:id="rId9"/>
    <p:sldId id="713" r:id="rId10"/>
    <p:sldId id="725" r:id="rId11"/>
    <p:sldId id="336" r:id="rId12"/>
    <p:sldId id="668" r:id="rId13"/>
    <p:sldId id="462" r:id="rId14"/>
    <p:sldId id="714" r:id="rId15"/>
    <p:sldId id="337" r:id="rId16"/>
    <p:sldId id="261" r:id="rId17"/>
    <p:sldId id="625" r:id="rId18"/>
    <p:sldId id="709" r:id="rId19"/>
    <p:sldId id="329" r:id="rId20"/>
    <p:sldId id="746" r:id="rId21"/>
    <p:sldId id="716" r:id="rId22"/>
    <p:sldId id="341" r:id="rId23"/>
    <p:sldId id="622" r:id="rId24"/>
    <p:sldId id="744" r:id="rId25"/>
    <p:sldId id="262" r:id="rId26"/>
    <p:sldId id="699" r:id="rId27"/>
    <p:sldId id="264" r:id="rId28"/>
    <p:sldId id="638" r:id="rId29"/>
    <p:sldId id="623" r:id="rId30"/>
    <p:sldId id="750" r:id="rId31"/>
    <p:sldId id="600" r:id="rId32"/>
    <p:sldId id="717" r:id="rId33"/>
    <p:sldId id="639" r:id="rId34"/>
    <p:sldId id="747" r:id="rId35"/>
    <p:sldId id="748" r:id="rId36"/>
    <p:sldId id="711" r:id="rId37"/>
    <p:sldId id="749" r:id="rId38"/>
    <p:sldId id="718" r:id="rId39"/>
    <p:sldId id="417" r:id="rId40"/>
    <p:sldId id="347" r:id="rId41"/>
    <p:sldId id="355" r:id="rId42"/>
    <p:sldId id="620" r:id="rId43"/>
    <p:sldId id="286" r:id="rId44"/>
    <p:sldId id="719" r:id="rId45"/>
    <p:sldId id="790" r:id="rId46"/>
    <p:sldId id="673" r:id="rId47"/>
    <p:sldId id="395" r:id="rId48"/>
    <p:sldId id="781" r:id="rId49"/>
    <p:sldId id="721" r:id="rId50"/>
    <p:sldId id="737" r:id="rId51"/>
    <p:sldId id="738" r:id="rId52"/>
    <p:sldId id="372" r:id="rId53"/>
    <p:sldId id="634" r:id="rId54"/>
    <p:sldId id="739" r:id="rId55"/>
    <p:sldId id="635" r:id="rId56"/>
    <p:sldId id="751" r:id="rId57"/>
    <p:sldId id="680" r:id="rId58"/>
    <p:sldId id="636" r:id="rId59"/>
    <p:sldId id="280" r:id="rId60"/>
    <p:sldId id="752" r:id="rId61"/>
    <p:sldId id="662" r:id="rId62"/>
    <p:sldId id="753" r:id="rId63"/>
    <p:sldId id="682" r:id="rId64"/>
    <p:sldId id="754" r:id="rId65"/>
    <p:sldId id="683" r:id="rId66"/>
    <p:sldId id="360" r:id="rId67"/>
    <p:sldId id="755" r:id="rId68"/>
    <p:sldId id="756" r:id="rId69"/>
    <p:sldId id="757" r:id="rId70"/>
    <p:sldId id="788" r:id="rId71"/>
    <p:sldId id="652" r:id="rId72"/>
    <p:sldId id="653" r:id="rId73"/>
    <p:sldId id="758" r:id="rId74"/>
    <p:sldId id="371" r:id="rId75"/>
    <p:sldId id="669" r:id="rId76"/>
    <p:sldId id="759" r:id="rId77"/>
    <p:sldId id="664" r:id="rId78"/>
    <p:sldId id="760" r:id="rId79"/>
    <p:sldId id="285" r:id="rId80"/>
    <p:sldId id="700" r:id="rId81"/>
    <p:sldId id="701" r:id="rId82"/>
    <p:sldId id="761" r:id="rId83"/>
    <p:sldId id="374" r:id="rId84"/>
    <p:sldId id="782" r:id="rId85"/>
    <p:sldId id="783" r:id="rId86"/>
    <p:sldId id="784" r:id="rId87"/>
    <p:sldId id="785" r:id="rId88"/>
    <p:sldId id="786" r:id="rId89"/>
    <p:sldId id="618" r:id="rId90"/>
    <p:sldId id="633" r:id="rId91"/>
    <p:sldId id="637" r:id="rId92"/>
    <p:sldId id="762" r:id="rId93"/>
    <p:sldId id="764" r:id="rId94"/>
    <p:sldId id="765" r:id="rId95"/>
    <p:sldId id="766" r:id="rId96"/>
    <p:sldId id="608" r:id="rId97"/>
    <p:sldId id="767" r:id="rId98"/>
    <p:sldId id="671" r:id="rId99"/>
    <p:sldId id="672" r:id="rId100"/>
    <p:sldId id="768" r:id="rId101"/>
    <p:sldId id="353" r:id="rId102"/>
    <p:sldId id="769" r:id="rId103"/>
    <p:sldId id="770" r:id="rId104"/>
    <p:sldId id="643" r:id="rId105"/>
    <p:sldId id="702" r:id="rId106"/>
    <p:sldId id="325" r:id="rId107"/>
    <p:sldId id="645" r:id="rId108"/>
    <p:sldId id="646" r:id="rId109"/>
    <p:sldId id="703" r:id="rId110"/>
    <p:sldId id="773" r:id="rId111"/>
    <p:sldId id="667" r:id="rId112"/>
    <p:sldId id="771" r:id="rId113"/>
    <p:sldId id="733" r:id="rId114"/>
    <p:sldId id="772" r:id="rId115"/>
    <p:sldId id="730" r:id="rId116"/>
    <p:sldId id="723" r:id="rId117"/>
    <p:sldId id="731" r:id="rId118"/>
    <p:sldId id="678" r:id="rId119"/>
    <p:sldId id="679" r:id="rId120"/>
    <p:sldId id="593" r:id="rId121"/>
    <p:sldId id="774" r:id="rId122"/>
    <p:sldId id="775" r:id="rId123"/>
    <p:sldId id="382" r:id="rId124"/>
    <p:sldId id="630" r:id="rId125"/>
    <p:sldId id="776" r:id="rId126"/>
    <p:sldId id="642" r:id="rId127"/>
    <p:sldId id="777" r:id="rId128"/>
    <p:sldId id="665" r:id="rId129"/>
    <p:sldId id="650" r:id="rId130"/>
    <p:sldId id="651" r:id="rId131"/>
    <p:sldId id="586" r:id="rId132"/>
    <p:sldId id="584" r:id="rId133"/>
    <p:sldId id="778" r:id="rId134"/>
    <p:sldId id="585" r:id="rId135"/>
    <p:sldId id="779" r:id="rId136"/>
    <p:sldId id="666" r:id="rId137"/>
    <p:sldId id="661" r:id="rId138"/>
    <p:sldId id="289" r:id="rId139"/>
    <p:sldId id="386" r:id="rId140"/>
    <p:sldId id="780" r:id="rId141"/>
  </p:sldIdLst>
  <p:sldSz cx="9144000" cy="5715000" type="screen16x10"/>
  <p:notesSz cx="6735763" cy="9866313"/>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8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Lavsen" initials="TL" lastIdx="0" clrIdx="0">
    <p:extLst>
      <p:ext uri="{19B8F6BF-5375-455C-9EA6-DF929625EA0E}">
        <p15:presenceInfo xmlns:p15="http://schemas.microsoft.com/office/powerpoint/2012/main" userId="S-1-5-21-3927511754-3113490698-486822563-2635" providerId="AD"/>
      </p:ext>
    </p:extLst>
  </p:cmAuthor>
  <p:cmAuthor id="2" name="Julie Kristine Strange" initials="JKS" lastIdx="1" clrIdx="1">
    <p:extLst>
      <p:ext uri="{19B8F6BF-5375-455C-9EA6-DF929625EA0E}">
        <p15:presenceInfo xmlns:p15="http://schemas.microsoft.com/office/powerpoint/2012/main" userId="S-1-5-21-3927511754-3113490698-486822563-1273" providerId="AD"/>
      </p:ext>
    </p:extLst>
  </p:cmAuthor>
  <p:cmAuthor id="3" name="Julie Kristine Strange" initials="JKS [2]" lastIdx="1" clrIdx="2">
    <p:extLst>
      <p:ext uri="{19B8F6BF-5375-455C-9EA6-DF929625EA0E}">
        <p15:presenceInfo xmlns:p15="http://schemas.microsoft.com/office/powerpoint/2012/main" userId="S::jks@master.dk::c014a4e7-0770-475c-ae6c-67781268f7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955"/>
    <a:srgbClr val="389BC5"/>
    <a:srgbClr val="6A0000"/>
    <a:srgbClr val="EDEDED"/>
    <a:srgbClr val="586A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5" autoAdjust="0"/>
    <p:restoredTop sz="78492" autoAdjust="0"/>
  </p:normalViewPr>
  <p:slideViewPr>
    <p:cSldViewPr showGuides="1">
      <p:cViewPr varScale="1">
        <p:scale>
          <a:sx n="104" d="100"/>
          <a:sy n="104" d="100"/>
        </p:scale>
        <p:origin x="1560" y="108"/>
      </p:cViewPr>
      <p:guideLst>
        <p:guide orient="horz" pos="2160"/>
        <p:guide pos="2880"/>
        <p:guide orient="horz" pos="1800"/>
      </p:guideLst>
    </p:cSldViewPr>
  </p:slideViewPr>
  <p:notesTextViewPr>
    <p:cViewPr>
      <p:scale>
        <a:sx n="3" d="2"/>
        <a:sy n="3" d="2"/>
      </p:scale>
      <p:origin x="0" y="0"/>
    </p:cViewPr>
  </p:notesTextViewPr>
  <p:sorterViewPr>
    <p:cViewPr varScale="1">
      <p:scale>
        <a:sx n="100" d="100"/>
        <a:sy n="100" d="100"/>
      </p:scale>
      <p:origin x="0" y="-1339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microsoft.com/office/2016/11/relationships/changesInfo" Target="changesInfos/changesInfo1.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handoutMaster" Target="handoutMasters/handout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commentAuthors" Target="commentAuthors.xml"/><Relationship Id="rId90" Type="http://schemas.openxmlformats.org/officeDocument/2006/relationships/slide" Target="slides/slide8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a Debel" userId="b7d4b719-8486-4e6e-86d0-249779dfd770" providerId="ADAL" clId="{4A3A24A4-D641-48C6-B522-DF767DE29293}"/>
    <pc:docChg chg="modSld">
      <pc:chgData name="Mia Debel" userId="b7d4b719-8486-4e6e-86d0-249779dfd770" providerId="ADAL" clId="{4A3A24A4-D641-48C6-B522-DF767DE29293}" dt="2023-02-20T13:18:09.378" v="5" actId="20577"/>
      <pc:docMkLst>
        <pc:docMk/>
      </pc:docMkLst>
      <pc:sldChg chg="modSp mod">
        <pc:chgData name="Mia Debel" userId="b7d4b719-8486-4e6e-86d0-249779dfd770" providerId="ADAL" clId="{4A3A24A4-D641-48C6-B522-DF767DE29293}" dt="2023-02-20T13:18:09.378" v="5" actId="20577"/>
        <pc:sldMkLst>
          <pc:docMk/>
          <pc:sldMk cId="3530097585" sldId="786"/>
        </pc:sldMkLst>
        <pc:spChg chg="mod">
          <ac:chgData name="Mia Debel" userId="b7d4b719-8486-4e6e-86d0-249779dfd770" providerId="ADAL" clId="{4A3A24A4-D641-48C6-B522-DF767DE29293}" dt="2023-02-20T13:18:09.378" v="5" actId="20577"/>
          <ac:spMkLst>
            <pc:docMk/>
            <pc:sldMk cId="3530097585" sldId="786"/>
            <ac:spMk id="2"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CDDA41-A156-4A7C-ACBA-9D2BC601FEE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da-DK"/>
        </a:p>
      </dgm:t>
    </dgm:pt>
    <dgm:pt modelId="{FF5C34EF-737A-491F-9C1B-3587165C3D39}">
      <dgm:prSet phldrT="[Tekst]"/>
      <dgm:spPr/>
      <dgm:t>
        <a:bodyPr/>
        <a:lstStyle/>
        <a:p>
          <a:r>
            <a:rPr lang="da-DK" dirty="0"/>
            <a:t>Indledning</a:t>
          </a:r>
        </a:p>
      </dgm:t>
    </dgm:pt>
    <dgm:pt modelId="{2A8EC641-7F78-4938-AF69-827DD15535EC}" type="parTrans" cxnId="{1674134C-1B97-4857-94CE-21A42C860650}">
      <dgm:prSet/>
      <dgm:spPr/>
      <dgm:t>
        <a:bodyPr/>
        <a:lstStyle/>
        <a:p>
          <a:endParaRPr lang="da-DK"/>
        </a:p>
      </dgm:t>
    </dgm:pt>
    <dgm:pt modelId="{A20B892C-7519-4328-8063-6E95A5CAD815}" type="sibTrans" cxnId="{1674134C-1B97-4857-94CE-21A42C860650}">
      <dgm:prSet/>
      <dgm:spPr/>
      <dgm:t>
        <a:bodyPr/>
        <a:lstStyle/>
        <a:p>
          <a:endParaRPr lang="da-DK"/>
        </a:p>
      </dgm:t>
    </dgm:pt>
    <dgm:pt modelId="{E7F839B8-AB1B-4F52-9D3F-DA80CE8D74D0}">
      <dgm:prSet phldrT="[Tekst]"/>
      <dgm:spPr/>
      <dgm:t>
        <a:bodyPr/>
        <a:lstStyle/>
        <a:p>
          <a:r>
            <a:rPr lang="da-DK" dirty="0"/>
            <a:t>Agenda</a:t>
          </a:r>
        </a:p>
      </dgm:t>
    </dgm:pt>
    <dgm:pt modelId="{BE6BB3F4-BDC9-4538-A815-22CC4363FF30}" type="parTrans" cxnId="{9A3D7CE5-4D0D-4C20-9AD4-08C8D7D72597}">
      <dgm:prSet/>
      <dgm:spPr/>
      <dgm:t>
        <a:bodyPr/>
        <a:lstStyle/>
        <a:p>
          <a:endParaRPr lang="da-DK"/>
        </a:p>
      </dgm:t>
    </dgm:pt>
    <dgm:pt modelId="{E862A297-3C89-4F38-9ACB-4E1988700179}" type="sibTrans" cxnId="{9A3D7CE5-4D0D-4C20-9AD4-08C8D7D72597}">
      <dgm:prSet/>
      <dgm:spPr/>
      <dgm:t>
        <a:bodyPr/>
        <a:lstStyle/>
        <a:p>
          <a:endParaRPr lang="da-DK"/>
        </a:p>
      </dgm:t>
    </dgm:pt>
    <dgm:pt modelId="{57690FDC-40E3-4E99-B021-F0D72E700183}">
      <dgm:prSet phldrT="[Tekst]"/>
      <dgm:spPr/>
      <dgm:t>
        <a:bodyPr/>
        <a:lstStyle/>
        <a:p>
          <a:r>
            <a:rPr lang="da-DK" dirty="0"/>
            <a:t>Situation</a:t>
          </a:r>
        </a:p>
      </dgm:t>
    </dgm:pt>
    <dgm:pt modelId="{5F104B56-91A2-4832-A678-A66644D4159C}" type="parTrans" cxnId="{3B34CC34-29E9-4B47-B35B-64803FC470F0}">
      <dgm:prSet/>
      <dgm:spPr/>
      <dgm:t>
        <a:bodyPr/>
        <a:lstStyle/>
        <a:p>
          <a:endParaRPr lang="da-DK"/>
        </a:p>
      </dgm:t>
    </dgm:pt>
    <dgm:pt modelId="{4283D990-2182-4412-84BF-C86B421AD302}" type="sibTrans" cxnId="{3B34CC34-29E9-4B47-B35B-64803FC470F0}">
      <dgm:prSet/>
      <dgm:spPr/>
      <dgm:t>
        <a:bodyPr/>
        <a:lstStyle/>
        <a:p>
          <a:endParaRPr lang="da-DK"/>
        </a:p>
      </dgm:t>
    </dgm:pt>
    <dgm:pt modelId="{5EFB343A-2C18-4DE8-B31F-D54C31FC03BD}">
      <dgm:prSet phldrT="[Tekst]"/>
      <dgm:spPr/>
      <dgm:t>
        <a:bodyPr/>
        <a:lstStyle/>
        <a:p>
          <a:r>
            <a:rPr lang="da-DK" dirty="0"/>
            <a:t>Temaer</a:t>
          </a:r>
        </a:p>
      </dgm:t>
    </dgm:pt>
    <dgm:pt modelId="{6AE7D58E-187F-4F90-A901-60FAA04663F7}" type="parTrans" cxnId="{F0BA7D39-E76E-4B9F-8728-F425410A8396}">
      <dgm:prSet/>
      <dgm:spPr/>
      <dgm:t>
        <a:bodyPr/>
        <a:lstStyle/>
        <a:p>
          <a:endParaRPr lang="da-DK"/>
        </a:p>
      </dgm:t>
    </dgm:pt>
    <dgm:pt modelId="{E84596D3-5F33-44D1-A427-7D302059B465}" type="sibTrans" cxnId="{F0BA7D39-E76E-4B9F-8728-F425410A8396}">
      <dgm:prSet/>
      <dgm:spPr/>
      <dgm:t>
        <a:bodyPr/>
        <a:lstStyle/>
        <a:p>
          <a:endParaRPr lang="da-DK"/>
        </a:p>
      </dgm:t>
    </dgm:pt>
    <dgm:pt modelId="{D193BBDC-AF1E-48CA-A05D-D7F8B33E8B76}">
      <dgm:prSet phldrT="[Tekst]"/>
      <dgm:spPr/>
      <dgm:t>
        <a:bodyPr/>
        <a:lstStyle/>
        <a:p>
          <a:r>
            <a:rPr lang="da-DK" b="1" dirty="0"/>
            <a:t>Vælg</a:t>
          </a:r>
          <a:r>
            <a:rPr lang="da-DK" dirty="0"/>
            <a:t> det eller de relevante temaer</a:t>
          </a:r>
        </a:p>
      </dgm:t>
    </dgm:pt>
    <dgm:pt modelId="{F34FC4BB-09B0-49E9-A714-9FD646DBCB83}" type="parTrans" cxnId="{C5DE11D4-662A-4797-BB98-4DF3FF14F424}">
      <dgm:prSet/>
      <dgm:spPr/>
      <dgm:t>
        <a:bodyPr/>
        <a:lstStyle/>
        <a:p>
          <a:endParaRPr lang="da-DK"/>
        </a:p>
      </dgm:t>
    </dgm:pt>
    <dgm:pt modelId="{E0A45DF7-029D-483A-B5F8-123218F1E38B}" type="sibTrans" cxnId="{C5DE11D4-662A-4797-BB98-4DF3FF14F424}">
      <dgm:prSet/>
      <dgm:spPr/>
      <dgm:t>
        <a:bodyPr/>
        <a:lstStyle/>
        <a:p>
          <a:endParaRPr lang="da-DK"/>
        </a:p>
      </dgm:t>
    </dgm:pt>
    <dgm:pt modelId="{DF92B35C-C14C-48D3-B163-99F67641266B}">
      <dgm:prSet phldrT="[Tekst]"/>
      <dgm:spPr/>
      <dgm:t>
        <a:bodyPr/>
        <a:lstStyle/>
        <a:p>
          <a:r>
            <a:rPr lang="da-DK" b="1" dirty="0"/>
            <a:t>Vælg</a:t>
          </a:r>
          <a:r>
            <a:rPr lang="da-DK" dirty="0"/>
            <a:t> de ønskede øvelser under temaet</a:t>
          </a:r>
        </a:p>
      </dgm:t>
    </dgm:pt>
    <dgm:pt modelId="{C01E4BB6-A53F-4C26-B48E-DE6FF1B38760}" type="parTrans" cxnId="{C0909592-4C5C-4DD1-9D81-CC0CBEF2D434}">
      <dgm:prSet/>
      <dgm:spPr/>
      <dgm:t>
        <a:bodyPr/>
        <a:lstStyle/>
        <a:p>
          <a:endParaRPr lang="da-DK"/>
        </a:p>
      </dgm:t>
    </dgm:pt>
    <dgm:pt modelId="{FDC28FF2-EB5B-4E4D-9EEA-511F83461CC7}" type="sibTrans" cxnId="{C0909592-4C5C-4DD1-9D81-CC0CBEF2D434}">
      <dgm:prSet/>
      <dgm:spPr/>
      <dgm:t>
        <a:bodyPr/>
        <a:lstStyle/>
        <a:p>
          <a:endParaRPr lang="da-DK"/>
        </a:p>
      </dgm:t>
    </dgm:pt>
    <dgm:pt modelId="{92DA1BA6-8748-4FBA-A93B-C59A8D4F649D}">
      <dgm:prSet phldrT="[Tekst]"/>
      <dgm:spPr/>
      <dgm:t>
        <a:bodyPr/>
        <a:lstStyle/>
        <a:p>
          <a:r>
            <a:rPr lang="da-DK" dirty="0"/>
            <a:t>Afslutning</a:t>
          </a:r>
        </a:p>
      </dgm:t>
    </dgm:pt>
    <dgm:pt modelId="{8C682688-8613-48DD-AA0F-ED3671B8F9E7}" type="parTrans" cxnId="{66373191-10E7-4C3D-BC3B-A971B8F52A44}">
      <dgm:prSet/>
      <dgm:spPr/>
      <dgm:t>
        <a:bodyPr/>
        <a:lstStyle/>
        <a:p>
          <a:endParaRPr lang="da-DK"/>
        </a:p>
      </dgm:t>
    </dgm:pt>
    <dgm:pt modelId="{1D9DDB57-FBAB-4ABE-A807-A268890BBB9D}" type="sibTrans" cxnId="{66373191-10E7-4C3D-BC3B-A971B8F52A44}">
      <dgm:prSet/>
      <dgm:spPr/>
      <dgm:t>
        <a:bodyPr/>
        <a:lstStyle/>
        <a:p>
          <a:endParaRPr lang="da-DK"/>
        </a:p>
      </dgm:t>
    </dgm:pt>
    <dgm:pt modelId="{5D4D2F70-BC8E-4CE7-83BF-F5310A743BF0}">
      <dgm:prSet phldrT="[Tekst]"/>
      <dgm:spPr/>
      <dgm:t>
        <a:bodyPr/>
        <a:lstStyle/>
        <a:p>
          <a:r>
            <a:rPr lang="da-DK" dirty="0"/>
            <a:t>Opsamling og evaluering</a:t>
          </a:r>
        </a:p>
      </dgm:t>
    </dgm:pt>
    <dgm:pt modelId="{48B4CFD1-1F43-4004-B99C-7A157F1975E2}" type="parTrans" cxnId="{83D425E4-0E39-41B0-885B-E4A8748449CC}">
      <dgm:prSet/>
      <dgm:spPr/>
      <dgm:t>
        <a:bodyPr/>
        <a:lstStyle/>
        <a:p>
          <a:endParaRPr lang="da-DK"/>
        </a:p>
      </dgm:t>
    </dgm:pt>
    <dgm:pt modelId="{7196EF08-1B30-41A2-8954-BCC7AAFBD1DE}" type="sibTrans" cxnId="{83D425E4-0E39-41B0-885B-E4A8748449CC}">
      <dgm:prSet/>
      <dgm:spPr/>
      <dgm:t>
        <a:bodyPr/>
        <a:lstStyle/>
        <a:p>
          <a:endParaRPr lang="da-DK"/>
        </a:p>
      </dgm:t>
    </dgm:pt>
    <dgm:pt modelId="{E6B847CA-E18C-4AB0-A8DE-971013371A57}">
      <dgm:prSet phldrT="[Tekst]"/>
      <dgm:spPr/>
      <dgm:t>
        <a:bodyPr/>
        <a:lstStyle/>
        <a:p>
          <a:r>
            <a:rPr lang="da-DK" dirty="0"/>
            <a:t>Til næste gang</a:t>
          </a:r>
        </a:p>
      </dgm:t>
    </dgm:pt>
    <dgm:pt modelId="{8A101ED4-68EB-47BC-8132-C46C2A8948C2}" type="parTrans" cxnId="{3D08613B-BF0E-46C7-A36C-B31373F6EDC3}">
      <dgm:prSet/>
      <dgm:spPr/>
      <dgm:t>
        <a:bodyPr/>
        <a:lstStyle/>
        <a:p>
          <a:endParaRPr lang="da-DK"/>
        </a:p>
      </dgm:t>
    </dgm:pt>
    <dgm:pt modelId="{62F74E7B-7972-4E30-88BB-8921FAA6E29C}" type="sibTrans" cxnId="{3D08613B-BF0E-46C7-A36C-B31373F6EDC3}">
      <dgm:prSet/>
      <dgm:spPr/>
      <dgm:t>
        <a:bodyPr/>
        <a:lstStyle/>
        <a:p>
          <a:endParaRPr lang="da-DK"/>
        </a:p>
      </dgm:t>
    </dgm:pt>
    <dgm:pt modelId="{CD80AB42-AB32-4C40-A680-6F9F3BB7F563}">
      <dgm:prSet phldrT="[Tekst]"/>
      <dgm:spPr/>
      <dgm:t>
        <a:bodyPr/>
        <a:lstStyle/>
        <a:p>
          <a:r>
            <a:rPr lang="da-DK" dirty="0"/>
            <a:t>Formål</a:t>
          </a:r>
        </a:p>
      </dgm:t>
    </dgm:pt>
    <dgm:pt modelId="{F928889A-58B1-4654-8612-72DAED677B63}" type="parTrans" cxnId="{7E4DADEF-816D-4ACC-ACF6-2987EA0BA001}">
      <dgm:prSet/>
      <dgm:spPr/>
      <dgm:t>
        <a:bodyPr/>
        <a:lstStyle/>
        <a:p>
          <a:endParaRPr lang="da-DK"/>
        </a:p>
      </dgm:t>
    </dgm:pt>
    <dgm:pt modelId="{1F3488CA-36A1-416A-BD20-5C7CDD6843D3}" type="sibTrans" cxnId="{7E4DADEF-816D-4ACC-ACF6-2987EA0BA001}">
      <dgm:prSet/>
      <dgm:spPr/>
      <dgm:t>
        <a:bodyPr/>
        <a:lstStyle/>
        <a:p>
          <a:endParaRPr lang="da-DK"/>
        </a:p>
      </dgm:t>
    </dgm:pt>
    <dgm:pt modelId="{BA973D92-F2EA-41EE-BB48-A116C786CB34}">
      <dgm:prSet phldrT="[Tekst]"/>
      <dgm:spPr/>
      <dgm:t>
        <a:bodyPr/>
        <a:lstStyle/>
        <a:p>
          <a:r>
            <a:rPr lang="da-DK" b="1" dirty="0"/>
            <a:t>Vælg</a:t>
          </a:r>
          <a:r>
            <a:rPr lang="da-DK" dirty="0"/>
            <a:t> præsentationsøvelse</a:t>
          </a:r>
        </a:p>
      </dgm:t>
    </dgm:pt>
    <dgm:pt modelId="{C55BA730-4423-4753-87F9-854B44424A92}" type="parTrans" cxnId="{54C5E40D-8A47-4FF7-B7B7-4C39B7BC84D0}">
      <dgm:prSet/>
      <dgm:spPr/>
      <dgm:t>
        <a:bodyPr/>
        <a:lstStyle/>
        <a:p>
          <a:endParaRPr lang="da-DK"/>
        </a:p>
      </dgm:t>
    </dgm:pt>
    <dgm:pt modelId="{C75663AE-96C7-46EF-A07B-3FC65EC42E4F}" type="sibTrans" cxnId="{54C5E40D-8A47-4FF7-B7B7-4C39B7BC84D0}">
      <dgm:prSet/>
      <dgm:spPr/>
      <dgm:t>
        <a:bodyPr/>
        <a:lstStyle/>
        <a:p>
          <a:endParaRPr lang="da-DK"/>
        </a:p>
      </dgm:t>
    </dgm:pt>
    <dgm:pt modelId="{4BF127DB-CE2B-43FD-8E45-5353D924A486}">
      <dgm:prSet phldrT="[Tekst]"/>
      <dgm:spPr/>
      <dgm:t>
        <a:bodyPr/>
        <a:lstStyle/>
        <a:p>
          <a:r>
            <a:rPr lang="da-DK" dirty="0"/>
            <a:t>Udlevering af rapport</a:t>
          </a:r>
        </a:p>
      </dgm:t>
    </dgm:pt>
    <dgm:pt modelId="{A8A76FAD-FA67-460F-B2B8-FAEC3B893348}" type="parTrans" cxnId="{0CE9F892-DC2A-4E0D-8666-704A036C6278}">
      <dgm:prSet/>
      <dgm:spPr/>
      <dgm:t>
        <a:bodyPr/>
        <a:lstStyle/>
        <a:p>
          <a:endParaRPr lang="da-DK"/>
        </a:p>
      </dgm:t>
    </dgm:pt>
    <dgm:pt modelId="{1C6C9EDC-F4D4-4836-8E17-A39BA8D712BD}" type="sibTrans" cxnId="{0CE9F892-DC2A-4E0D-8666-704A036C6278}">
      <dgm:prSet/>
      <dgm:spPr/>
      <dgm:t>
        <a:bodyPr/>
        <a:lstStyle/>
        <a:p>
          <a:endParaRPr lang="da-DK"/>
        </a:p>
      </dgm:t>
    </dgm:pt>
    <dgm:pt modelId="{92AA32D4-6AA8-4CA1-B943-9C735FADAB97}" type="pres">
      <dgm:prSet presAssocID="{CFCDDA41-A156-4A7C-ACBA-9D2BC601FEE9}" presName="Name0" presStyleCnt="0">
        <dgm:presLayoutVars>
          <dgm:dir/>
          <dgm:animLvl val="lvl"/>
          <dgm:resizeHandles val="exact"/>
        </dgm:presLayoutVars>
      </dgm:prSet>
      <dgm:spPr/>
    </dgm:pt>
    <dgm:pt modelId="{D8680722-3C75-4D3B-AED7-9762A74321F0}" type="pres">
      <dgm:prSet presAssocID="{CFCDDA41-A156-4A7C-ACBA-9D2BC601FEE9}" presName="tSp" presStyleCnt="0"/>
      <dgm:spPr/>
    </dgm:pt>
    <dgm:pt modelId="{76C2D394-5F4A-4E0C-B139-8D1ADFE06251}" type="pres">
      <dgm:prSet presAssocID="{CFCDDA41-A156-4A7C-ACBA-9D2BC601FEE9}" presName="bSp" presStyleCnt="0"/>
      <dgm:spPr/>
    </dgm:pt>
    <dgm:pt modelId="{13BC3DCE-CFA1-478F-A1F1-4C8F26D826AF}" type="pres">
      <dgm:prSet presAssocID="{CFCDDA41-A156-4A7C-ACBA-9D2BC601FEE9}" presName="process" presStyleCnt="0"/>
      <dgm:spPr/>
    </dgm:pt>
    <dgm:pt modelId="{950B9326-3D1D-4A09-8AB7-B96F0973BD80}" type="pres">
      <dgm:prSet presAssocID="{FF5C34EF-737A-491F-9C1B-3587165C3D39}" presName="composite1" presStyleCnt="0"/>
      <dgm:spPr/>
    </dgm:pt>
    <dgm:pt modelId="{CDC3C8FE-B70F-4B0A-8B36-675CC6905820}" type="pres">
      <dgm:prSet presAssocID="{FF5C34EF-737A-491F-9C1B-3587165C3D39}" presName="dummyNode1" presStyleLbl="node1" presStyleIdx="0" presStyleCnt="3"/>
      <dgm:spPr/>
    </dgm:pt>
    <dgm:pt modelId="{45B93AE9-ECDB-4858-AD7C-6A83CEC8740B}" type="pres">
      <dgm:prSet presAssocID="{FF5C34EF-737A-491F-9C1B-3587165C3D39}" presName="childNode1" presStyleLbl="bgAcc1" presStyleIdx="0" presStyleCnt="3">
        <dgm:presLayoutVars>
          <dgm:bulletEnabled val="1"/>
        </dgm:presLayoutVars>
      </dgm:prSet>
      <dgm:spPr/>
    </dgm:pt>
    <dgm:pt modelId="{1212B55E-48B6-4A20-A475-31626245CFC3}" type="pres">
      <dgm:prSet presAssocID="{FF5C34EF-737A-491F-9C1B-3587165C3D39}" presName="childNode1tx" presStyleLbl="bgAcc1" presStyleIdx="0" presStyleCnt="3">
        <dgm:presLayoutVars>
          <dgm:bulletEnabled val="1"/>
        </dgm:presLayoutVars>
      </dgm:prSet>
      <dgm:spPr/>
    </dgm:pt>
    <dgm:pt modelId="{BBC63484-970C-47AE-A6A7-4CD31025985E}" type="pres">
      <dgm:prSet presAssocID="{FF5C34EF-737A-491F-9C1B-3587165C3D39}" presName="parentNode1" presStyleLbl="node1" presStyleIdx="0" presStyleCnt="3">
        <dgm:presLayoutVars>
          <dgm:chMax val="1"/>
          <dgm:bulletEnabled val="1"/>
        </dgm:presLayoutVars>
      </dgm:prSet>
      <dgm:spPr/>
    </dgm:pt>
    <dgm:pt modelId="{AABC5060-A7BA-466C-A72C-438E06476576}" type="pres">
      <dgm:prSet presAssocID="{FF5C34EF-737A-491F-9C1B-3587165C3D39}" presName="connSite1" presStyleCnt="0"/>
      <dgm:spPr/>
    </dgm:pt>
    <dgm:pt modelId="{5ED21CC4-9001-41F5-9FBE-080569F7C402}" type="pres">
      <dgm:prSet presAssocID="{A20B892C-7519-4328-8063-6E95A5CAD815}" presName="Name9" presStyleLbl="sibTrans2D1" presStyleIdx="0" presStyleCnt="2"/>
      <dgm:spPr/>
    </dgm:pt>
    <dgm:pt modelId="{9A8012A4-ACC1-40CF-A4C3-7F39CDD1BE12}" type="pres">
      <dgm:prSet presAssocID="{5EFB343A-2C18-4DE8-B31F-D54C31FC03BD}" presName="composite2" presStyleCnt="0"/>
      <dgm:spPr/>
    </dgm:pt>
    <dgm:pt modelId="{5C71FC63-2DA6-4CD6-A1FD-D2243DE7D92D}" type="pres">
      <dgm:prSet presAssocID="{5EFB343A-2C18-4DE8-B31F-D54C31FC03BD}" presName="dummyNode2" presStyleLbl="node1" presStyleIdx="0" presStyleCnt="3"/>
      <dgm:spPr/>
    </dgm:pt>
    <dgm:pt modelId="{9A4EE67C-8A96-4344-AB58-F01AECBFBA46}" type="pres">
      <dgm:prSet presAssocID="{5EFB343A-2C18-4DE8-B31F-D54C31FC03BD}" presName="childNode2" presStyleLbl="bgAcc1" presStyleIdx="1" presStyleCnt="3">
        <dgm:presLayoutVars>
          <dgm:bulletEnabled val="1"/>
        </dgm:presLayoutVars>
      </dgm:prSet>
      <dgm:spPr/>
    </dgm:pt>
    <dgm:pt modelId="{F69B86A5-F6EA-46F6-82A4-AD6CA0082B1D}" type="pres">
      <dgm:prSet presAssocID="{5EFB343A-2C18-4DE8-B31F-D54C31FC03BD}" presName="childNode2tx" presStyleLbl="bgAcc1" presStyleIdx="1" presStyleCnt="3">
        <dgm:presLayoutVars>
          <dgm:bulletEnabled val="1"/>
        </dgm:presLayoutVars>
      </dgm:prSet>
      <dgm:spPr/>
    </dgm:pt>
    <dgm:pt modelId="{7343CA75-5072-4AEA-8EE0-BCB0DABD9B34}" type="pres">
      <dgm:prSet presAssocID="{5EFB343A-2C18-4DE8-B31F-D54C31FC03BD}" presName="parentNode2" presStyleLbl="node1" presStyleIdx="1" presStyleCnt="3">
        <dgm:presLayoutVars>
          <dgm:chMax val="0"/>
          <dgm:bulletEnabled val="1"/>
        </dgm:presLayoutVars>
      </dgm:prSet>
      <dgm:spPr/>
    </dgm:pt>
    <dgm:pt modelId="{249BFD96-B348-4B37-A346-2CCFE01A54D3}" type="pres">
      <dgm:prSet presAssocID="{5EFB343A-2C18-4DE8-B31F-D54C31FC03BD}" presName="connSite2" presStyleCnt="0"/>
      <dgm:spPr/>
    </dgm:pt>
    <dgm:pt modelId="{B7B46673-5E3F-4C75-B727-B7EA6883975C}" type="pres">
      <dgm:prSet presAssocID="{E84596D3-5F33-44D1-A427-7D302059B465}" presName="Name18" presStyleLbl="sibTrans2D1" presStyleIdx="1" presStyleCnt="2"/>
      <dgm:spPr/>
    </dgm:pt>
    <dgm:pt modelId="{EEE5EF3B-64FC-44C7-B9A8-3FF2EA30BB2E}" type="pres">
      <dgm:prSet presAssocID="{92DA1BA6-8748-4FBA-A93B-C59A8D4F649D}" presName="composite1" presStyleCnt="0"/>
      <dgm:spPr/>
    </dgm:pt>
    <dgm:pt modelId="{CC30B824-E837-4872-AF63-02B4A5C10CAD}" type="pres">
      <dgm:prSet presAssocID="{92DA1BA6-8748-4FBA-A93B-C59A8D4F649D}" presName="dummyNode1" presStyleLbl="node1" presStyleIdx="1" presStyleCnt="3"/>
      <dgm:spPr/>
    </dgm:pt>
    <dgm:pt modelId="{89859ACC-FD65-44D2-892E-205199E5DFFD}" type="pres">
      <dgm:prSet presAssocID="{92DA1BA6-8748-4FBA-A93B-C59A8D4F649D}" presName="childNode1" presStyleLbl="bgAcc1" presStyleIdx="2" presStyleCnt="3">
        <dgm:presLayoutVars>
          <dgm:bulletEnabled val="1"/>
        </dgm:presLayoutVars>
      </dgm:prSet>
      <dgm:spPr/>
    </dgm:pt>
    <dgm:pt modelId="{7E9659AC-B0AA-48A8-AA3D-66AC82BF663D}" type="pres">
      <dgm:prSet presAssocID="{92DA1BA6-8748-4FBA-A93B-C59A8D4F649D}" presName="childNode1tx" presStyleLbl="bgAcc1" presStyleIdx="2" presStyleCnt="3">
        <dgm:presLayoutVars>
          <dgm:bulletEnabled val="1"/>
        </dgm:presLayoutVars>
      </dgm:prSet>
      <dgm:spPr/>
    </dgm:pt>
    <dgm:pt modelId="{931F2D3C-BB1C-4A0F-A6F4-D18A0F50C3C4}" type="pres">
      <dgm:prSet presAssocID="{92DA1BA6-8748-4FBA-A93B-C59A8D4F649D}" presName="parentNode1" presStyleLbl="node1" presStyleIdx="2" presStyleCnt="3">
        <dgm:presLayoutVars>
          <dgm:chMax val="1"/>
          <dgm:bulletEnabled val="1"/>
        </dgm:presLayoutVars>
      </dgm:prSet>
      <dgm:spPr/>
    </dgm:pt>
    <dgm:pt modelId="{B9969AFF-B956-4FAD-B208-12628AE0CA5E}" type="pres">
      <dgm:prSet presAssocID="{92DA1BA6-8748-4FBA-A93B-C59A8D4F649D}" presName="connSite1" presStyleCnt="0"/>
      <dgm:spPr/>
    </dgm:pt>
  </dgm:ptLst>
  <dgm:cxnLst>
    <dgm:cxn modelId="{16E50907-A8EA-4E0D-977A-7576AA8A7C61}" type="presOf" srcId="{E7F839B8-AB1B-4F52-9D3F-DA80CE8D74D0}" destId="{45B93AE9-ECDB-4858-AD7C-6A83CEC8740B}" srcOrd="0" destOrd="0" presId="urn:microsoft.com/office/officeart/2005/8/layout/hProcess4"/>
    <dgm:cxn modelId="{54C5E40D-8A47-4FF7-B7B7-4C39B7BC84D0}" srcId="{FF5C34EF-737A-491F-9C1B-3587165C3D39}" destId="{BA973D92-F2EA-41EE-BB48-A116C786CB34}" srcOrd="3" destOrd="0" parTransId="{C55BA730-4423-4753-87F9-854B44424A92}" sibTransId="{C75663AE-96C7-46EF-A07B-3FC65EC42E4F}"/>
    <dgm:cxn modelId="{16E54A31-CDCB-4F1E-A2BD-195F854F796D}" type="presOf" srcId="{4BF127DB-CE2B-43FD-8E45-5353D924A486}" destId="{7E9659AC-B0AA-48A8-AA3D-66AC82BF663D}" srcOrd="1" destOrd="2" presId="urn:microsoft.com/office/officeart/2005/8/layout/hProcess4"/>
    <dgm:cxn modelId="{3B34CC34-29E9-4B47-B35B-64803FC470F0}" srcId="{FF5C34EF-737A-491F-9C1B-3587165C3D39}" destId="{57690FDC-40E3-4E99-B021-F0D72E700183}" srcOrd="1" destOrd="0" parTransId="{5F104B56-91A2-4832-A678-A66644D4159C}" sibTransId="{4283D990-2182-4412-84BF-C86B421AD302}"/>
    <dgm:cxn modelId="{ABF7D137-9707-4137-B7A1-546A55A76519}" type="presOf" srcId="{57690FDC-40E3-4E99-B021-F0D72E700183}" destId="{1212B55E-48B6-4A20-A475-31626245CFC3}" srcOrd="1" destOrd="1" presId="urn:microsoft.com/office/officeart/2005/8/layout/hProcess4"/>
    <dgm:cxn modelId="{F0BA7D39-E76E-4B9F-8728-F425410A8396}" srcId="{CFCDDA41-A156-4A7C-ACBA-9D2BC601FEE9}" destId="{5EFB343A-2C18-4DE8-B31F-D54C31FC03BD}" srcOrd="1" destOrd="0" parTransId="{6AE7D58E-187F-4F90-A901-60FAA04663F7}" sibTransId="{E84596D3-5F33-44D1-A427-7D302059B465}"/>
    <dgm:cxn modelId="{3D08613B-BF0E-46C7-A36C-B31373F6EDC3}" srcId="{92DA1BA6-8748-4FBA-A93B-C59A8D4F649D}" destId="{E6B847CA-E18C-4AB0-A8DE-971013371A57}" srcOrd="1" destOrd="0" parTransId="{8A101ED4-68EB-47BC-8132-C46C2A8948C2}" sibTransId="{62F74E7B-7972-4E30-88BB-8921FAA6E29C}"/>
    <dgm:cxn modelId="{553B865E-85F6-4ED1-9746-ABE1718C3B55}" type="presOf" srcId="{92DA1BA6-8748-4FBA-A93B-C59A8D4F649D}" destId="{931F2D3C-BB1C-4A0F-A6F4-D18A0F50C3C4}" srcOrd="0" destOrd="0" presId="urn:microsoft.com/office/officeart/2005/8/layout/hProcess4"/>
    <dgm:cxn modelId="{5FE43C4B-3D7C-4CC5-8427-BA4BC245CEAA}" type="presOf" srcId="{FF5C34EF-737A-491F-9C1B-3587165C3D39}" destId="{BBC63484-970C-47AE-A6A7-4CD31025985E}" srcOrd="0" destOrd="0" presId="urn:microsoft.com/office/officeart/2005/8/layout/hProcess4"/>
    <dgm:cxn modelId="{1674134C-1B97-4857-94CE-21A42C860650}" srcId="{CFCDDA41-A156-4A7C-ACBA-9D2BC601FEE9}" destId="{FF5C34EF-737A-491F-9C1B-3587165C3D39}" srcOrd="0" destOrd="0" parTransId="{2A8EC641-7F78-4938-AF69-827DD15535EC}" sibTransId="{A20B892C-7519-4328-8063-6E95A5CAD815}"/>
    <dgm:cxn modelId="{39479C4E-71CA-41DB-B03A-C3C9999A8CD7}" type="presOf" srcId="{CD80AB42-AB32-4C40-A680-6F9F3BB7F563}" destId="{1212B55E-48B6-4A20-A475-31626245CFC3}" srcOrd="1" destOrd="2" presId="urn:microsoft.com/office/officeart/2005/8/layout/hProcess4"/>
    <dgm:cxn modelId="{FDE70972-0B8B-40A6-BB5E-5C4F78F2580D}" type="presOf" srcId="{A20B892C-7519-4328-8063-6E95A5CAD815}" destId="{5ED21CC4-9001-41F5-9FBE-080569F7C402}" srcOrd="0" destOrd="0" presId="urn:microsoft.com/office/officeart/2005/8/layout/hProcess4"/>
    <dgm:cxn modelId="{B2B60473-1619-4697-BDC2-783DDAFAD0C3}" type="presOf" srcId="{5D4D2F70-BC8E-4CE7-83BF-F5310A743BF0}" destId="{7E9659AC-B0AA-48A8-AA3D-66AC82BF663D}" srcOrd="1" destOrd="0" presId="urn:microsoft.com/office/officeart/2005/8/layout/hProcess4"/>
    <dgm:cxn modelId="{E78FED76-96C0-4F30-81E7-EB7CE465DABA}" type="presOf" srcId="{5D4D2F70-BC8E-4CE7-83BF-F5310A743BF0}" destId="{89859ACC-FD65-44D2-892E-205199E5DFFD}" srcOrd="0" destOrd="0" presId="urn:microsoft.com/office/officeart/2005/8/layout/hProcess4"/>
    <dgm:cxn modelId="{E8658D57-782C-4222-9333-EA4644D0C39D}" type="presOf" srcId="{BA973D92-F2EA-41EE-BB48-A116C786CB34}" destId="{1212B55E-48B6-4A20-A475-31626245CFC3}" srcOrd="1" destOrd="3" presId="urn:microsoft.com/office/officeart/2005/8/layout/hProcess4"/>
    <dgm:cxn modelId="{8B813559-71E5-44B1-9FA4-4E22ED49EC1F}" type="presOf" srcId="{E6B847CA-E18C-4AB0-A8DE-971013371A57}" destId="{89859ACC-FD65-44D2-892E-205199E5DFFD}" srcOrd="0" destOrd="1" presId="urn:microsoft.com/office/officeart/2005/8/layout/hProcess4"/>
    <dgm:cxn modelId="{E2A4F179-A40E-4C48-8658-8E91A6003AE5}" type="presOf" srcId="{5EFB343A-2C18-4DE8-B31F-D54C31FC03BD}" destId="{7343CA75-5072-4AEA-8EE0-BCB0DABD9B34}" srcOrd="0" destOrd="0" presId="urn:microsoft.com/office/officeart/2005/8/layout/hProcess4"/>
    <dgm:cxn modelId="{E7DA4887-FB78-4873-85C6-476ACBA020DA}" type="presOf" srcId="{DF92B35C-C14C-48D3-B163-99F67641266B}" destId="{F69B86A5-F6EA-46F6-82A4-AD6CA0082B1D}" srcOrd="1" destOrd="1" presId="urn:microsoft.com/office/officeart/2005/8/layout/hProcess4"/>
    <dgm:cxn modelId="{66373191-10E7-4C3D-BC3B-A971B8F52A44}" srcId="{CFCDDA41-A156-4A7C-ACBA-9D2BC601FEE9}" destId="{92DA1BA6-8748-4FBA-A93B-C59A8D4F649D}" srcOrd="2" destOrd="0" parTransId="{8C682688-8613-48DD-AA0F-ED3671B8F9E7}" sibTransId="{1D9DDB57-FBAB-4ABE-A807-A268890BBB9D}"/>
    <dgm:cxn modelId="{C0909592-4C5C-4DD1-9D81-CC0CBEF2D434}" srcId="{5EFB343A-2C18-4DE8-B31F-D54C31FC03BD}" destId="{DF92B35C-C14C-48D3-B163-99F67641266B}" srcOrd="1" destOrd="0" parTransId="{C01E4BB6-A53F-4C26-B48E-DE6FF1B38760}" sibTransId="{FDC28FF2-EB5B-4E4D-9EEA-511F83461CC7}"/>
    <dgm:cxn modelId="{0CE9F892-DC2A-4E0D-8666-704A036C6278}" srcId="{92DA1BA6-8748-4FBA-A93B-C59A8D4F649D}" destId="{4BF127DB-CE2B-43FD-8E45-5353D924A486}" srcOrd="2" destOrd="0" parTransId="{A8A76FAD-FA67-460F-B2B8-FAEC3B893348}" sibTransId="{1C6C9EDC-F4D4-4836-8E17-A39BA8D712BD}"/>
    <dgm:cxn modelId="{F9F08DA6-76F7-48A8-9FA8-E4822A88F582}" type="presOf" srcId="{4BF127DB-CE2B-43FD-8E45-5353D924A486}" destId="{89859ACC-FD65-44D2-892E-205199E5DFFD}" srcOrd="0" destOrd="2" presId="urn:microsoft.com/office/officeart/2005/8/layout/hProcess4"/>
    <dgm:cxn modelId="{A2B682CA-94F7-43C3-9CB7-D1A96EE08587}" type="presOf" srcId="{CD80AB42-AB32-4C40-A680-6F9F3BB7F563}" destId="{45B93AE9-ECDB-4858-AD7C-6A83CEC8740B}" srcOrd="0" destOrd="2" presId="urn:microsoft.com/office/officeart/2005/8/layout/hProcess4"/>
    <dgm:cxn modelId="{01A24ECB-6D99-4AE1-A7F3-03758CDCD1C9}" type="presOf" srcId="{D193BBDC-AF1E-48CA-A05D-D7F8B33E8B76}" destId="{F69B86A5-F6EA-46F6-82A4-AD6CA0082B1D}" srcOrd="1" destOrd="0" presId="urn:microsoft.com/office/officeart/2005/8/layout/hProcess4"/>
    <dgm:cxn modelId="{A8F475CC-73DD-43D4-B70C-FF5C00166B52}" type="presOf" srcId="{E6B847CA-E18C-4AB0-A8DE-971013371A57}" destId="{7E9659AC-B0AA-48A8-AA3D-66AC82BF663D}" srcOrd="1" destOrd="1" presId="urn:microsoft.com/office/officeart/2005/8/layout/hProcess4"/>
    <dgm:cxn modelId="{9B63D2CF-F605-4E03-A3AE-7EAF1011281E}" type="presOf" srcId="{CFCDDA41-A156-4A7C-ACBA-9D2BC601FEE9}" destId="{92AA32D4-6AA8-4CA1-B943-9C735FADAB97}" srcOrd="0" destOrd="0" presId="urn:microsoft.com/office/officeart/2005/8/layout/hProcess4"/>
    <dgm:cxn modelId="{4AB7E5D2-0E3A-47A4-ABD7-67E49BCB2EEA}" type="presOf" srcId="{BA973D92-F2EA-41EE-BB48-A116C786CB34}" destId="{45B93AE9-ECDB-4858-AD7C-6A83CEC8740B}" srcOrd="0" destOrd="3" presId="urn:microsoft.com/office/officeart/2005/8/layout/hProcess4"/>
    <dgm:cxn modelId="{C5DE11D4-662A-4797-BB98-4DF3FF14F424}" srcId="{5EFB343A-2C18-4DE8-B31F-D54C31FC03BD}" destId="{D193BBDC-AF1E-48CA-A05D-D7F8B33E8B76}" srcOrd="0" destOrd="0" parTransId="{F34FC4BB-09B0-49E9-A714-9FD646DBCB83}" sibTransId="{E0A45DF7-029D-483A-B5F8-123218F1E38B}"/>
    <dgm:cxn modelId="{AAE6E1D7-26A9-48FB-8101-379A81FE0733}" type="presOf" srcId="{D193BBDC-AF1E-48CA-A05D-D7F8B33E8B76}" destId="{9A4EE67C-8A96-4344-AB58-F01AECBFBA46}" srcOrd="0" destOrd="0" presId="urn:microsoft.com/office/officeart/2005/8/layout/hProcess4"/>
    <dgm:cxn modelId="{83D425E4-0E39-41B0-885B-E4A8748449CC}" srcId="{92DA1BA6-8748-4FBA-A93B-C59A8D4F649D}" destId="{5D4D2F70-BC8E-4CE7-83BF-F5310A743BF0}" srcOrd="0" destOrd="0" parTransId="{48B4CFD1-1F43-4004-B99C-7A157F1975E2}" sibTransId="{7196EF08-1B30-41A2-8954-BCC7AAFBD1DE}"/>
    <dgm:cxn modelId="{9A3D7CE5-4D0D-4C20-9AD4-08C8D7D72597}" srcId="{FF5C34EF-737A-491F-9C1B-3587165C3D39}" destId="{E7F839B8-AB1B-4F52-9D3F-DA80CE8D74D0}" srcOrd="0" destOrd="0" parTransId="{BE6BB3F4-BDC9-4538-A815-22CC4363FF30}" sibTransId="{E862A297-3C89-4F38-9ACB-4E1988700179}"/>
    <dgm:cxn modelId="{EA93C8E5-256C-4793-92F4-6AE125D7B66F}" type="presOf" srcId="{E7F839B8-AB1B-4F52-9D3F-DA80CE8D74D0}" destId="{1212B55E-48B6-4A20-A475-31626245CFC3}" srcOrd="1" destOrd="0" presId="urn:microsoft.com/office/officeart/2005/8/layout/hProcess4"/>
    <dgm:cxn modelId="{7E4DADEF-816D-4ACC-ACF6-2987EA0BA001}" srcId="{FF5C34EF-737A-491F-9C1B-3587165C3D39}" destId="{CD80AB42-AB32-4C40-A680-6F9F3BB7F563}" srcOrd="2" destOrd="0" parTransId="{F928889A-58B1-4654-8612-72DAED677B63}" sibTransId="{1F3488CA-36A1-416A-BD20-5C7CDD6843D3}"/>
    <dgm:cxn modelId="{E2CF3CF2-C65A-49A0-A0DD-CD4A2D311EDF}" type="presOf" srcId="{E84596D3-5F33-44D1-A427-7D302059B465}" destId="{B7B46673-5E3F-4C75-B727-B7EA6883975C}" srcOrd="0" destOrd="0" presId="urn:microsoft.com/office/officeart/2005/8/layout/hProcess4"/>
    <dgm:cxn modelId="{B995DFF3-EA1B-4F32-B9C9-7E1C556B97C7}" type="presOf" srcId="{57690FDC-40E3-4E99-B021-F0D72E700183}" destId="{45B93AE9-ECDB-4858-AD7C-6A83CEC8740B}" srcOrd="0" destOrd="1" presId="urn:microsoft.com/office/officeart/2005/8/layout/hProcess4"/>
    <dgm:cxn modelId="{339184FB-9DFD-470E-A464-A9D1070BF647}" type="presOf" srcId="{DF92B35C-C14C-48D3-B163-99F67641266B}" destId="{9A4EE67C-8A96-4344-AB58-F01AECBFBA46}" srcOrd="0" destOrd="1" presId="urn:microsoft.com/office/officeart/2005/8/layout/hProcess4"/>
    <dgm:cxn modelId="{AAD7D14E-00E7-48C2-8929-7D45EBBAB9AE}" type="presParOf" srcId="{92AA32D4-6AA8-4CA1-B943-9C735FADAB97}" destId="{D8680722-3C75-4D3B-AED7-9762A74321F0}" srcOrd="0" destOrd="0" presId="urn:microsoft.com/office/officeart/2005/8/layout/hProcess4"/>
    <dgm:cxn modelId="{B43D905F-7223-4A67-BB04-B031493B251E}" type="presParOf" srcId="{92AA32D4-6AA8-4CA1-B943-9C735FADAB97}" destId="{76C2D394-5F4A-4E0C-B139-8D1ADFE06251}" srcOrd="1" destOrd="0" presId="urn:microsoft.com/office/officeart/2005/8/layout/hProcess4"/>
    <dgm:cxn modelId="{F530E5E9-A804-4CFA-BD83-9F847FBDAEB6}" type="presParOf" srcId="{92AA32D4-6AA8-4CA1-B943-9C735FADAB97}" destId="{13BC3DCE-CFA1-478F-A1F1-4C8F26D826AF}" srcOrd="2" destOrd="0" presId="urn:microsoft.com/office/officeart/2005/8/layout/hProcess4"/>
    <dgm:cxn modelId="{570885DC-9D46-4C89-92E0-5A85434A41CC}" type="presParOf" srcId="{13BC3DCE-CFA1-478F-A1F1-4C8F26D826AF}" destId="{950B9326-3D1D-4A09-8AB7-B96F0973BD80}" srcOrd="0" destOrd="0" presId="urn:microsoft.com/office/officeart/2005/8/layout/hProcess4"/>
    <dgm:cxn modelId="{16348A05-3E77-45E4-BAAC-C097163FBFD3}" type="presParOf" srcId="{950B9326-3D1D-4A09-8AB7-B96F0973BD80}" destId="{CDC3C8FE-B70F-4B0A-8B36-675CC6905820}" srcOrd="0" destOrd="0" presId="urn:microsoft.com/office/officeart/2005/8/layout/hProcess4"/>
    <dgm:cxn modelId="{E6D5955A-0D2A-4DF1-ABC8-C84F0F3F3F68}" type="presParOf" srcId="{950B9326-3D1D-4A09-8AB7-B96F0973BD80}" destId="{45B93AE9-ECDB-4858-AD7C-6A83CEC8740B}" srcOrd="1" destOrd="0" presId="urn:microsoft.com/office/officeart/2005/8/layout/hProcess4"/>
    <dgm:cxn modelId="{1B2C1CDA-3D5A-495C-A5C7-E5838B226BE2}" type="presParOf" srcId="{950B9326-3D1D-4A09-8AB7-B96F0973BD80}" destId="{1212B55E-48B6-4A20-A475-31626245CFC3}" srcOrd="2" destOrd="0" presId="urn:microsoft.com/office/officeart/2005/8/layout/hProcess4"/>
    <dgm:cxn modelId="{72C2EE9C-9E1D-4EBF-A16F-AB80AC52FF97}" type="presParOf" srcId="{950B9326-3D1D-4A09-8AB7-B96F0973BD80}" destId="{BBC63484-970C-47AE-A6A7-4CD31025985E}" srcOrd="3" destOrd="0" presId="urn:microsoft.com/office/officeart/2005/8/layout/hProcess4"/>
    <dgm:cxn modelId="{46FD9D0F-0CA2-489F-AD07-D0D297FD1BCF}" type="presParOf" srcId="{950B9326-3D1D-4A09-8AB7-B96F0973BD80}" destId="{AABC5060-A7BA-466C-A72C-438E06476576}" srcOrd="4" destOrd="0" presId="urn:microsoft.com/office/officeart/2005/8/layout/hProcess4"/>
    <dgm:cxn modelId="{11342F9A-79CC-4458-B6B1-A55FAEEC05B3}" type="presParOf" srcId="{13BC3DCE-CFA1-478F-A1F1-4C8F26D826AF}" destId="{5ED21CC4-9001-41F5-9FBE-080569F7C402}" srcOrd="1" destOrd="0" presId="urn:microsoft.com/office/officeart/2005/8/layout/hProcess4"/>
    <dgm:cxn modelId="{63E96AEF-83E2-42B7-BAFE-184986EF0006}" type="presParOf" srcId="{13BC3DCE-CFA1-478F-A1F1-4C8F26D826AF}" destId="{9A8012A4-ACC1-40CF-A4C3-7F39CDD1BE12}" srcOrd="2" destOrd="0" presId="urn:microsoft.com/office/officeart/2005/8/layout/hProcess4"/>
    <dgm:cxn modelId="{0940BCEF-B52C-44AD-A095-3D8E89FD00B7}" type="presParOf" srcId="{9A8012A4-ACC1-40CF-A4C3-7F39CDD1BE12}" destId="{5C71FC63-2DA6-4CD6-A1FD-D2243DE7D92D}" srcOrd="0" destOrd="0" presId="urn:microsoft.com/office/officeart/2005/8/layout/hProcess4"/>
    <dgm:cxn modelId="{91116E29-46C0-4CFA-89C8-B70D37BA720B}" type="presParOf" srcId="{9A8012A4-ACC1-40CF-A4C3-7F39CDD1BE12}" destId="{9A4EE67C-8A96-4344-AB58-F01AECBFBA46}" srcOrd="1" destOrd="0" presId="urn:microsoft.com/office/officeart/2005/8/layout/hProcess4"/>
    <dgm:cxn modelId="{A074689C-537D-4F42-9B5B-F33CD143E8FA}" type="presParOf" srcId="{9A8012A4-ACC1-40CF-A4C3-7F39CDD1BE12}" destId="{F69B86A5-F6EA-46F6-82A4-AD6CA0082B1D}" srcOrd="2" destOrd="0" presId="urn:microsoft.com/office/officeart/2005/8/layout/hProcess4"/>
    <dgm:cxn modelId="{29A856C9-9D67-4BB8-A44B-DDBBC54DBBBA}" type="presParOf" srcId="{9A8012A4-ACC1-40CF-A4C3-7F39CDD1BE12}" destId="{7343CA75-5072-4AEA-8EE0-BCB0DABD9B34}" srcOrd="3" destOrd="0" presId="urn:microsoft.com/office/officeart/2005/8/layout/hProcess4"/>
    <dgm:cxn modelId="{8D926EA0-7657-4528-B2CB-06A7C4141A3C}" type="presParOf" srcId="{9A8012A4-ACC1-40CF-A4C3-7F39CDD1BE12}" destId="{249BFD96-B348-4B37-A346-2CCFE01A54D3}" srcOrd="4" destOrd="0" presId="urn:microsoft.com/office/officeart/2005/8/layout/hProcess4"/>
    <dgm:cxn modelId="{758119F4-A17F-4303-BF56-AA05A3999318}" type="presParOf" srcId="{13BC3DCE-CFA1-478F-A1F1-4C8F26D826AF}" destId="{B7B46673-5E3F-4C75-B727-B7EA6883975C}" srcOrd="3" destOrd="0" presId="urn:microsoft.com/office/officeart/2005/8/layout/hProcess4"/>
    <dgm:cxn modelId="{DC378CE6-3D7C-42E5-912A-A57175E0CE51}" type="presParOf" srcId="{13BC3DCE-CFA1-478F-A1F1-4C8F26D826AF}" destId="{EEE5EF3B-64FC-44C7-B9A8-3FF2EA30BB2E}" srcOrd="4" destOrd="0" presId="urn:microsoft.com/office/officeart/2005/8/layout/hProcess4"/>
    <dgm:cxn modelId="{2EFDEA59-4C9C-4C17-B4C9-4C4F322282F0}" type="presParOf" srcId="{EEE5EF3B-64FC-44C7-B9A8-3FF2EA30BB2E}" destId="{CC30B824-E837-4872-AF63-02B4A5C10CAD}" srcOrd="0" destOrd="0" presId="urn:microsoft.com/office/officeart/2005/8/layout/hProcess4"/>
    <dgm:cxn modelId="{9AC0649A-2C88-48BE-8774-64E7A457CE41}" type="presParOf" srcId="{EEE5EF3B-64FC-44C7-B9A8-3FF2EA30BB2E}" destId="{89859ACC-FD65-44D2-892E-205199E5DFFD}" srcOrd="1" destOrd="0" presId="urn:microsoft.com/office/officeart/2005/8/layout/hProcess4"/>
    <dgm:cxn modelId="{DC613CE8-7C89-4245-B15F-637FA3C3D52B}" type="presParOf" srcId="{EEE5EF3B-64FC-44C7-B9A8-3FF2EA30BB2E}" destId="{7E9659AC-B0AA-48A8-AA3D-66AC82BF663D}" srcOrd="2" destOrd="0" presId="urn:microsoft.com/office/officeart/2005/8/layout/hProcess4"/>
    <dgm:cxn modelId="{03B41168-8D52-488F-AFA9-B2DA9DF1D5F9}" type="presParOf" srcId="{EEE5EF3B-64FC-44C7-B9A8-3FF2EA30BB2E}" destId="{931F2D3C-BB1C-4A0F-A6F4-D18A0F50C3C4}" srcOrd="3" destOrd="0" presId="urn:microsoft.com/office/officeart/2005/8/layout/hProcess4"/>
    <dgm:cxn modelId="{AE7CF136-529A-4DB7-87E9-543BB360E34D}" type="presParOf" srcId="{EEE5EF3B-64FC-44C7-B9A8-3FF2EA30BB2E}" destId="{B9969AFF-B956-4FAD-B208-12628AE0CA5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CDDA41-A156-4A7C-ACBA-9D2BC601FEE9}"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da-DK"/>
        </a:p>
      </dgm:t>
    </dgm:pt>
    <dgm:pt modelId="{FF5C34EF-737A-491F-9C1B-3587165C3D39}">
      <dgm:prSet phldrT="[Tekst]"/>
      <dgm:spPr>
        <a:solidFill>
          <a:schemeClr val="accent1">
            <a:lumMod val="20000"/>
            <a:lumOff val="80000"/>
          </a:schemeClr>
        </a:solidFill>
      </dgm:spPr>
      <dgm:t>
        <a:bodyPr/>
        <a:lstStyle/>
        <a:p>
          <a:r>
            <a:rPr lang="da-DK" dirty="0"/>
            <a:t>Indledning</a:t>
          </a:r>
        </a:p>
      </dgm:t>
    </dgm:pt>
    <dgm:pt modelId="{2A8EC641-7F78-4938-AF69-827DD15535EC}" type="parTrans" cxnId="{1674134C-1B97-4857-94CE-21A42C860650}">
      <dgm:prSet/>
      <dgm:spPr/>
      <dgm:t>
        <a:bodyPr/>
        <a:lstStyle/>
        <a:p>
          <a:endParaRPr lang="da-DK"/>
        </a:p>
      </dgm:t>
    </dgm:pt>
    <dgm:pt modelId="{A20B892C-7519-4328-8063-6E95A5CAD815}" type="sibTrans" cxnId="{1674134C-1B97-4857-94CE-21A42C860650}">
      <dgm:prSet/>
      <dgm:spPr/>
      <dgm:t>
        <a:bodyPr/>
        <a:lstStyle/>
        <a:p>
          <a:endParaRPr lang="da-DK"/>
        </a:p>
      </dgm:t>
    </dgm:pt>
    <dgm:pt modelId="{E7F839B8-AB1B-4F52-9D3F-DA80CE8D74D0}">
      <dgm:prSet phldrT="[Tekst]"/>
      <dgm:spPr>
        <a:ln>
          <a:solidFill>
            <a:schemeClr val="accent1">
              <a:lumMod val="20000"/>
              <a:lumOff val="80000"/>
            </a:schemeClr>
          </a:solidFill>
        </a:ln>
      </dgm:spPr>
      <dgm:t>
        <a:bodyPr/>
        <a:lstStyle/>
        <a:p>
          <a:r>
            <a:rPr lang="da-DK" dirty="0"/>
            <a:t>Agenda</a:t>
          </a:r>
        </a:p>
      </dgm:t>
    </dgm:pt>
    <dgm:pt modelId="{BE6BB3F4-BDC9-4538-A815-22CC4363FF30}" type="parTrans" cxnId="{9A3D7CE5-4D0D-4C20-9AD4-08C8D7D72597}">
      <dgm:prSet/>
      <dgm:spPr/>
      <dgm:t>
        <a:bodyPr/>
        <a:lstStyle/>
        <a:p>
          <a:endParaRPr lang="da-DK"/>
        </a:p>
      </dgm:t>
    </dgm:pt>
    <dgm:pt modelId="{E862A297-3C89-4F38-9ACB-4E1988700179}" type="sibTrans" cxnId="{9A3D7CE5-4D0D-4C20-9AD4-08C8D7D72597}">
      <dgm:prSet/>
      <dgm:spPr/>
      <dgm:t>
        <a:bodyPr/>
        <a:lstStyle/>
        <a:p>
          <a:endParaRPr lang="da-DK"/>
        </a:p>
      </dgm:t>
    </dgm:pt>
    <dgm:pt modelId="{57690FDC-40E3-4E99-B021-F0D72E700183}">
      <dgm:prSet phldrT="[Tekst]"/>
      <dgm:spPr>
        <a:ln>
          <a:solidFill>
            <a:schemeClr val="accent1">
              <a:lumMod val="20000"/>
              <a:lumOff val="80000"/>
            </a:schemeClr>
          </a:solidFill>
        </a:ln>
      </dgm:spPr>
      <dgm:t>
        <a:bodyPr/>
        <a:lstStyle/>
        <a:p>
          <a:r>
            <a:rPr lang="da-DK" dirty="0"/>
            <a:t>Situation</a:t>
          </a:r>
        </a:p>
      </dgm:t>
    </dgm:pt>
    <dgm:pt modelId="{5F104B56-91A2-4832-A678-A66644D4159C}" type="parTrans" cxnId="{3B34CC34-29E9-4B47-B35B-64803FC470F0}">
      <dgm:prSet/>
      <dgm:spPr/>
      <dgm:t>
        <a:bodyPr/>
        <a:lstStyle/>
        <a:p>
          <a:endParaRPr lang="da-DK"/>
        </a:p>
      </dgm:t>
    </dgm:pt>
    <dgm:pt modelId="{4283D990-2182-4412-84BF-C86B421AD302}" type="sibTrans" cxnId="{3B34CC34-29E9-4B47-B35B-64803FC470F0}">
      <dgm:prSet/>
      <dgm:spPr/>
      <dgm:t>
        <a:bodyPr/>
        <a:lstStyle/>
        <a:p>
          <a:endParaRPr lang="da-DK"/>
        </a:p>
      </dgm:t>
    </dgm:pt>
    <dgm:pt modelId="{5EFB343A-2C18-4DE8-B31F-D54C31FC03BD}">
      <dgm:prSet phldrT="[Tekst]"/>
      <dgm:spPr/>
      <dgm:t>
        <a:bodyPr/>
        <a:lstStyle/>
        <a:p>
          <a:r>
            <a:rPr lang="da-DK" dirty="0"/>
            <a:t>Temaer</a:t>
          </a:r>
        </a:p>
      </dgm:t>
    </dgm:pt>
    <dgm:pt modelId="{6AE7D58E-187F-4F90-A901-60FAA04663F7}" type="parTrans" cxnId="{F0BA7D39-E76E-4B9F-8728-F425410A8396}">
      <dgm:prSet/>
      <dgm:spPr/>
      <dgm:t>
        <a:bodyPr/>
        <a:lstStyle/>
        <a:p>
          <a:endParaRPr lang="da-DK"/>
        </a:p>
      </dgm:t>
    </dgm:pt>
    <dgm:pt modelId="{E84596D3-5F33-44D1-A427-7D302059B465}" type="sibTrans" cxnId="{F0BA7D39-E76E-4B9F-8728-F425410A8396}">
      <dgm:prSet/>
      <dgm:spPr/>
      <dgm:t>
        <a:bodyPr/>
        <a:lstStyle/>
        <a:p>
          <a:endParaRPr lang="da-DK"/>
        </a:p>
      </dgm:t>
    </dgm:pt>
    <dgm:pt modelId="{D193BBDC-AF1E-48CA-A05D-D7F8B33E8B76}">
      <dgm:prSet phldrT="[Tekst]"/>
      <dgm:spPr/>
      <dgm:t>
        <a:bodyPr/>
        <a:lstStyle/>
        <a:p>
          <a:r>
            <a:rPr lang="da-DK" b="1" dirty="0"/>
            <a:t>Vælg</a:t>
          </a:r>
          <a:r>
            <a:rPr lang="da-DK" dirty="0"/>
            <a:t> det eller de relevante temaer</a:t>
          </a:r>
        </a:p>
      </dgm:t>
    </dgm:pt>
    <dgm:pt modelId="{F34FC4BB-09B0-49E9-A714-9FD646DBCB83}" type="parTrans" cxnId="{C5DE11D4-662A-4797-BB98-4DF3FF14F424}">
      <dgm:prSet/>
      <dgm:spPr/>
      <dgm:t>
        <a:bodyPr/>
        <a:lstStyle/>
        <a:p>
          <a:endParaRPr lang="da-DK"/>
        </a:p>
      </dgm:t>
    </dgm:pt>
    <dgm:pt modelId="{E0A45DF7-029D-483A-B5F8-123218F1E38B}" type="sibTrans" cxnId="{C5DE11D4-662A-4797-BB98-4DF3FF14F424}">
      <dgm:prSet/>
      <dgm:spPr/>
      <dgm:t>
        <a:bodyPr/>
        <a:lstStyle/>
        <a:p>
          <a:endParaRPr lang="da-DK"/>
        </a:p>
      </dgm:t>
    </dgm:pt>
    <dgm:pt modelId="{DF92B35C-C14C-48D3-B163-99F67641266B}">
      <dgm:prSet phldrT="[Tekst]"/>
      <dgm:spPr/>
      <dgm:t>
        <a:bodyPr/>
        <a:lstStyle/>
        <a:p>
          <a:r>
            <a:rPr lang="da-DK" b="1" dirty="0"/>
            <a:t>Vælg</a:t>
          </a:r>
          <a:r>
            <a:rPr lang="da-DK" dirty="0"/>
            <a:t> de ønskede øvelser under temaet</a:t>
          </a:r>
        </a:p>
      </dgm:t>
    </dgm:pt>
    <dgm:pt modelId="{C01E4BB6-A53F-4C26-B48E-DE6FF1B38760}" type="parTrans" cxnId="{C0909592-4C5C-4DD1-9D81-CC0CBEF2D434}">
      <dgm:prSet/>
      <dgm:spPr/>
      <dgm:t>
        <a:bodyPr/>
        <a:lstStyle/>
        <a:p>
          <a:endParaRPr lang="da-DK"/>
        </a:p>
      </dgm:t>
    </dgm:pt>
    <dgm:pt modelId="{FDC28FF2-EB5B-4E4D-9EEA-511F83461CC7}" type="sibTrans" cxnId="{C0909592-4C5C-4DD1-9D81-CC0CBEF2D434}">
      <dgm:prSet/>
      <dgm:spPr/>
      <dgm:t>
        <a:bodyPr/>
        <a:lstStyle/>
        <a:p>
          <a:endParaRPr lang="da-DK"/>
        </a:p>
      </dgm:t>
    </dgm:pt>
    <dgm:pt modelId="{92DA1BA6-8748-4FBA-A93B-C59A8D4F649D}">
      <dgm:prSet phldrT="[Tekst]"/>
      <dgm:spPr>
        <a:solidFill>
          <a:schemeClr val="accent1">
            <a:lumMod val="20000"/>
            <a:lumOff val="80000"/>
          </a:schemeClr>
        </a:solidFill>
      </dgm:spPr>
      <dgm:t>
        <a:bodyPr/>
        <a:lstStyle/>
        <a:p>
          <a:r>
            <a:rPr lang="da-DK" dirty="0"/>
            <a:t>Afslutning</a:t>
          </a:r>
        </a:p>
      </dgm:t>
    </dgm:pt>
    <dgm:pt modelId="{8C682688-8613-48DD-AA0F-ED3671B8F9E7}" type="parTrans" cxnId="{66373191-10E7-4C3D-BC3B-A971B8F52A44}">
      <dgm:prSet/>
      <dgm:spPr/>
      <dgm:t>
        <a:bodyPr/>
        <a:lstStyle/>
        <a:p>
          <a:endParaRPr lang="da-DK"/>
        </a:p>
      </dgm:t>
    </dgm:pt>
    <dgm:pt modelId="{1D9DDB57-FBAB-4ABE-A807-A268890BBB9D}" type="sibTrans" cxnId="{66373191-10E7-4C3D-BC3B-A971B8F52A44}">
      <dgm:prSet/>
      <dgm:spPr/>
      <dgm:t>
        <a:bodyPr/>
        <a:lstStyle/>
        <a:p>
          <a:endParaRPr lang="da-DK"/>
        </a:p>
      </dgm:t>
    </dgm:pt>
    <dgm:pt modelId="{5D4D2F70-BC8E-4CE7-83BF-F5310A743BF0}">
      <dgm:prSet phldrT="[Tekst]"/>
      <dgm:spPr>
        <a:ln>
          <a:solidFill>
            <a:schemeClr val="accent1">
              <a:lumMod val="20000"/>
              <a:lumOff val="80000"/>
            </a:schemeClr>
          </a:solidFill>
        </a:ln>
      </dgm:spPr>
      <dgm:t>
        <a:bodyPr/>
        <a:lstStyle/>
        <a:p>
          <a:r>
            <a:rPr lang="da-DK" dirty="0"/>
            <a:t>Opsamling og evaluering</a:t>
          </a:r>
        </a:p>
      </dgm:t>
    </dgm:pt>
    <dgm:pt modelId="{48B4CFD1-1F43-4004-B99C-7A157F1975E2}" type="parTrans" cxnId="{83D425E4-0E39-41B0-885B-E4A8748449CC}">
      <dgm:prSet/>
      <dgm:spPr/>
      <dgm:t>
        <a:bodyPr/>
        <a:lstStyle/>
        <a:p>
          <a:endParaRPr lang="da-DK"/>
        </a:p>
      </dgm:t>
    </dgm:pt>
    <dgm:pt modelId="{7196EF08-1B30-41A2-8954-BCC7AAFBD1DE}" type="sibTrans" cxnId="{83D425E4-0E39-41B0-885B-E4A8748449CC}">
      <dgm:prSet/>
      <dgm:spPr/>
      <dgm:t>
        <a:bodyPr/>
        <a:lstStyle/>
        <a:p>
          <a:endParaRPr lang="da-DK"/>
        </a:p>
      </dgm:t>
    </dgm:pt>
    <dgm:pt modelId="{E6B847CA-E18C-4AB0-A8DE-971013371A57}">
      <dgm:prSet phldrT="[Tekst]"/>
      <dgm:spPr>
        <a:ln>
          <a:solidFill>
            <a:schemeClr val="accent1">
              <a:lumMod val="20000"/>
              <a:lumOff val="80000"/>
            </a:schemeClr>
          </a:solidFill>
        </a:ln>
      </dgm:spPr>
      <dgm:t>
        <a:bodyPr/>
        <a:lstStyle/>
        <a:p>
          <a:r>
            <a:rPr lang="da-DK" dirty="0"/>
            <a:t>Til næste gang</a:t>
          </a:r>
        </a:p>
      </dgm:t>
    </dgm:pt>
    <dgm:pt modelId="{8A101ED4-68EB-47BC-8132-C46C2A8948C2}" type="parTrans" cxnId="{3D08613B-BF0E-46C7-A36C-B31373F6EDC3}">
      <dgm:prSet/>
      <dgm:spPr/>
      <dgm:t>
        <a:bodyPr/>
        <a:lstStyle/>
        <a:p>
          <a:endParaRPr lang="da-DK"/>
        </a:p>
      </dgm:t>
    </dgm:pt>
    <dgm:pt modelId="{62F74E7B-7972-4E30-88BB-8921FAA6E29C}" type="sibTrans" cxnId="{3D08613B-BF0E-46C7-A36C-B31373F6EDC3}">
      <dgm:prSet/>
      <dgm:spPr/>
      <dgm:t>
        <a:bodyPr/>
        <a:lstStyle/>
        <a:p>
          <a:endParaRPr lang="da-DK"/>
        </a:p>
      </dgm:t>
    </dgm:pt>
    <dgm:pt modelId="{CD80AB42-AB32-4C40-A680-6F9F3BB7F563}">
      <dgm:prSet phldrT="[Tekst]"/>
      <dgm:spPr>
        <a:ln>
          <a:solidFill>
            <a:schemeClr val="accent1">
              <a:lumMod val="20000"/>
              <a:lumOff val="80000"/>
            </a:schemeClr>
          </a:solidFill>
        </a:ln>
      </dgm:spPr>
      <dgm:t>
        <a:bodyPr/>
        <a:lstStyle/>
        <a:p>
          <a:r>
            <a:rPr lang="da-DK" dirty="0"/>
            <a:t>Formål</a:t>
          </a:r>
        </a:p>
      </dgm:t>
    </dgm:pt>
    <dgm:pt modelId="{F928889A-58B1-4654-8612-72DAED677B63}" type="parTrans" cxnId="{7E4DADEF-816D-4ACC-ACF6-2987EA0BA001}">
      <dgm:prSet/>
      <dgm:spPr/>
      <dgm:t>
        <a:bodyPr/>
        <a:lstStyle/>
        <a:p>
          <a:endParaRPr lang="da-DK"/>
        </a:p>
      </dgm:t>
    </dgm:pt>
    <dgm:pt modelId="{1F3488CA-36A1-416A-BD20-5C7CDD6843D3}" type="sibTrans" cxnId="{7E4DADEF-816D-4ACC-ACF6-2987EA0BA001}">
      <dgm:prSet/>
      <dgm:spPr/>
      <dgm:t>
        <a:bodyPr/>
        <a:lstStyle/>
        <a:p>
          <a:endParaRPr lang="da-DK"/>
        </a:p>
      </dgm:t>
    </dgm:pt>
    <dgm:pt modelId="{BA973D92-F2EA-41EE-BB48-A116C786CB34}">
      <dgm:prSet phldrT="[Tekst]"/>
      <dgm:spPr>
        <a:ln>
          <a:solidFill>
            <a:schemeClr val="accent1">
              <a:lumMod val="20000"/>
              <a:lumOff val="80000"/>
            </a:schemeClr>
          </a:solidFill>
        </a:ln>
      </dgm:spPr>
      <dgm:t>
        <a:bodyPr/>
        <a:lstStyle/>
        <a:p>
          <a:r>
            <a:rPr lang="da-DK" b="1" dirty="0"/>
            <a:t>Vælg</a:t>
          </a:r>
          <a:r>
            <a:rPr lang="da-DK" dirty="0"/>
            <a:t> præsentationsøvelse</a:t>
          </a:r>
        </a:p>
      </dgm:t>
    </dgm:pt>
    <dgm:pt modelId="{C55BA730-4423-4753-87F9-854B44424A92}" type="parTrans" cxnId="{54C5E40D-8A47-4FF7-B7B7-4C39B7BC84D0}">
      <dgm:prSet/>
      <dgm:spPr/>
      <dgm:t>
        <a:bodyPr/>
        <a:lstStyle/>
        <a:p>
          <a:endParaRPr lang="da-DK"/>
        </a:p>
      </dgm:t>
    </dgm:pt>
    <dgm:pt modelId="{C75663AE-96C7-46EF-A07B-3FC65EC42E4F}" type="sibTrans" cxnId="{54C5E40D-8A47-4FF7-B7B7-4C39B7BC84D0}">
      <dgm:prSet/>
      <dgm:spPr/>
      <dgm:t>
        <a:bodyPr/>
        <a:lstStyle/>
        <a:p>
          <a:endParaRPr lang="da-DK"/>
        </a:p>
      </dgm:t>
    </dgm:pt>
    <dgm:pt modelId="{4BF127DB-CE2B-43FD-8E45-5353D924A486}">
      <dgm:prSet phldrT="[Tekst]"/>
      <dgm:spPr>
        <a:ln>
          <a:solidFill>
            <a:schemeClr val="accent1">
              <a:lumMod val="20000"/>
              <a:lumOff val="80000"/>
            </a:schemeClr>
          </a:solidFill>
        </a:ln>
      </dgm:spPr>
      <dgm:t>
        <a:bodyPr/>
        <a:lstStyle/>
        <a:p>
          <a:r>
            <a:rPr lang="da-DK" dirty="0"/>
            <a:t>Udlevering af rapport</a:t>
          </a:r>
        </a:p>
      </dgm:t>
    </dgm:pt>
    <dgm:pt modelId="{A8A76FAD-FA67-460F-B2B8-FAEC3B893348}" type="parTrans" cxnId="{0CE9F892-DC2A-4E0D-8666-704A036C6278}">
      <dgm:prSet/>
      <dgm:spPr/>
      <dgm:t>
        <a:bodyPr/>
        <a:lstStyle/>
        <a:p>
          <a:endParaRPr lang="da-DK"/>
        </a:p>
      </dgm:t>
    </dgm:pt>
    <dgm:pt modelId="{1C6C9EDC-F4D4-4836-8E17-A39BA8D712BD}" type="sibTrans" cxnId="{0CE9F892-DC2A-4E0D-8666-704A036C6278}">
      <dgm:prSet/>
      <dgm:spPr/>
      <dgm:t>
        <a:bodyPr/>
        <a:lstStyle/>
        <a:p>
          <a:endParaRPr lang="da-DK"/>
        </a:p>
      </dgm:t>
    </dgm:pt>
    <dgm:pt modelId="{92AA32D4-6AA8-4CA1-B943-9C735FADAB97}" type="pres">
      <dgm:prSet presAssocID="{CFCDDA41-A156-4A7C-ACBA-9D2BC601FEE9}" presName="Name0" presStyleCnt="0">
        <dgm:presLayoutVars>
          <dgm:dir/>
          <dgm:animLvl val="lvl"/>
          <dgm:resizeHandles val="exact"/>
        </dgm:presLayoutVars>
      </dgm:prSet>
      <dgm:spPr/>
    </dgm:pt>
    <dgm:pt modelId="{D8680722-3C75-4D3B-AED7-9762A74321F0}" type="pres">
      <dgm:prSet presAssocID="{CFCDDA41-A156-4A7C-ACBA-9D2BC601FEE9}" presName="tSp" presStyleCnt="0"/>
      <dgm:spPr/>
    </dgm:pt>
    <dgm:pt modelId="{76C2D394-5F4A-4E0C-B139-8D1ADFE06251}" type="pres">
      <dgm:prSet presAssocID="{CFCDDA41-A156-4A7C-ACBA-9D2BC601FEE9}" presName="bSp" presStyleCnt="0"/>
      <dgm:spPr/>
    </dgm:pt>
    <dgm:pt modelId="{13BC3DCE-CFA1-478F-A1F1-4C8F26D826AF}" type="pres">
      <dgm:prSet presAssocID="{CFCDDA41-A156-4A7C-ACBA-9D2BC601FEE9}" presName="process" presStyleCnt="0"/>
      <dgm:spPr/>
    </dgm:pt>
    <dgm:pt modelId="{950B9326-3D1D-4A09-8AB7-B96F0973BD80}" type="pres">
      <dgm:prSet presAssocID="{FF5C34EF-737A-491F-9C1B-3587165C3D39}" presName="composite1" presStyleCnt="0"/>
      <dgm:spPr/>
    </dgm:pt>
    <dgm:pt modelId="{CDC3C8FE-B70F-4B0A-8B36-675CC6905820}" type="pres">
      <dgm:prSet presAssocID="{FF5C34EF-737A-491F-9C1B-3587165C3D39}" presName="dummyNode1" presStyleLbl="node1" presStyleIdx="0" presStyleCnt="3"/>
      <dgm:spPr/>
    </dgm:pt>
    <dgm:pt modelId="{45B93AE9-ECDB-4858-AD7C-6A83CEC8740B}" type="pres">
      <dgm:prSet presAssocID="{FF5C34EF-737A-491F-9C1B-3587165C3D39}" presName="childNode1" presStyleLbl="bgAcc1" presStyleIdx="0" presStyleCnt="3">
        <dgm:presLayoutVars>
          <dgm:bulletEnabled val="1"/>
        </dgm:presLayoutVars>
      </dgm:prSet>
      <dgm:spPr/>
    </dgm:pt>
    <dgm:pt modelId="{1212B55E-48B6-4A20-A475-31626245CFC3}" type="pres">
      <dgm:prSet presAssocID="{FF5C34EF-737A-491F-9C1B-3587165C3D39}" presName="childNode1tx" presStyleLbl="bgAcc1" presStyleIdx="0" presStyleCnt="3">
        <dgm:presLayoutVars>
          <dgm:bulletEnabled val="1"/>
        </dgm:presLayoutVars>
      </dgm:prSet>
      <dgm:spPr/>
    </dgm:pt>
    <dgm:pt modelId="{BBC63484-970C-47AE-A6A7-4CD31025985E}" type="pres">
      <dgm:prSet presAssocID="{FF5C34EF-737A-491F-9C1B-3587165C3D39}" presName="parentNode1" presStyleLbl="node1" presStyleIdx="0" presStyleCnt="3">
        <dgm:presLayoutVars>
          <dgm:chMax val="1"/>
          <dgm:bulletEnabled val="1"/>
        </dgm:presLayoutVars>
      </dgm:prSet>
      <dgm:spPr/>
    </dgm:pt>
    <dgm:pt modelId="{AABC5060-A7BA-466C-A72C-438E06476576}" type="pres">
      <dgm:prSet presAssocID="{FF5C34EF-737A-491F-9C1B-3587165C3D39}" presName="connSite1" presStyleCnt="0"/>
      <dgm:spPr/>
    </dgm:pt>
    <dgm:pt modelId="{5ED21CC4-9001-41F5-9FBE-080569F7C402}" type="pres">
      <dgm:prSet presAssocID="{A20B892C-7519-4328-8063-6E95A5CAD815}" presName="Name9" presStyleLbl="sibTrans2D1" presStyleIdx="0" presStyleCnt="2"/>
      <dgm:spPr/>
    </dgm:pt>
    <dgm:pt modelId="{9A8012A4-ACC1-40CF-A4C3-7F39CDD1BE12}" type="pres">
      <dgm:prSet presAssocID="{5EFB343A-2C18-4DE8-B31F-D54C31FC03BD}" presName="composite2" presStyleCnt="0"/>
      <dgm:spPr/>
    </dgm:pt>
    <dgm:pt modelId="{5C71FC63-2DA6-4CD6-A1FD-D2243DE7D92D}" type="pres">
      <dgm:prSet presAssocID="{5EFB343A-2C18-4DE8-B31F-D54C31FC03BD}" presName="dummyNode2" presStyleLbl="node1" presStyleIdx="0" presStyleCnt="3"/>
      <dgm:spPr/>
    </dgm:pt>
    <dgm:pt modelId="{9A4EE67C-8A96-4344-AB58-F01AECBFBA46}" type="pres">
      <dgm:prSet presAssocID="{5EFB343A-2C18-4DE8-B31F-D54C31FC03BD}" presName="childNode2" presStyleLbl="bgAcc1" presStyleIdx="1" presStyleCnt="3">
        <dgm:presLayoutVars>
          <dgm:bulletEnabled val="1"/>
        </dgm:presLayoutVars>
      </dgm:prSet>
      <dgm:spPr/>
    </dgm:pt>
    <dgm:pt modelId="{F69B86A5-F6EA-46F6-82A4-AD6CA0082B1D}" type="pres">
      <dgm:prSet presAssocID="{5EFB343A-2C18-4DE8-B31F-D54C31FC03BD}" presName="childNode2tx" presStyleLbl="bgAcc1" presStyleIdx="1" presStyleCnt="3">
        <dgm:presLayoutVars>
          <dgm:bulletEnabled val="1"/>
        </dgm:presLayoutVars>
      </dgm:prSet>
      <dgm:spPr/>
    </dgm:pt>
    <dgm:pt modelId="{7343CA75-5072-4AEA-8EE0-BCB0DABD9B34}" type="pres">
      <dgm:prSet presAssocID="{5EFB343A-2C18-4DE8-B31F-D54C31FC03BD}" presName="parentNode2" presStyleLbl="node1" presStyleIdx="1" presStyleCnt="3">
        <dgm:presLayoutVars>
          <dgm:chMax val="0"/>
          <dgm:bulletEnabled val="1"/>
        </dgm:presLayoutVars>
      </dgm:prSet>
      <dgm:spPr/>
    </dgm:pt>
    <dgm:pt modelId="{249BFD96-B348-4B37-A346-2CCFE01A54D3}" type="pres">
      <dgm:prSet presAssocID="{5EFB343A-2C18-4DE8-B31F-D54C31FC03BD}" presName="connSite2" presStyleCnt="0"/>
      <dgm:spPr/>
    </dgm:pt>
    <dgm:pt modelId="{B7B46673-5E3F-4C75-B727-B7EA6883975C}" type="pres">
      <dgm:prSet presAssocID="{E84596D3-5F33-44D1-A427-7D302059B465}" presName="Name18" presStyleLbl="sibTrans2D1" presStyleIdx="1" presStyleCnt="2"/>
      <dgm:spPr/>
    </dgm:pt>
    <dgm:pt modelId="{EEE5EF3B-64FC-44C7-B9A8-3FF2EA30BB2E}" type="pres">
      <dgm:prSet presAssocID="{92DA1BA6-8748-4FBA-A93B-C59A8D4F649D}" presName="composite1" presStyleCnt="0"/>
      <dgm:spPr/>
    </dgm:pt>
    <dgm:pt modelId="{CC30B824-E837-4872-AF63-02B4A5C10CAD}" type="pres">
      <dgm:prSet presAssocID="{92DA1BA6-8748-4FBA-A93B-C59A8D4F649D}" presName="dummyNode1" presStyleLbl="node1" presStyleIdx="1" presStyleCnt="3"/>
      <dgm:spPr/>
    </dgm:pt>
    <dgm:pt modelId="{89859ACC-FD65-44D2-892E-205199E5DFFD}" type="pres">
      <dgm:prSet presAssocID="{92DA1BA6-8748-4FBA-A93B-C59A8D4F649D}" presName="childNode1" presStyleLbl="bgAcc1" presStyleIdx="2" presStyleCnt="3">
        <dgm:presLayoutVars>
          <dgm:bulletEnabled val="1"/>
        </dgm:presLayoutVars>
      </dgm:prSet>
      <dgm:spPr/>
    </dgm:pt>
    <dgm:pt modelId="{7E9659AC-B0AA-48A8-AA3D-66AC82BF663D}" type="pres">
      <dgm:prSet presAssocID="{92DA1BA6-8748-4FBA-A93B-C59A8D4F649D}" presName="childNode1tx" presStyleLbl="bgAcc1" presStyleIdx="2" presStyleCnt="3">
        <dgm:presLayoutVars>
          <dgm:bulletEnabled val="1"/>
        </dgm:presLayoutVars>
      </dgm:prSet>
      <dgm:spPr/>
    </dgm:pt>
    <dgm:pt modelId="{931F2D3C-BB1C-4A0F-A6F4-D18A0F50C3C4}" type="pres">
      <dgm:prSet presAssocID="{92DA1BA6-8748-4FBA-A93B-C59A8D4F649D}" presName="parentNode1" presStyleLbl="node1" presStyleIdx="2" presStyleCnt="3">
        <dgm:presLayoutVars>
          <dgm:chMax val="1"/>
          <dgm:bulletEnabled val="1"/>
        </dgm:presLayoutVars>
      </dgm:prSet>
      <dgm:spPr/>
    </dgm:pt>
    <dgm:pt modelId="{B9969AFF-B956-4FAD-B208-12628AE0CA5E}" type="pres">
      <dgm:prSet presAssocID="{92DA1BA6-8748-4FBA-A93B-C59A8D4F649D}" presName="connSite1" presStyleCnt="0"/>
      <dgm:spPr/>
    </dgm:pt>
  </dgm:ptLst>
  <dgm:cxnLst>
    <dgm:cxn modelId="{16E50907-A8EA-4E0D-977A-7576AA8A7C61}" type="presOf" srcId="{E7F839B8-AB1B-4F52-9D3F-DA80CE8D74D0}" destId="{45B93AE9-ECDB-4858-AD7C-6A83CEC8740B}" srcOrd="0" destOrd="0" presId="urn:microsoft.com/office/officeart/2005/8/layout/hProcess4"/>
    <dgm:cxn modelId="{54C5E40D-8A47-4FF7-B7B7-4C39B7BC84D0}" srcId="{FF5C34EF-737A-491F-9C1B-3587165C3D39}" destId="{BA973D92-F2EA-41EE-BB48-A116C786CB34}" srcOrd="3" destOrd="0" parTransId="{C55BA730-4423-4753-87F9-854B44424A92}" sibTransId="{C75663AE-96C7-46EF-A07B-3FC65EC42E4F}"/>
    <dgm:cxn modelId="{16E54A31-CDCB-4F1E-A2BD-195F854F796D}" type="presOf" srcId="{4BF127DB-CE2B-43FD-8E45-5353D924A486}" destId="{7E9659AC-B0AA-48A8-AA3D-66AC82BF663D}" srcOrd="1" destOrd="2" presId="urn:microsoft.com/office/officeart/2005/8/layout/hProcess4"/>
    <dgm:cxn modelId="{3B34CC34-29E9-4B47-B35B-64803FC470F0}" srcId="{FF5C34EF-737A-491F-9C1B-3587165C3D39}" destId="{57690FDC-40E3-4E99-B021-F0D72E700183}" srcOrd="1" destOrd="0" parTransId="{5F104B56-91A2-4832-A678-A66644D4159C}" sibTransId="{4283D990-2182-4412-84BF-C86B421AD302}"/>
    <dgm:cxn modelId="{ABF7D137-9707-4137-B7A1-546A55A76519}" type="presOf" srcId="{57690FDC-40E3-4E99-B021-F0D72E700183}" destId="{1212B55E-48B6-4A20-A475-31626245CFC3}" srcOrd="1" destOrd="1" presId="urn:microsoft.com/office/officeart/2005/8/layout/hProcess4"/>
    <dgm:cxn modelId="{F0BA7D39-E76E-4B9F-8728-F425410A8396}" srcId="{CFCDDA41-A156-4A7C-ACBA-9D2BC601FEE9}" destId="{5EFB343A-2C18-4DE8-B31F-D54C31FC03BD}" srcOrd="1" destOrd="0" parTransId="{6AE7D58E-187F-4F90-A901-60FAA04663F7}" sibTransId="{E84596D3-5F33-44D1-A427-7D302059B465}"/>
    <dgm:cxn modelId="{3D08613B-BF0E-46C7-A36C-B31373F6EDC3}" srcId="{92DA1BA6-8748-4FBA-A93B-C59A8D4F649D}" destId="{E6B847CA-E18C-4AB0-A8DE-971013371A57}" srcOrd="1" destOrd="0" parTransId="{8A101ED4-68EB-47BC-8132-C46C2A8948C2}" sibTransId="{62F74E7B-7972-4E30-88BB-8921FAA6E29C}"/>
    <dgm:cxn modelId="{553B865E-85F6-4ED1-9746-ABE1718C3B55}" type="presOf" srcId="{92DA1BA6-8748-4FBA-A93B-C59A8D4F649D}" destId="{931F2D3C-BB1C-4A0F-A6F4-D18A0F50C3C4}" srcOrd="0" destOrd="0" presId="urn:microsoft.com/office/officeart/2005/8/layout/hProcess4"/>
    <dgm:cxn modelId="{5FE43C4B-3D7C-4CC5-8427-BA4BC245CEAA}" type="presOf" srcId="{FF5C34EF-737A-491F-9C1B-3587165C3D39}" destId="{BBC63484-970C-47AE-A6A7-4CD31025985E}" srcOrd="0" destOrd="0" presId="urn:microsoft.com/office/officeart/2005/8/layout/hProcess4"/>
    <dgm:cxn modelId="{1674134C-1B97-4857-94CE-21A42C860650}" srcId="{CFCDDA41-A156-4A7C-ACBA-9D2BC601FEE9}" destId="{FF5C34EF-737A-491F-9C1B-3587165C3D39}" srcOrd="0" destOrd="0" parTransId="{2A8EC641-7F78-4938-AF69-827DD15535EC}" sibTransId="{A20B892C-7519-4328-8063-6E95A5CAD815}"/>
    <dgm:cxn modelId="{39479C4E-71CA-41DB-B03A-C3C9999A8CD7}" type="presOf" srcId="{CD80AB42-AB32-4C40-A680-6F9F3BB7F563}" destId="{1212B55E-48B6-4A20-A475-31626245CFC3}" srcOrd="1" destOrd="2" presId="urn:microsoft.com/office/officeart/2005/8/layout/hProcess4"/>
    <dgm:cxn modelId="{FDE70972-0B8B-40A6-BB5E-5C4F78F2580D}" type="presOf" srcId="{A20B892C-7519-4328-8063-6E95A5CAD815}" destId="{5ED21CC4-9001-41F5-9FBE-080569F7C402}" srcOrd="0" destOrd="0" presId="urn:microsoft.com/office/officeart/2005/8/layout/hProcess4"/>
    <dgm:cxn modelId="{B2B60473-1619-4697-BDC2-783DDAFAD0C3}" type="presOf" srcId="{5D4D2F70-BC8E-4CE7-83BF-F5310A743BF0}" destId="{7E9659AC-B0AA-48A8-AA3D-66AC82BF663D}" srcOrd="1" destOrd="0" presId="urn:microsoft.com/office/officeart/2005/8/layout/hProcess4"/>
    <dgm:cxn modelId="{E78FED76-96C0-4F30-81E7-EB7CE465DABA}" type="presOf" srcId="{5D4D2F70-BC8E-4CE7-83BF-F5310A743BF0}" destId="{89859ACC-FD65-44D2-892E-205199E5DFFD}" srcOrd="0" destOrd="0" presId="urn:microsoft.com/office/officeart/2005/8/layout/hProcess4"/>
    <dgm:cxn modelId="{E8658D57-782C-4222-9333-EA4644D0C39D}" type="presOf" srcId="{BA973D92-F2EA-41EE-BB48-A116C786CB34}" destId="{1212B55E-48B6-4A20-A475-31626245CFC3}" srcOrd="1" destOrd="3" presId="urn:microsoft.com/office/officeart/2005/8/layout/hProcess4"/>
    <dgm:cxn modelId="{8B813559-71E5-44B1-9FA4-4E22ED49EC1F}" type="presOf" srcId="{E6B847CA-E18C-4AB0-A8DE-971013371A57}" destId="{89859ACC-FD65-44D2-892E-205199E5DFFD}" srcOrd="0" destOrd="1" presId="urn:microsoft.com/office/officeart/2005/8/layout/hProcess4"/>
    <dgm:cxn modelId="{E2A4F179-A40E-4C48-8658-8E91A6003AE5}" type="presOf" srcId="{5EFB343A-2C18-4DE8-B31F-D54C31FC03BD}" destId="{7343CA75-5072-4AEA-8EE0-BCB0DABD9B34}" srcOrd="0" destOrd="0" presId="urn:microsoft.com/office/officeart/2005/8/layout/hProcess4"/>
    <dgm:cxn modelId="{E7DA4887-FB78-4873-85C6-476ACBA020DA}" type="presOf" srcId="{DF92B35C-C14C-48D3-B163-99F67641266B}" destId="{F69B86A5-F6EA-46F6-82A4-AD6CA0082B1D}" srcOrd="1" destOrd="1" presId="urn:microsoft.com/office/officeart/2005/8/layout/hProcess4"/>
    <dgm:cxn modelId="{66373191-10E7-4C3D-BC3B-A971B8F52A44}" srcId="{CFCDDA41-A156-4A7C-ACBA-9D2BC601FEE9}" destId="{92DA1BA6-8748-4FBA-A93B-C59A8D4F649D}" srcOrd="2" destOrd="0" parTransId="{8C682688-8613-48DD-AA0F-ED3671B8F9E7}" sibTransId="{1D9DDB57-FBAB-4ABE-A807-A268890BBB9D}"/>
    <dgm:cxn modelId="{C0909592-4C5C-4DD1-9D81-CC0CBEF2D434}" srcId="{5EFB343A-2C18-4DE8-B31F-D54C31FC03BD}" destId="{DF92B35C-C14C-48D3-B163-99F67641266B}" srcOrd="1" destOrd="0" parTransId="{C01E4BB6-A53F-4C26-B48E-DE6FF1B38760}" sibTransId="{FDC28FF2-EB5B-4E4D-9EEA-511F83461CC7}"/>
    <dgm:cxn modelId="{0CE9F892-DC2A-4E0D-8666-704A036C6278}" srcId="{92DA1BA6-8748-4FBA-A93B-C59A8D4F649D}" destId="{4BF127DB-CE2B-43FD-8E45-5353D924A486}" srcOrd="2" destOrd="0" parTransId="{A8A76FAD-FA67-460F-B2B8-FAEC3B893348}" sibTransId="{1C6C9EDC-F4D4-4836-8E17-A39BA8D712BD}"/>
    <dgm:cxn modelId="{F9F08DA6-76F7-48A8-9FA8-E4822A88F582}" type="presOf" srcId="{4BF127DB-CE2B-43FD-8E45-5353D924A486}" destId="{89859ACC-FD65-44D2-892E-205199E5DFFD}" srcOrd="0" destOrd="2" presId="urn:microsoft.com/office/officeart/2005/8/layout/hProcess4"/>
    <dgm:cxn modelId="{A2B682CA-94F7-43C3-9CB7-D1A96EE08587}" type="presOf" srcId="{CD80AB42-AB32-4C40-A680-6F9F3BB7F563}" destId="{45B93AE9-ECDB-4858-AD7C-6A83CEC8740B}" srcOrd="0" destOrd="2" presId="urn:microsoft.com/office/officeart/2005/8/layout/hProcess4"/>
    <dgm:cxn modelId="{01A24ECB-6D99-4AE1-A7F3-03758CDCD1C9}" type="presOf" srcId="{D193BBDC-AF1E-48CA-A05D-D7F8B33E8B76}" destId="{F69B86A5-F6EA-46F6-82A4-AD6CA0082B1D}" srcOrd="1" destOrd="0" presId="urn:microsoft.com/office/officeart/2005/8/layout/hProcess4"/>
    <dgm:cxn modelId="{A8F475CC-73DD-43D4-B70C-FF5C00166B52}" type="presOf" srcId="{E6B847CA-E18C-4AB0-A8DE-971013371A57}" destId="{7E9659AC-B0AA-48A8-AA3D-66AC82BF663D}" srcOrd="1" destOrd="1" presId="urn:microsoft.com/office/officeart/2005/8/layout/hProcess4"/>
    <dgm:cxn modelId="{9B63D2CF-F605-4E03-A3AE-7EAF1011281E}" type="presOf" srcId="{CFCDDA41-A156-4A7C-ACBA-9D2BC601FEE9}" destId="{92AA32D4-6AA8-4CA1-B943-9C735FADAB97}" srcOrd="0" destOrd="0" presId="urn:microsoft.com/office/officeart/2005/8/layout/hProcess4"/>
    <dgm:cxn modelId="{4AB7E5D2-0E3A-47A4-ABD7-67E49BCB2EEA}" type="presOf" srcId="{BA973D92-F2EA-41EE-BB48-A116C786CB34}" destId="{45B93AE9-ECDB-4858-AD7C-6A83CEC8740B}" srcOrd="0" destOrd="3" presId="urn:microsoft.com/office/officeart/2005/8/layout/hProcess4"/>
    <dgm:cxn modelId="{C5DE11D4-662A-4797-BB98-4DF3FF14F424}" srcId="{5EFB343A-2C18-4DE8-B31F-D54C31FC03BD}" destId="{D193BBDC-AF1E-48CA-A05D-D7F8B33E8B76}" srcOrd="0" destOrd="0" parTransId="{F34FC4BB-09B0-49E9-A714-9FD646DBCB83}" sibTransId="{E0A45DF7-029D-483A-B5F8-123218F1E38B}"/>
    <dgm:cxn modelId="{AAE6E1D7-26A9-48FB-8101-379A81FE0733}" type="presOf" srcId="{D193BBDC-AF1E-48CA-A05D-D7F8B33E8B76}" destId="{9A4EE67C-8A96-4344-AB58-F01AECBFBA46}" srcOrd="0" destOrd="0" presId="urn:microsoft.com/office/officeart/2005/8/layout/hProcess4"/>
    <dgm:cxn modelId="{83D425E4-0E39-41B0-885B-E4A8748449CC}" srcId="{92DA1BA6-8748-4FBA-A93B-C59A8D4F649D}" destId="{5D4D2F70-BC8E-4CE7-83BF-F5310A743BF0}" srcOrd="0" destOrd="0" parTransId="{48B4CFD1-1F43-4004-B99C-7A157F1975E2}" sibTransId="{7196EF08-1B30-41A2-8954-BCC7AAFBD1DE}"/>
    <dgm:cxn modelId="{9A3D7CE5-4D0D-4C20-9AD4-08C8D7D72597}" srcId="{FF5C34EF-737A-491F-9C1B-3587165C3D39}" destId="{E7F839B8-AB1B-4F52-9D3F-DA80CE8D74D0}" srcOrd="0" destOrd="0" parTransId="{BE6BB3F4-BDC9-4538-A815-22CC4363FF30}" sibTransId="{E862A297-3C89-4F38-9ACB-4E1988700179}"/>
    <dgm:cxn modelId="{EA93C8E5-256C-4793-92F4-6AE125D7B66F}" type="presOf" srcId="{E7F839B8-AB1B-4F52-9D3F-DA80CE8D74D0}" destId="{1212B55E-48B6-4A20-A475-31626245CFC3}" srcOrd="1" destOrd="0" presId="urn:microsoft.com/office/officeart/2005/8/layout/hProcess4"/>
    <dgm:cxn modelId="{7E4DADEF-816D-4ACC-ACF6-2987EA0BA001}" srcId="{FF5C34EF-737A-491F-9C1B-3587165C3D39}" destId="{CD80AB42-AB32-4C40-A680-6F9F3BB7F563}" srcOrd="2" destOrd="0" parTransId="{F928889A-58B1-4654-8612-72DAED677B63}" sibTransId="{1F3488CA-36A1-416A-BD20-5C7CDD6843D3}"/>
    <dgm:cxn modelId="{E2CF3CF2-C65A-49A0-A0DD-CD4A2D311EDF}" type="presOf" srcId="{E84596D3-5F33-44D1-A427-7D302059B465}" destId="{B7B46673-5E3F-4C75-B727-B7EA6883975C}" srcOrd="0" destOrd="0" presId="urn:microsoft.com/office/officeart/2005/8/layout/hProcess4"/>
    <dgm:cxn modelId="{B995DFF3-EA1B-4F32-B9C9-7E1C556B97C7}" type="presOf" srcId="{57690FDC-40E3-4E99-B021-F0D72E700183}" destId="{45B93AE9-ECDB-4858-AD7C-6A83CEC8740B}" srcOrd="0" destOrd="1" presId="urn:microsoft.com/office/officeart/2005/8/layout/hProcess4"/>
    <dgm:cxn modelId="{339184FB-9DFD-470E-A464-A9D1070BF647}" type="presOf" srcId="{DF92B35C-C14C-48D3-B163-99F67641266B}" destId="{9A4EE67C-8A96-4344-AB58-F01AECBFBA46}" srcOrd="0" destOrd="1" presId="urn:microsoft.com/office/officeart/2005/8/layout/hProcess4"/>
    <dgm:cxn modelId="{AAD7D14E-00E7-48C2-8929-7D45EBBAB9AE}" type="presParOf" srcId="{92AA32D4-6AA8-4CA1-B943-9C735FADAB97}" destId="{D8680722-3C75-4D3B-AED7-9762A74321F0}" srcOrd="0" destOrd="0" presId="urn:microsoft.com/office/officeart/2005/8/layout/hProcess4"/>
    <dgm:cxn modelId="{B43D905F-7223-4A67-BB04-B031493B251E}" type="presParOf" srcId="{92AA32D4-6AA8-4CA1-B943-9C735FADAB97}" destId="{76C2D394-5F4A-4E0C-B139-8D1ADFE06251}" srcOrd="1" destOrd="0" presId="urn:microsoft.com/office/officeart/2005/8/layout/hProcess4"/>
    <dgm:cxn modelId="{F530E5E9-A804-4CFA-BD83-9F847FBDAEB6}" type="presParOf" srcId="{92AA32D4-6AA8-4CA1-B943-9C735FADAB97}" destId="{13BC3DCE-CFA1-478F-A1F1-4C8F26D826AF}" srcOrd="2" destOrd="0" presId="urn:microsoft.com/office/officeart/2005/8/layout/hProcess4"/>
    <dgm:cxn modelId="{570885DC-9D46-4C89-92E0-5A85434A41CC}" type="presParOf" srcId="{13BC3DCE-CFA1-478F-A1F1-4C8F26D826AF}" destId="{950B9326-3D1D-4A09-8AB7-B96F0973BD80}" srcOrd="0" destOrd="0" presId="urn:microsoft.com/office/officeart/2005/8/layout/hProcess4"/>
    <dgm:cxn modelId="{16348A05-3E77-45E4-BAAC-C097163FBFD3}" type="presParOf" srcId="{950B9326-3D1D-4A09-8AB7-B96F0973BD80}" destId="{CDC3C8FE-B70F-4B0A-8B36-675CC6905820}" srcOrd="0" destOrd="0" presId="urn:microsoft.com/office/officeart/2005/8/layout/hProcess4"/>
    <dgm:cxn modelId="{E6D5955A-0D2A-4DF1-ABC8-C84F0F3F3F68}" type="presParOf" srcId="{950B9326-3D1D-4A09-8AB7-B96F0973BD80}" destId="{45B93AE9-ECDB-4858-AD7C-6A83CEC8740B}" srcOrd="1" destOrd="0" presId="urn:microsoft.com/office/officeart/2005/8/layout/hProcess4"/>
    <dgm:cxn modelId="{1B2C1CDA-3D5A-495C-A5C7-E5838B226BE2}" type="presParOf" srcId="{950B9326-3D1D-4A09-8AB7-B96F0973BD80}" destId="{1212B55E-48B6-4A20-A475-31626245CFC3}" srcOrd="2" destOrd="0" presId="urn:microsoft.com/office/officeart/2005/8/layout/hProcess4"/>
    <dgm:cxn modelId="{72C2EE9C-9E1D-4EBF-A16F-AB80AC52FF97}" type="presParOf" srcId="{950B9326-3D1D-4A09-8AB7-B96F0973BD80}" destId="{BBC63484-970C-47AE-A6A7-4CD31025985E}" srcOrd="3" destOrd="0" presId="urn:microsoft.com/office/officeart/2005/8/layout/hProcess4"/>
    <dgm:cxn modelId="{46FD9D0F-0CA2-489F-AD07-D0D297FD1BCF}" type="presParOf" srcId="{950B9326-3D1D-4A09-8AB7-B96F0973BD80}" destId="{AABC5060-A7BA-466C-A72C-438E06476576}" srcOrd="4" destOrd="0" presId="urn:microsoft.com/office/officeart/2005/8/layout/hProcess4"/>
    <dgm:cxn modelId="{11342F9A-79CC-4458-B6B1-A55FAEEC05B3}" type="presParOf" srcId="{13BC3DCE-CFA1-478F-A1F1-4C8F26D826AF}" destId="{5ED21CC4-9001-41F5-9FBE-080569F7C402}" srcOrd="1" destOrd="0" presId="urn:microsoft.com/office/officeart/2005/8/layout/hProcess4"/>
    <dgm:cxn modelId="{63E96AEF-83E2-42B7-BAFE-184986EF0006}" type="presParOf" srcId="{13BC3DCE-CFA1-478F-A1F1-4C8F26D826AF}" destId="{9A8012A4-ACC1-40CF-A4C3-7F39CDD1BE12}" srcOrd="2" destOrd="0" presId="urn:microsoft.com/office/officeart/2005/8/layout/hProcess4"/>
    <dgm:cxn modelId="{0940BCEF-B52C-44AD-A095-3D8E89FD00B7}" type="presParOf" srcId="{9A8012A4-ACC1-40CF-A4C3-7F39CDD1BE12}" destId="{5C71FC63-2DA6-4CD6-A1FD-D2243DE7D92D}" srcOrd="0" destOrd="0" presId="urn:microsoft.com/office/officeart/2005/8/layout/hProcess4"/>
    <dgm:cxn modelId="{91116E29-46C0-4CFA-89C8-B70D37BA720B}" type="presParOf" srcId="{9A8012A4-ACC1-40CF-A4C3-7F39CDD1BE12}" destId="{9A4EE67C-8A96-4344-AB58-F01AECBFBA46}" srcOrd="1" destOrd="0" presId="urn:microsoft.com/office/officeart/2005/8/layout/hProcess4"/>
    <dgm:cxn modelId="{A074689C-537D-4F42-9B5B-F33CD143E8FA}" type="presParOf" srcId="{9A8012A4-ACC1-40CF-A4C3-7F39CDD1BE12}" destId="{F69B86A5-F6EA-46F6-82A4-AD6CA0082B1D}" srcOrd="2" destOrd="0" presId="urn:microsoft.com/office/officeart/2005/8/layout/hProcess4"/>
    <dgm:cxn modelId="{29A856C9-9D67-4BB8-A44B-DDBBC54DBBBA}" type="presParOf" srcId="{9A8012A4-ACC1-40CF-A4C3-7F39CDD1BE12}" destId="{7343CA75-5072-4AEA-8EE0-BCB0DABD9B34}" srcOrd="3" destOrd="0" presId="urn:microsoft.com/office/officeart/2005/8/layout/hProcess4"/>
    <dgm:cxn modelId="{8D926EA0-7657-4528-B2CB-06A7C4141A3C}" type="presParOf" srcId="{9A8012A4-ACC1-40CF-A4C3-7F39CDD1BE12}" destId="{249BFD96-B348-4B37-A346-2CCFE01A54D3}" srcOrd="4" destOrd="0" presId="urn:microsoft.com/office/officeart/2005/8/layout/hProcess4"/>
    <dgm:cxn modelId="{758119F4-A17F-4303-BF56-AA05A3999318}" type="presParOf" srcId="{13BC3DCE-CFA1-478F-A1F1-4C8F26D826AF}" destId="{B7B46673-5E3F-4C75-B727-B7EA6883975C}" srcOrd="3" destOrd="0" presId="urn:microsoft.com/office/officeart/2005/8/layout/hProcess4"/>
    <dgm:cxn modelId="{DC378CE6-3D7C-42E5-912A-A57175E0CE51}" type="presParOf" srcId="{13BC3DCE-CFA1-478F-A1F1-4C8F26D826AF}" destId="{EEE5EF3B-64FC-44C7-B9A8-3FF2EA30BB2E}" srcOrd="4" destOrd="0" presId="urn:microsoft.com/office/officeart/2005/8/layout/hProcess4"/>
    <dgm:cxn modelId="{2EFDEA59-4C9C-4C17-B4C9-4C4F322282F0}" type="presParOf" srcId="{EEE5EF3B-64FC-44C7-B9A8-3FF2EA30BB2E}" destId="{CC30B824-E837-4872-AF63-02B4A5C10CAD}" srcOrd="0" destOrd="0" presId="urn:microsoft.com/office/officeart/2005/8/layout/hProcess4"/>
    <dgm:cxn modelId="{9AC0649A-2C88-48BE-8774-64E7A457CE41}" type="presParOf" srcId="{EEE5EF3B-64FC-44C7-B9A8-3FF2EA30BB2E}" destId="{89859ACC-FD65-44D2-892E-205199E5DFFD}" srcOrd="1" destOrd="0" presId="urn:microsoft.com/office/officeart/2005/8/layout/hProcess4"/>
    <dgm:cxn modelId="{DC613CE8-7C89-4245-B15F-637FA3C3D52B}" type="presParOf" srcId="{EEE5EF3B-64FC-44C7-B9A8-3FF2EA30BB2E}" destId="{7E9659AC-B0AA-48A8-AA3D-66AC82BF663D}" srcOrd="2" destOrd="0" presId="urn:microsoft.com/office/officeart/2005/8/layout/hProcess4"/>
    <dgm:cxn modelId="{03B41168-8D52-488F-AFA9-B2DA9DF1D5F9}" type="presParOf" srcId="{EEE5EF3B-64FC-44C7-B9A8-3FF2EA30BB2E}" destId="{931F2D3C-BB1C-4A0F-A6F4-D18A0F50C3C4}" srcOrd="3" destOrd="0" presId="urn:microsoft.com/office/officeart/2005/8/layout/hProcess4"/>
    <dgm:cxn modelId="{AE7CF136-529A-4DB7-87E9-543BB360E34D}" type="presParOf" srcId="{EEE5EF3B-64FC-44C7-B9A8-3FF2EA30BB2E}" destId="{B9969AFF-B956-4FAD-B208-12628AE0CA5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E061F-8819-4922-9561-0EC018620928}" type="doc">
      <dgm:prSet loTypeId="urn:microsoft.com/office/officeart/2005/8/layout/venn1" loCatId="relationship" qsTypeId="urn:microsoft.com/office/officeart/2005/8/quickstyle/simple1" qsCatId="simple" csTypeId="urn:microsoft.com/office/officeart/2005/8/colors/accent1_2" csCatId="accent1" phldr="1"/>
      <dgm:spPr/>
    </dgm:pt>
    <dgm:pt modelId="{7BA9C6E0-2A0C-47DD-A669-E94D39281862}">
      <dgm:prSet phldrT="[Tekst]" custT="1"/>
      <dgm:spPr/>
      <dgm:t>
        <a:bodyPr/>
        <a:lstStyle/>
        <a:p>
          <a:pPr>
            <a:buSzPct val="100000"/>
          </a:pPr>
          <a:r>
            <a:rPr lang="da-DK" sz="2000" b="1" dirty="0">
              <a:solidFill>
                <a:schemeClr val="tx1"/>
              </a:solidFill>
              <a:latin typeface="Franklin Gothic Book" panose="020B0503020102020204" pitchFamily="34" charset="0"/>
              <a:sym typeface="Tahoma" pitchFamily="34" charset="0"/>
            </a:rPr>
            <a:t>ADFÆRD</a:t>
          </a:r>
          <a:endParaRPr lang="da-DK" sz="2000" dirty="0">
            <a:solidFill>
              <a:schemeClr val="tx1"/>
            </a:solidFill>
            <a:latin typeface="Franklin Gothic Book" panose="020B0503020102020204" pitchFamily="34" charset="0"/>
            <a:sym typeface="Tahoma" pitchFamily="34" charset="0"/>
          </a:endParaRPr>
        </a:p>
        <a:p>
          <a:pPr>
            <a:buSzPct val="100000"/>
          </a:pPr>
          <a:r>
            <a:rPr lang="da-DK" sz="2000" dirty="0">
              <a:solidFill>
                <a:schemeClr val="tx1"/>
              </a:solidFill>
              <a:latin typeface="Franklin Gothic Book" panose="020B0503020102020204" pitchFamily="34" charset="0"/>
              <a:sym typeface="Tahoma" pitchFamily="34" charset="0"/>
            </a:rPr>
            <a:t>Hvad vi rent faktisk gør</a:t>
          </a:r>
          <a:endParaRPr lang="da-DK" sz="2000" dirty="0">
            <a:solidFill>
              <a:schemeClr val="tx1"/>
            </a:solidFill>
            <a:latin typeface="Franklin Gothic Book" panose="020B0503020102020204" pitchFamily="34" charset="0"/>
          </a:endParaRPr>
        </a:p>
      </dgm:t>
    </dgm:pt>
    <dgm:pt modelId="{82D501B2-E30E-4159-A224-4B42457BF623}" type="parTrans" cxnId="{CDFC55DD-7AB2-4875-89AA-E072B83EBC20}">
      <dgm:prSet/>
      <dgm:spPr/>
      <dgm:t>
        <a:bodyPr/>
        <a:lstStyle/>
        <a:p>
          <a:endParaRPr lang="da-DK"/>
        </a:p>
      </dgm:t>
    </dgm:pt>
    <dgm:pt modelId="{AE7C35D0-8D67-476D-A695-91AD58DDDD22}" type="sibTrans" cxnId="{CDFC55DD-7AB2-4875-89AA-E072B83EBC20}">
      <dgm:prSet/>
      <dgm:spPr/>
      <dgm:t>
        <a:bodyPr/>
        <a:lstStyle/>
        <a:p>
          <a:endParaRPr lang="da-DK"/>
        </a:p>
      </dgm:t>
    </dgm:pt>
    <dgm:pt modelId="{4A73ABD6-0A81-4FC0-8933-A290963FA54C}">
      <dgm:prSet phldrT="[Tekst]" custT="1"/>
      <dgm:spPr>
        <a:solidFill>
          <a:schemeClr val="accent2">
            <a:alpha val="50000"/>
          </a:schemeClr>
        </a:solidFill>
        <a:ln>
          <a:noFill/>
        </a:ln>
      </dgm:spPr>
      <dgm:t>
        <a:bodyPr/>
        <a:lstStyle/>
        <a:p>
          <a:pPr>
            <a:buSzPct val="100000"/>
          </a:pPr>
          <a:r>
            <a:rPr lang="da-DK" sz="2000" b="1" dirty="0">
              <a:solidFill>
                <a:srgbClr val="4D4D4D"/>
              </a:solidFill>
              <a:latin typeface="Franklin Gothic Book" panose="020B0503020102020204" pitchFamily="34" charset="0"/>
              <a:sym typeface="Tahoma" pitchFamily="34" charset="0"/>
            </a:rPr>
            <a:t>MOTIVATION</a:t>
          </a:r>
          <a:endParaRPr lang="da-DK" sz="2000" dirty="0">
            <a:solidFill>
              <a:srgbClr val="4D4D4D"/>
            </a:solidFill>
            <a:latin typeface="Franklin Gothic Book" panose="020B0503020102020204" pitchFamily="34" charset="0"/>
            <a:sym typeface="Tahoma" pitchFamily="34" charset="0"/>
          </a:endParaRPr>
        </a:p>
        <a:p>
          <a:pPr>
            <a:buSzPct val="100000"/>
          </a:pPr>
          <a:r>
            <a:rPr lang="da-DK" sz="2000" dirty="0">
              <a:solidFill>
                <a:srgbClr val="4D4D4D"/>
              </a:solidFill>
              <a:latin typeface="Franklin Gothic Book" panose="020B0503020102020204" pitchFamily="34" charset="0"/>
              <a:sym typeface="Tahoma" pitchFamily="34" charset="0"/>
            </a:rPr>
            <a:t>Hvad vi trives bedst med</a:t>
          </a:r>
          <a:endParaRPr lang="da-DK" sz="2000" dirty="0">
            <a:latin typeface="Franklin Gothic Book" panose="020B0503020102020204" pitchFamily="34" charset="0"/>
          </a:endParaRPr>
        </a:p>
      </dgm:t>
    </dgm:pt>
    <dgm:pt modelId="{46556A86-160D-415A-956C-D63275C74566}" type="parTrans" cxnId="{0FFD4671-4CED-4551-929E-19E03D98EC3A}">
      <dgm:prSet/>
      <dgm:spPr/>
      <dgm:t>
        <a:bodyPr/>
        <a:lstStyle/>
        <a:p>
          <a:endParaRPr lang="da-DK"/>
        </a:p>
      </dgm:t>
    </dgm:pt>
    <dgm:pt modelId="{655E760F-FF8A-4830-A82C-D610F5896F64}" type="sibTrans" cxnId="{0FFD4671-4CED-4551-929E-19E03D98EC3A}">
      <dgm:prSet/>
      <dgm:spPr/>
      <dgm:t>
        <a:bodyPr/>
        <a:lstStyle/>
        <a:p>
          <a:endParaRPr lang="da-DK"/>
        </a:p>
      </dgm:t>
    </dgm:pt>
    <dgm:pt modelId="{56913060-D8AC-44EE-841B-25DD4A2AF152}" type="pres">
      <dgm:prSet presAssocID="{84DE061F-8819-4922-9561-0EC018620928}" presName="compositeShape" presStyleCnt="0">
        <dgm:presLayoutVars>
          <dgm:chMax val="7"/>
          <dgm:dir/>
          <dgm:resizeHandles val="exact"/>
        </dgm:presLayoutVars>
      </dgm:prSet>
      <dgm:spPr/>
    </dgm:pt>
    <dgm:pt modelId="{EF53F784-6B07-42B3-A51A-D290716F0AF6}" type="pres">
      <dgm:prSet presAssocID="{7BA9C6E0-2A0C-47DD-A669-E94D39281862}" presName="circ1" presStyleLbl="vennNode1" presStyleIdx="0" presStyleCnt="2" custScaleX="143283" custLinFactNeighborX="-25864" custLinFactNeighborY="-399"/>
      <dgm:spPr/>
    </dgm:pt>
    <dgm:pt modelId="{7020000D-DF04-4E2C-8AB1-42413CDD6151}" type="pres">
      <dgm:prSet presAssocID="{7BA9C6E0-2A0C-47DD-A669-E94D39281862}" presName="circ1Tx" presStyleLbl="revTx" presStyleIdx="0" presStyleCnt="0">
        <dgm:presLayoutVars>
          <dgm:chMax val="0"/>
          <dgm:chPref val="0"/>
          <dgm:bulletEnabled val="1"/>
        </dgm:presLayoutVars>
      </dgm:prSet>
      <dgm:spPr/>
    </dgm:pt>
    <dgm:pt modelId="{87863B95-39E1-4D85-9DED-995D35F67DFD}" type="pres">
      <dgm:prSet presAssocID="{4A73ABD6-0A81-4FC0-8933-A290963FA54C}" presName="circ2" presStyleLbl="vennNode1" presStyleIdx="1" presStyleCnt="2" custScaleX="137767" custLinFactNeighborX="11949" custLinFactNeighborY="274"/>
      <dgm:spPr/>
    </dgm:pt>
    <dgm:pt modelId="{F121F2EB-60EA-4946-9A3E-F2434162DDF3}" type="pres">
      <dgm:prSet presAssocID="{4A73ABD6-0A81-4FC0-8933-A290963FA54C}" presName="circ2Tx" presStyleLbl="revTx" presStyleIdx="0" presStyleCnt="0">
        <dgm:presLayoutVars>
          <dgm:chMax val="0"/>
          <dgm:chPref val="0"/>
          <dgm:bulletEnabled val="1"/>
        </dgm:presLayoutVars>
      </dgm:prSet>
      <dgm:spPr/>
    </dgm:pt>
  </dgm:ptLst>
  <dgm:cxnLst>
    <dgm:cxn modelId="{F9FAD70B-5A7D-4E77-B05E-4B2B5D3B33A1}" type="presOf" srcId="{84DE061F-8819-4922-9561-0EC018620928}" destId="{56913060-D8AC-44EE-841B-25DD4A2AF152}" srcOrd="0" destOrd="0" presId="urn:microsoft.com/office/officeart/2005/8/layout/venn1"/>
    <dgm:cxn modelId="{BD9C3667-817C-441E-B26E-B269D3FCFC21}" type="presOf" srcId="{4A73ABD6-0A81-4FC0-8933-A290963FA54C}" destId="{F121F2EB-60EA-4946-9A3E-F2434162DDF3}" srcOrd="1" destOrd="0" presId="urn:microsoft.com/office/officeart/2005/8/layout/venn1"/>
    <dgm:cxn modelId="{6250A04E-5A87-4C15-A1D1-419885C11E30}" type="presOf" srcId="{4A73ABD6-0A81-4FC0-8933-A290963FA54C}" destId="{87863B95-39E1-4D85-9DED-995D35F67DFD}" srcOrd="0" destOrd="0" presId="urn:microsoft.com/office/officeart/2005/8/layout/venn1"/>
    <dgm:cxn modelId="{0FFD4671-4CED-4551-929E-19E03D98EC3A}" srcId="{84DE061F-8819-4922-9561-0EC018620928}" destId="{4A73ABD6-0A81-4FC0-8933-A290963FA54C}" srcOrd="1" destOrd="0" parTransId="{46556A86-160D-415A-956C-D63275C74566}" sibTransId="{655E760F-FF8A-4830-A82C-D610F5896F64}"/>
    <dgm:cxn modelId="{EB11A085-1772-4781-96D0-D2D72FF8B8A7}" type="presOf" srcId="{7BA9C6E0-2A0C-47DD-A669-E94D39281862}" destId="{EF53F784-6B07-42B3-A51A-D290716F0AF6}" srcOrd="0" destOrd="0" presId="urn:microsoft.com/office/officeart/2005/8/layout/venn1"/>
    <dgm:cxn modelId="{99122FCA-23B4-466A-9668-868B86CA0BF5}" type="presOf" srcId="{7BA9C6E0-2A0C-47DD-A669-E94D39281862}" destId="{7020000D-DF04-4E2C-8AB1-42413CDD6151}" srcOrd="1" destOrd="0" presId="urn:microsoft.com/office/officeart/2005/8/layout/venn1"/>
    <dgm:cxn modelId="{CDFC55DD-7AB2-4875-89AA-E072B83EBC20}" srcId="{84DE061F-8819-4922-9561-0EC018620928}" destId="{7BA9C6E0-2A0C-47DD-A669-E94D39281862}" srcOrd="0" destOrd="0" parTransId="{82D501B2-E30E-4159-A224-4B42457BF623}" sibTransId="{AE7C35D0-8D67-476D-A695-91AD58DDDD22}"/>
    <dgm:cxn modelId="{9A07E0B5-6A89-438D-80AA-233F7ACC16E5}" type="presParOf" srcId="{56913060-D8AC-44EE-841B-25DD4A2AF152}" destId="{EF53F784-6B07-42B3-A51A-D290716F0AF6}" srcOrd="0" destOrd="0" presId="urn:microsoft.com/office/officeart/2005/8/layout/venn1"/>
    <dgm:cxn modelId="{D8B60C46-0E82-4726-95F2-2EF827DC34F3}" type="presParOf" srcId="{56913060-D8AC-44EE-841B-25DD4A2AF152}" destId="{7020000D-DF04-4E2C-8AB1-42413CDD6151}" srcOrd="1" destOrd="0" presId="urn:microsoft.com/office/officeart/2005/8/layout/venn1"/>
    <dgm:cxn modelId="{F02B5765-74A4-4284-9A5A-675EC1CD14BD}" type="presParOf" srcId="{56913060-D8AC-44EE-841B-25DD4A2AF152}" destId="{87863B95-39E1-4D85-9DED-995D35F67DFD}" srcOrd="2" destOrd="0" presId="urn:microsoft.com/office/officeart/2005/8/layout/venn1"/>
    <dgm:cxn modelId="{48A1DD75-14D8-466F-AF0D-AC4DB7051A1F}" type="presParOf" srcId="{56913060-D8AC-44EE-841B-25DD4A2AF152}" destId="{F121F2EB-60EA-4946-9A3E-F2434162DDF3}"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93AE9-ECDB-4858-AD7C-6A83CEC8740B}">
      <dsp:nvSpPr>
        <dsp:cNvPr id="0" name=""/>
        <dsp:cNvSpPr/>
      </dsp:nvSpPr>
      <dsp:spPr>
        <a:xfrm>
          <a:off x="1703" y="982831"/>
          <a:ext cx="2237737" cy="1845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da-DK" sz="1700" kern="1200" dirty="0"/>
            <a:t>Agenda</a:t>
          </a:r>
        </a:p>
        <a:p>
          <a:pPr marL="171450" lvl="1" indent="-171450" algn="l" defTabSz="755650">
            <a:lnSpc>
              <a:spcPct val="90000"/>
            </a:lnSpc>
            <a:spcBef>
              <a:spcPct val="0"/>
            </a:spcBef>
            <a:spcAft>
              <a:spcPct val="15000"/>
            </a:spcAft>
            <a:buChar char="•"/>
          </a:pPr>
          <a:r>
            <a:rPr lang="da-DK" sz="1700" kern="1200" dirty="0"/>
            <a:t>Situation</a:t>
          </a:r>
        </a:p>
        <a:p>
          <a:pPr marL="171450" lvl="1" indent="-171450" algn="l" defTabSz="755650">
            <a:lnSpc>
              <a:spcPct val="90000"/>
            </a:lnSpc>
            <a:spcBef>
              <a:spcPct val="0"/>
            </a:spcBef>
            <a:spcAft>
              <a:spcPct val="15000"/>
            </a:spcAft>
            <a:buChar char="•"/>
          </a:pPr>
          <a:r>
            <a:rPr lang="da-DK" sz="1700" kern="1200" dirty="0"/>
            <a:t>Formål</a:t>
          </a:r>
        </a:p>
        <a:p>
          <a:pPr marL="171450" lvl="1" indent="-171450" algn="l" defTabSz="755650">
            <a:lnSpc>
              <a:spcPct val="90000"/>
            </a:lnSpc>
            <a:spcBef>
              <a:spcPct val="0"/>
            </a:spcBef>
            <a:spcAft>
              <a:spcPct val="15000"/>
            </a:spcAft>
            <a:buChar char="•"/>
          </a:pPr>
          <a:r>
            <a:rPr lang="da-DK" sz="1700" b="1" kern="1200" dirty="0"/>
            <a:t>Vælg</a:t>
          </a:r>
          <a:r>
            <a:rPr lang="da-DK" sz="1700" kern="1200" dirty="0"/>
            <a:t> præsentationsøvelse</a:t>
          </a:r>
        </a:p>
      </dsp:txBody>
      <dsp:txXfrm>
        <a:off x="44177" y="1025305"/>
        <a:ext cx="2152789" cy="1365217"/>
      </dsp:txXfrm>
    </dsp:sp>
    <dsp:sp modelId="{5ED21CC4-9001-41F5-9FBE-080569F7C402}">
      <dsp:nvSpPr>
        <dsp:cNvPr id="0" name=""/>
        <dsp:cNvSpPr/>
      </dsp:nvSpPr>
      <dsp:spPr>
        <a:xfrm>
          <a:off x="1247604" y="1380572"/>
          <a:ext cx="2529618" cy="2529618"/>
        </a:xfrm>
        <a:prstGeom prst="leftCircularArrow">
          <a:avLst>
            <a:gd name="adj1" fmla="val 3397"/>
            <a:gd name="adj2" fmla="val 420454"/>
            <a:gd name="adj3" fmla="val 2195965"/>
            <a:gd name="adj4" fmla="val 9024489"/>
            <a:gd name="adj5" fmla="val 396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63484-970C-47AE-A6A7-4CD31025985E}">
      <dsp:nvSpPr>
        <dsp:cNvPr id="0" name=""/>
        <dsp:cNvSpPr/>
      </dsp:nvSpPr>
      <dsp:spPr>
        <a:xfrm>
          <a:off x="498978" y="2432996"/>
          <a:ext cx="1989099" cy="790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da-DK" sz="3200" kern="1200" dirty="0"/>
            <a:t>Indledning</a:t>
          </a:r>
        </a:p>
      </dsp:txBody>
      <dsp:txXfrm>
        <a:off x="522146" y="2456164"/>
        <a:ext cx="1942763" cy="744663"/>
      </dsp:txXfrm>
    </dsp:sp>
    <dsp:sp modelId="{9A4EE67C-8A96-4344-AB58-F01AECBFBA46}">
      <dsp:nvSpPr>
        <dsp:cNvPr id="0" name=""/>
        <dsp:cNvSpPr/>
      </dsp:nvSpPr>
      <dsp:spPr>
        <a:xfrm>
          <a:off x="2897272" y="982831"/>
          <a:ext cx="2237737" cy="1845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da-DK" sz="1700" b="1" kern="1200" dirty="0"/>
            <a:t>Vælg</a:t>
          </a:r>
          <a:r>
            <a:rPr lang="da-DK" sz="1700" kern="1200" dirty="0"/>
            <a:t> det eller de relevante temaer</a:t>
          </a:r>
        </a:p>
        <a:p>
          <a:pPr marL="171450" lvl="1" indent="-171450" algn="l" defTabSz="755650">
            <a:lnSpc>
              <a:spcPct val="90000"/>
            </a:lnSpc>
            <a:spcBef>
              <a:spcPct val="0"/>
            </a:spcBef>
            <a:spcAft>
              <a:spcPct val="15000"/>
            </a:spcAft>
            <a:buChar char="•"/>
          </a:pPr>
          <a:r>
            <a:rPr lang="da-DK" sz="1700" b="1" kern="1200" dirty="0"/>
            <a:t>Vælg</a:t>
          </a:r>
          <a:r>
            <a:rPr lang="da-DK" sz="1700" kern="1200" dirty="0"/>
            <a:t> de ønskede øvelser under temaet</a:t>
          </a:r>
        </a:p>
      </dsp:txBody>
      <dsp:txXfrm>
        <a:off x="2939746" y="1420805"/>
        <a:ext cx="2152789" cy="1365217"/>
      </dsp:txXfrm>
    </dsp:sp>
    <dsp:sp modelId="{B7B46673-5E3F-4C75-B727-B7EA6883975C}">
      <dsp:nvSpPr>
        <dsp:cNvPr id="0" name=""/>
        <dsp:cNvSpPr/>
      </dsp:nvSpPr>
      <dsp:spPr>
        <a:xfrm>
          <a:off x="4124525" y="-171229"/>
          <a:ext cx="2815551" cy="2815551"/>
        </a:xfrm>
        <a:prstGeom prst="circularArrow">
          <a:avLst>
            <a:gd name="adj1" fmla="val 3052"/>
            <a:gd name="adj2" fmla="val 374684"/>
            <a:gd name="adj3" fmla="val 19449806"/>
            <a:gd name="adj4" fmla="val 12575511"/>
            <a:gd name="adj5" fmla="val 356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43CA75-5072-4AEA-8EE0-BCB0DABD9B34}">
      <dsp:nvSpPr>
        <dsp:cNvPr id="0" name=""/>
        <dsp:cNvSpPr/>
      </dsp:nvSpPr>
      <dsp:spPr>
        <a:xfrm>
          <a:off x="3394547" y="587331"/>
          <a:ext cx="1989099" cy="790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da-DK" sz="3200" kern="1200" dirty="0"/>
            <a:t>Temaer</a:t>
          </a:r>
        </a:p>
      </dsp:txBody>
      <dsp:txXfrm>
        <a:off x="3417715" y="610499"/>
        <a:ext cx="1942763" cy="744663"/>
      </dsp:txXfrm>
    </dsp:sp>
    <dsp:sp modelId="{89859ACC-FD65-44D2-892E-205199E5DFFD}">
      <dsp:nvSpPr>
        <dsp:cNvPr id="0" name=""/>
        <dsp:cNvSpPr/>
      </dsp:nvSpPr>
      <dsp:spPr>
        <a:xfrm>
          <a:off x="5792841" y="982831"/>
          <a:ext cx="2237737" cy="184566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32385" rIns="32385" bIns="32385" numCol="1" spcCol="1270" anchor="t" anchorCtr="0">
          <a:noAutofit/>
        </a:bodyPr>
        <a:lstStyle/>
        <a:p>
          <a:pPr marL="171450" lvl="1" indent="-171450" algn="l" defTabSz="755650">
            <a:lnSpc>
              <a:spcPct val="90000"/>
            </a:lnSpc>
            <a:spcBef>
              <a:spcPct val="0"/>
            </a:spcBef>
            <a:spcAft>
              <a:spcPct val="15000"/>
            </a:spcAft>
            <a:buChar char="•"/>
          </a:pPr>
          <a:r>
            <a:rPr lang="da-DK" sz="1700" kern="1200" dirty="0"/>
            <a:t>Opsamling og evaluering</a:t>
          </a:r>
        </a:p>
        <a:p>
          <a:pPr marL="171450" lvl="1" indent="-171450" algn="l" defTabSz="755650">
            <a:lnSpc>
              <a:spcPct val="90000"/>
            </a:lnSpc>
            <a:spcBef>
              <a:spcPct val="0"/>
            </a:spcBef>
            <a:spcAft>
              <a:spcPct val="15000"/>
            </a:spcAft>
            <a:buChar char="•"/>
          </a:pPr>
          <a:r>
            <a:rPr lang="da-DK" sz="1700" kern="1200" dirty="0"/>
            <a:t>Til næste gang</a:t>
          </a:r>
        </a:p>
        <a:p>
          <a:pPr marL="171450" lvl="1" indent="-171450" algn="l" defTabSz="755650">
            <a:lnSpc>
              <a:spcPct val="90000"/>
            </a:lnSpc>
            <a:spcBef>
              <a:spcPct val="0"/>
            </a:spcBef>
            <a:spcAft>
              <a:spcPct val="15000"/>
            </a:spcAft>
            <a:buChar char="•"/>
          </a:pPr>
          <a:r>
            <a:rPr lang="da-DK" sz="1700" kern="1200" dirty="0"/>
            <a:t>Udlevering af rapport</a:t>
          </a:r>
        </a:p>
      </dsp:txBody>
      <dsp:txXfrm>
        <a:off x="5835315" y="1025305"/>
        <a:ext cx="2152789" cy="1365217"/>
      </dsp:txXfrm>
    </dsp:sp>
    <dsp:sp modelId="{931F2D3C-BB1C-4A0F-A6F4-D18A0F50C3C4}">
      <dsp:nvSpPr>
        <dsp:cNvPr id="0" name=""/>
        <dsp:cNvSpPr/>
      </dsp:nvSpPr>
      <dsp:spPr>
        <a:xfrm>
          <a:off x="6290116" y="2432996"/>
          <a:ext cx="1989099" cy="79099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da-DK" sz="3200" kern="1200" dirty="0"/>
            <a:t>Afslutning</a:t>
          </a:r>
        </a:p>
      </dsp:txBody>
      <dsp:txXfrm>
        <a:off x="6313284" y="2456164"/>
        <a:ext cx="1942763" cy="7446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93AE9-ECDB-4858-AD7C-6A83CEC8740B}">
      <dsp:nvSpPr>
        <dsp:cNvPr id="0" name=""/>
        <dsp:cNvSpPr/>
      </dsp:nvSpPr>
      <dsp:spPr>
        <a:xfrm>
          <a:off x="23188" y="550861"/>
          <a:ext cx="1283376" cy="1058517"/>
        </a:xfrm>
        <a:prstGeom prst="roundRect">
          <a:avLst>
            <a:gd name="adj" fmla="val 10000"/>
          </a:avLst>
        </a:prstGeom>
        <a:solidFill>
          <a:schemeClr val="lt1">
            <a:alpha val="90000"/>
            <a:hueOff val="0"/>
            <a:satOff val="0"/>
            <a:lumOff val="0"/>
            <a:alphaOff val="0"/>
          </a:schemeClr>
        </a:solid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a-DK" sz="1000" kern="1200" dirty="0"/>
            <a:t>Agenda</a:t>
          </a:r>
        </a:p>
        <a:p>
          <a:pPr marL="57150" lvl="1" indent="-57150" algn="l" defTabSz="444500">
            <a:lnSpc>
              <a:spcPct val="90000"/>
            </a:lnSpc>
            <a:spcBef>
              <a:spcPct val="0"/>
            </a:spcBef>
            <a:spcAft>
              <a:spcPct val="15000"/>
            </a:spcAft>
            <a:buChar char="•"/>
          </a:pPr>
          <a:r>
            <a:rPr lang="da-DK" sz="1000" kern="1200" dirty="0"/>
            <a:t>Situation</a:t>
          </a:r>
        </a:p>
        <a:p>
          <a:pPr marL="57150" lvl="1" indent="-57150" algn="l" defTabSz="444500">
            <a:lnSpc>
              <a:spcPct val="90000"/>
            </a:lnSpc>
            <a:spcBef>
              <a:spcPct val="0"/>
            </a:spcBef>
            <a:spcAft>
              <a:spcPct val="15000"/>
            </a:spcAft>
            <a:buChar char="•"/>
          </a:pPr>
          <a:r>
            <a:rPr lang="da-DK" sz="1000" kern="1200" dirty="0"/>
            <a:t>Formål</a:t>
          </a:r>
        </a:p>
        <a:p>
          <a:pPr marL="57150" lvl="1" indent="-57150" algn="l" defTabSz="444500">
            <a:lnSpc>
              <a:spcPct val="90000"/>
            </a:lnSpc>
            <a:spcBef>
              <a:spcPct val="0"/>
            </a:spcBef>
            <a:spcAft>
              <a:spcPct val="15000"/>
            </a:spcAft>
            <a:buChar char="•"/>
          </a:pPr>
          <a:r>
            <a:rPr lang="da-DK" sz="1000" b="1" kern="1200" dirty="0"/>
            <a:t>Vælg</a:t>
          </a:r>
          <a:r>
            <a:rPr lang="da-DK" sz="1000" kern="1200" dirty="0"/>
            <a:t> præsentationsøvelse</a:t>
          </a:r>
        </a:p>
      </dsp:txBody>
      <dsp:txXfrm>
        <a:off x="47547" y="575220"/>
        <a:ext cx="1234658" cy="782974"/>
      </dsp:txXfrm>
    </dsp:sp>
    <dsp:sp modelId="{5ED21CC4-9001-41F5-9FBE-080569F7C402}">
      <dsp:nvSpPr>
        <dsp:cNvPr id="0" name=""/>
        <dsp:cNvSpPr/>
      </dsp:nvSpPr>
      <dsp:spPr>
        <a:xfrm>
          <a:off x="736049" y="772931"/>
          <a:ext cx="1459698" cy="1459698"/>
        </a:xfrm>
        <a:prstGeom prst="leftCircularArrow">
          <a:avLst>
            <a:gd name="adj1" fmla="val 3456"/>
            <a:gd name="adj2" fmla="val 428388"/>
            <a:gd name="adj3" fmla="val 2203898"/>
            <a:gd name="adj4" fmla="val 9024489"/>
            <a:gd name="adj5" fmla="val 40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BC63484-970C-47AE-A6A7-4CD31025985E}">
      <dsp:nvSpPr>
        <dsp:cNvPr id="0" name=""/>
        <dsp:cNvSpPr/>
      </dsp:nvSpPr>
      <dsp:spPr>
        <a:xfrm>
          <a:off x="308382" y="1382553"/>
          <a:ext cx="1140779" cy="453650"/>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a-DK" sz="1800" kern="1200" dirty="0"/>
            <a:t>Indledning</a:t>
          </a:r>
        </a:p>
      </dsp:txBody>
      <dsp:txXfrm>
        <a:off x="321669" y="1395840"/>
        <a:ext cx="1114205" cy="427076"/>
      </dsp:txXfrm>
    </dsp:sp>
    <dsp:sp modelId="{9A4EE67C-8A96-4344-AB58-F01AECBFBA46}">
      <dsp:nvSpPr>
        <dsp:cNvPr id="0" name=""/>
        <dsp:cNvSpPr/>
      </dsp:nvSpPr>
      <dsp:spPr>
        <a:xfrm>
          <a:off x="1689401" y="550861"/>
          <a:ext cx="1283376" cy="105851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a-DK" sz="1000" b="1" kern="1200" dirty="0"/>
            <a:t>Vælg</a:t>
          </a:r>
          <a:r>
            <a:rPr lang="da-DK" sz="1000" kern="1200" dirty="0"/>
            <a:t> det eller de relevante temaer</a:t>
          </a:r>
        </a:p>
        <a:p>
          <a:pPr marL="57150" lvl="1" indent="-57150" algn="l" defTabSz="444500">
            <a:lnSpc>
              <a:spcPct val="90000"/>
            </a:lnSpc>
            <a:spcBef>
              <a:spcPct val="0"/>
            </a:spcBef>
            <a:spcAft>
              <a:spcPct val="15000"/>
            </a:spcAft>
            <a:buChar char="•"/>
          </a:pPr>
          <a:r>
            <a:rPr lang="da-DK" sz="1000" b="1" kern="1200" dirty="0"/>
            <a:t>Vælg</a:t>
          </a:r>
          <a:r>
            <a:rPr lang="da-DK" sz="1000" kern="1200" dirty="0"/>
            <a:t> de ønskede øvelser under temaet</a:t>
          </a:r>
        </a:p>
      </dsp:txBody>
      <dsp:txXfrm>
        <a:off x="1713760" y="802045"/>
        <a:ext cx="1234658" cy="782974"/>
      </dsp:txXfrm>
    </dsp:sp>
    <dsp:sp modelId="{B7B46673-5E3F-4C75-B727-B7EA6883975C}">
      <dsp:nvSpPr>
        <dsp:cNvPr id="0" name=""/>
        <dsp:cNvSpPr/>
      </dsp:nvSpPr>
      <dsp:spPr>
        <a:xfrm>
          <a:off x="2391567" y="-113893"/>
          <a:ext cx="1623685" cy="1623685"/>
        </a:xfrm>
        <a:prstGeom prst="circularArrow">
          <a:avLst>
            <a:gd name="adj1" fmla="val 3107"/>
            <a:gd name="adj2" fmla="val 381948"/>
            <a:gd name="adj3" fmla="val 19442541"/>
            <a:gd name="adj4" fmla="val 12575511"/>
            <a:gd name="adj5" fmla="val 36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43CA75-5072-4AEA-8EE0-BCB0DABD9B34}">
      <dsp:nvSpPr>
        <dsp:cNvPr id="0" name=""/>
        <dsp:cNvSpPr/>
      </dsp:nvSpPr>
      <dsp:spPr>
        <a:xfrm>
          <a:off x="1974596" y="324036"/>
          <a:ext cx="1140779" cy="4536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a-DK" sz="1800" kern="1200" dirty="0"/>
            <a:t>Temaer</a:t>
          </a:r>
        </a:p>
      </dsp:txBody>
      <dsp:txXfrm>
        <a:off x="1987883" y="337323"/>
        <a:ext cx="1114205" cy="427076"/>
      </dsp:txXfrm>
    </dsp:sp>
    <dsp:sp modelId="{89859ACC-FD65-44D2-892E-205199E5DFFD}">
      <dsp:nvSpPr>
        <dsp:cNvPr id="0" name=""/>
        <dsp:cNvSpPr/>
      </dsp:nvSpPr>
      <dsp:spPr>
        <a:xfrm>
          <a:off x="3355614" y="550861"/>
          <a:ext cx="1283376" cy="1058517"/>
        </a:xfrm>
        <a:prstGeom prst="roundRect">
          <a:avLst>
            <a:gd name="adj" fmla="val 10000"/>
          </a:avLst>
        </a:prstGeom>
        <a:solidFill>
          <a:schemeClr val="lt1">
            <a:alpha val="90000"/>
            <a:hueOff val="0"/>
            <a:satOff val="0"/>
            <a:lumOff val="0"/>
            <a:alphaOff val="0"/>
          </a:schemeClr>
        </a:solidFill>
        <a:ln w="25400" cap="flat" cmpd="sng" algn="ctr">
          <a:solidFill>
            <a:schemeClr val="accent1">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da-DK" sz="1000" kern="1200" dirty="0"/>
            <a:t>Opsamling og evaluering</a:t>
          </a:r>
        </a:p>
        <a:p>
          <a:pPr marL="57150" lvl="1" indent="-57150" algn="l" defTabSz="444500">
            <a:lnSpc>
              <a:spcPct val="90000"/>
            </a:lnSpc>
            <a:spcBef>
              <a:spcPct val="0"/>
            </a:spcBef>
            <a:spcAft>
              <a:spcPct val="15000"/>
            </a:spcAft>
            <a:buChar char="•"/>
          </a:pPr>
          <a:r>
            <a:rPr lang="da-DK" sz="1000" kern="1200" dirty="0"/>
            <a:t>Til næste gang</a:t>
          </a:r>
        </a:p>
        <a:p>
          <a:pPr marL="57150" lvl="1" indent="-57150" algn="l" defTabSz="444500">
            <a:lnSpc>
              <a:spcPct val="90000"/>
            </a:lnSpc>
            <a:spcBef>
              <a:spcPct val="0"/>
            </a:spcBef>
            <a:spcAft>
              <a:spcPct val="15000"/>
            </a:spcAft>
            <a:buChar char="•"/>
          </a:pPr>
          <a:r>
            <a:rPr lang="da-DK" sz="1000" kern="1200" dirty="0"/>
            <a:t>Udlevering af rapport</a:t>
          </a:r>
        </a:p>
      </dsp:txBody>
      <dsp:txXfrm>
        <a:off x="3379973" y="575220"/>
        <a:ext cx="1234658" cy="782974"/>
      </dsp:txXfrm>
    </dsp:sp>
    <dsp:sp modelId="{931F2D3C-BB1C-4A0F-A6F4-D18A0F50C3C4}">
      <dsp:nvSpPr>
        <dsp:cNvPr id="0" name=""/>
        <dsp:cNvSpPr/>
      </dsp:nvSpPr>
      <dsp:spPr>
        <a:xfrm>
          <a:off x="3640809" y="1382553"/>
          <a:ext cx="1140779" cy="453650"/>
        </a:xfrm>
        <a:prstGeom prst="roundRect">
          <a:avLst>
            <a:gd name="adj" fmla="val 1000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da-DK" sz="1800" kern="1200" dirty="0"/>
            <a:t>Afslutning</a:t>
          </a:r>
        </a:p>
      </dsp:txBody>
      <dsp:txXfrm>
        <a:off x="3654096" y="1395840"/>
        <a:ext cx="1114205" cy="4270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3F784-6B07-42B3-A51A-D290716F0AF6}">
      <dsp:nvSpPr>
        <dsp:cNvPr id="0" name=""/>
        <dsp:cNvSpPr/>
      </dsp:nvSpPr>
      <dsp:spPr>
        <a:xfrm>
          <a:off x="0" y="0"/>
          <a:ext cx="3407610" cy="23782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SzPct val="100000"/>
            <a:buNone/>
          </a:pPr>
          <a:r>
            <a:rPr lang="da-DK" sz="2000" b="1" kern="1200" dirty="0">
              <a:solidFill>
                <a:schemeClr val="tx1"/>
              </a:solidFill>
              <a:latin typeface="Franklin Gothic Book" panose="020B0503020102020204" pitchFamily="34" charset="0"/>
              <a:sym typeface="Tahoma" pitchFamily="34" charset="0"/>
            </a:rPr>
            <a:t>ADFÆRD</a:t>
          </a:r>
          <a:endParaRPr lang="da-DK" sz="2000" kern="1200" dirty="0">
            <a:solidFill>
              <a:schemeClr val="tx1"/>
            </a:solidFill>
            <a:latin typeface="Franklin Gothic Book" panose="020B0503020102020204" pitchFamily="34" charset="0"/>
            <a:sym typeface="Tahoma" pitchFamily="34" charset="0"/>
          </a:endParaRPr>
        </a:p>
        <a:p>
          <a:pPr marL="0" lvl="0" indent="0" algn="ctr" defTabSz="889000">
            <a:lnSpc>
              <a:spcPct val="90000"/>
            </a:lnSpc>
            <a:spcBef>
              <a:spcPct val="0"/>
            </a:spcBef>
            <a:spcAft>
              <a:spcPct val="35000"/>
            </a:spcAft>
            <a:buSzPct val="100000"/>
            <a:buNone/>
          </a:pPr>
          <a:r>
            <a:rPr lang="da-DK" sz="2000" kern="1200" dirty="0">
              <a:solidFill>
                <a:schemeClr val="tx1"/>
              </a:solidFill>
              <a:latin typeface="Franklin Gothic Book" panose="020B0503020102020204" pitchFamily="34" charset="0"/>
              <a:sym typeface="Tahoma" pitchFamily="34" charset="0"/>
            </a:rPr>
            <a:t>Hvad vi rent faktisk gør</a:t>
          </a:r>
          <a:endParaRPr lang="da-DK" sz="2000" kern="1200" dirty="0">
            <a:solidFill>
              <a:schemeClr val="tx1"/>
            </a:solidFill>
            <a:latin typeface="Franklin Gothic Book" panose="020B0503020102020204" pitchFamily="34" charset="0"/>
          </a:endParaRPr>
        </a:p>
      </dsp:txBody>
      <dsp:txXfrm>
        <a:off x="475837" y="280445"/>
        <a:ext cx="1964748" cy="1817346"/>
      </dsp:txXfrm>
    </dsp:sp>
    <dsp:sp modelId="{87863B95-39E1-4D85-9DED-995D35F67DFD}">
      <dsp:nvSpPr>
        <dsp:cNvPr id="0" name=""/>
        <dsp:cNvSpPr/>
      </dsp:nvSpPr>
      <dsp:spPr>
        <a:xfrm>
          <a:off x="2494063" y="13008"/>
          <a:ext cx="3276426" cy="2378237"/>
        </a:xfrm>
        <a:prstGeom prst="ellipse">
          <a:avLst/>
        </a:prstGeom>
        <a:solidFill>
          <a:schemeClr val="accent2">
            <a:alpha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SzPct val="100000"/>
            <a:buNone/>
          </a:pPr>
          <a:r>
            <a:rPr lang="da-DK" sz="2000" b="1" kern="1200" dirty="0">
              <a:solidFill>
                <a:srgbClr val="4D4D4D"/>
              </a:solidFill>
              <a:latin typeface="Franklin Gothic Book" panose="020B0503020102020204" pitchFamily="34" charset="0"/>
              <a:sym typeface="Tahoma" pitchFamily="34" charset="0"/>
            </a:rPr>
            <a:t>MOTIVATION</a:t>
          </a:r>
          <a:endParaRPr lang="da-DK" sz="2000" kern="1200" dirty="0">
            <a:solidFill>
              <a:srgbClr val="4D4D4D"/>
            </a:solidFill>
            <a:latin typeface="Franklin Gothic Book" panose="020B0503020102020204" pitchFamily="34" charset="0"/>
            <a:sym typeface="Tahoma" pitchFamily="34" charset="0"/>
          </a:endParaRPr>
        </a:p>
        <a:p>
          <a:pPr marL="0" lvl="0" indent="0" algn="ctr" defTabSz="889000">
            <a:lnSpc>
              <a:spcPct val="90000"/>
            </a:lnSpc>
            <a:spcBef>
              <a:spcPct val="0"/>
            </a:spcBef>
            <a:spcAft>
              <a:spcPct val="35000"/>
            </a:spcAft>
            <a:buSzPct val="100000"/>
            <a:buNone/>
          </a:pPr>
          <a:r>
            <a:rPr lang="da-DK" sz="2000" kern="1200" dirty="0">
              <a:solidFill>
                <a:srgbClr val="4D4D4D"/>
              </a:solidFill>
              <a:latin typeface="Franklin Gothic Book" panose="020B0503020102020204" pitchFamily="34" charset="0"/>
              <a:sym typeface="Tahoma" pitchFamily="34" charset="0"/>
            </a:rPr>
            <a:t>Hvad vi trives bedst med</a:t>
          </a:r>
          <a:endParaRPr lang="da-DK" sz="2000" kern="1200" dirty="0">
            <a:latin typeface="Franklin Gothic Book" panose="020B0503020102020204" pitchFamily="34" charset="0"/>
          </a:endParaRPr>
        </a:p>
      </dsp:txBody>
      <dsp:txXfrm>
        <a:off x="3423860" y="293453"/>
        <a:ext cx="1889110" cy="18173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18831" cy="493316"/>
          </a:xfrm>
          <a:prstGeom prst="rect">
            <a:avLst/>
          </a:prstGeom>
        </p:spPr>
        <p:txBody>
          <a:bodyPr vert="horz" lIns="91425" tIns="45712" rIns="91425" bIns="45712" rtlCol="0"/>
          <a:lstStyle>
            <a:lvl1pPr algn="l">
              <a:defRPr sz="1200"/>
            </a:lvl1pPr>
          </a:lstStyle>
          <a:p>
            <a:endParaRPr lang="en-US"/>
          </a:p>
        </p:txBody>
      </p:sp>
      <p:sp>
        <p:nvSpPr>
          <p:cNvPr id="3" name="Date Placeholder 2"/>
          <p:cNvSpPr>
            <a:spLocks noGrp="1"/>
          </p:cNvSpPr>
          <p:nvPr>
            <p:ph type="dt" sz="quarter" idx="1"/>
          </p:nvPr>
        </p:nvSpPr>
        <p:spPr>
          <a:xfrm>
            <a:off x="3815375" y="0"/>
            <a:ext cx="2918831" cy="493316"/>
          </a:xfrm>
          <a:prstGeom prst="rect">
            <a:avLst/>
          </a:prstGeom>
        </p:spPr>
        <p:txBody>
          <a:bodyPr vert="horz" lIns="91425" tIns="45712" rIns="91425" bIns="45712" rtlCol="0"/>
          <a:lstStyle>
            <a:lvl1pPr algn="r">
              <a:defRPr sz="1200"/>
            </a:lvl1pPr>
          </a:lstStyle>
          <a:p>
            <a:fld id="{A27DAF56-2BB0-E644-8201-EE587F25817A}" type="datetimeFigureOut">
              <a:rPr lang="en-US" smtClean="0"/>
              <a:t>2/20/2023</a:t>
            </a:fld>
            <a:endParaRPr lang="en-US"/>
          </a:p>
        </p:txBody>
      </p:sp>
      <p:sp>
        <p:nvSpPr>
          <p:cNvPr id="4" name="Footer Placeholder 3"/>
          <p:cNvSpPr>
            <a:spLocks noGrp="1"/>
          </p:cNvSpPr>
          <p:nvPr>
            <p:ph type="ftr" sz="quarter" idx="2"/>
          </p:nvPr>
        </p:nvSpPr>
        <p:spPr>
          <a:xfrm>
            <a:off x="2" y="9371285"/>
            <a:ext cx="2918831" cy="493316"/>
          </a:xfrm>
          <a:prstGeom prst="rect">
            <a:avLst/>
          </a:prstGeom>
        </p:spPr>
        <p:txBody>
          <a:bodyPr vert="horz" lIns="91425" tIns="45712" rIns="91425" bIns="45712" rtlCol="0" anchor="b"/>
          <a:lstStyle>
            <a:lvl1pPr algn="l">
              <a:defRPr sz="1200"/>
            </a:lvl1pPr>
          </a:lstStyle>
          <a:p>
            <a:endParaRPr lang="en-US"/>
          </a:p>
        </p:txBody>
      </p:sp>
      <p:sp>
        <p:nvSpPr>
          <p:cNvPr id="5" name="Slide Number Placeholder 4"/>
          <p:cNvSpPr>
            <a:spLocks noGrp="1"/>
          </p:cNvSpPr>
          <p:nvPr>
            <p:ph type="sldNum" sz="quarter" idx="3"/>
          </p:nvPr>
        </p:nvSpPr>
        <p:spPr>
          <a:xfrm>
            <a:off x="3815375" y="9371285"/>
            <a:ext cx="2918831" cy="493316"/>
          </a:xfrm>
          <a:prstGeom prst="rect">
            <a:avLst/>
          </a:prstGeom>
        </p:spPr>
        <p:txBody>
          <a:bodyPr vert="horz" lIns="91425" tIns="45712" rIns="91425" bIns="45712" rtlCol="0" anchor="b"/>
          <a:lstStyle>
            <a:lvl1pPr algn="r">
              <a:defRPr sz="1200"/>
            </a:lvl1pPr>
          </a:lstStyle>
          <a:p>
            <a:fld id="{AE71CCB7-CA18-5C44-8F11-CAD7F9FA8154}" type="slidenum">
              <a:rPr lang="en-US" smtClean="0"/>
              <a:t>‹nr.›</a:t>
            </a:fld>
            <a:endParaRPr lang="en-US"/>
          </a:p>
        </p:txBody>
      </p:sp>
    </p:spTree>
    <p:extLst>
      <p:ext uri="{BB962C8B-B14F-4D97-AF65-F5344CB8AC3E}">
        <p14:creationId xmlns:p14="http://schemas.microsoft.com/office/powerpoint/2010/main" val="13441541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2" y="0"/>
            <a:ext cx="2918831" cy="493316"/>
          </a:xfrm>
          <a:prstGeom prst="rect">
            <a:avLst/>
          </a:prstGeom>
        </p:spPr>
        <p:txBody>
          <a:bodyPr vert="horz" lIns="91425" tIns="45712" rIns="91425" bIns="45712" rtlCol="0"/>
          <a:lstStyle>
            <a:lvl1pPr algn="l">
              <a:defRPr sz="1200"/>
            </a:lvl1pPr>
          </a:lstStyle>
          <a:p>
            <a:endParaRPr lang="en-US"/>
          </a:p>
        </p:txBody>
      </p:sp>
      <p:sp>
        <p:nvSpPr>
          <p:cNvPr id="3" name="Pladsholder til dato 2"/>
          <p:cNvSpPr>
            <a:spLocks noGrp="1"/>
          </p:cNvSpPr>
          <p:nvPr>
            <p:ph type="dt" idx="1"/>
          </p:nvPr>
        </p:nvSpPr>
        <p:spPr>
          <a:xfrm>
            <a:off x="3815375" y="0"/>
            <a:ext cx="2918831" cy="493316"/>
          </a:xfrm>
          <a:prstGeom prst="rect">
            <a:avLst/>
          </a:prstGeom>
        </p:spPr>
        <p:txBody>
          <a:bodyPr vert="horz" lIns="91425" tIns="45712" rIns="91425" bIns="45712" rtlCol="0"/>
          <a:lstStyle>
            <a:lvl1pPr algn="r">
              <a:defRPr sz="1200"/>
            </a:lvl1pPr>
          </a:lstStyle>
          <a:p>
            <a:fld id="{CD91F880-0D38-40DD-A5ED-13F510C8C81A}" type="datetimeFigureOut">
              <a:rPr lang="en-US" smtClean="0"/>
              <a:pPr/>
              <a:t>2/20/2023</a:t>
            </a:fld>
            <a:endParaRPr lang="en-US"/>
          </a:p>
        </p:txBody>
      </p:sp>
      <p:sp>
        <p:nvSpPr>
          <p:cNvPr id="4" name="Pladsholder til diasbillede 3"/>
          <p:cNvSpPr>
            <a:spLocks noGrp="1" noRot="1" noChangeAspect="1"/>
          </p:cNvSpPr>
          <p:nvPr>
            <p:ph type="sldImg" idx="2"/>
          </p:nvPr>
        </p:nvSpPr>
        <p:spPr>
          <a:xfrm>
            <a:off x="407988" y="739775"/>
            <a:ext cx="5919787" cy="3700463"/>
          </a:xfrm>
          <a:prstGeom prst="rect">
            <a:avLst/>
          </a:prstGeom>
          <a:noFill/>
          <a:ln w="12700">
            <a:solidFill>
              <a:prstClr val="black"/>
            </a:solidFill>
          </a:ln>
        </p:spPr>
        <p:txBody>
          <a:bodyPr vert="horz" lIns="91425" tIns="45712" rIns="91425" bIns="45712" rtlCol="0" anchor="ctr"/>
          <a:lstStyle/>
          <a:p>
            <a:endParaRPr lang="en-US"/>
          </a:p>
        </p:txBody>
      </p:sp>
      <p:sp>
        <p:nvSpPr>
          <p:cNvPr id="5" name="Pladsholder til noter 4"/>
          <p:cNvSpPr>
            <a:spLocks noGrp="1"/>
          </p:cNvSpPr>
          <p:nvPr>
            <p:ph type="body" sz="quarter" idx="3"/>
          </p:nvPr>
        </p:nvSpPr>
        <p:spPr>
          <a:xfrm>
            <a:off x="673577" y="4686501"/>
            <a:ext cx="5388610" cy="4439841"/>
          </a:xfrm>
          <a:prstGeom prst="rect">
            <a:avLst/>
          </a:prstGeom>
        </p:spPr>
        <p:txBody>
          <a:bodyPr vert="horz" lIns="91425" tIns="45712" rIns="91425" bIns="45712" rtlCol="0">
            <a:normAutofit/>
          </a:bodyPr>
          <a:lstStyle/>
          <a:p>
            <a:pPr lvl="0"/>
            <a:r>
              <a:rPr lang="da-DK"/>
              <a:t>Klik for at redigere typografi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6" name="Pladsholder til sidefod 5"/>
          <p:cNvSpPr>
            <a:spLocks noGrp="1"/>
          </p:cNvSpPr>
          <p:nvPr>
            <p:ph type="ftr" sz="quarter" idx="4"/>
          </p:nvPr>
        </p:nvSpPr>
        <p:spPr>
          <a:xfrm>
            <a:off x="2" y="9371285"/>
            <a:ext cx="2918831" cy="493316"/>
          </a:xfrm>
          <a:prstGeom prst="rect">
            <a:avLst/>
          </a:prstGeom>
        </p:spPr>
        <p:txBody>
          <a:bodyPr vert="horz" lIns="91425" tIns="45712" rIns="91425" bIns="45712" rtlCol="0" anchor="b"/>
          <a:lstStyle>
            <a:lvl1pPr algn="l">
              <a:defRPr sz="1200"/>
            </a:lvl1pPr>
          </a:lstStyle>
          <a:p>
            <a:endParaRPr lang="en-US"/>
          </a:p>
        </p:txBody>
      </p:sp>
      <p:sp>
        <p:nvSpPr>
          <p:cNvPr id="7" name="Pladsholder til diasnummer 6"/>
          <p:cNvSpPr>
            <a:spLocks noGrp="1"/>
          </p:cNvSpPr>
          <p:nvPr>
            <p:ph type="sldNum" sz="quarter" idx="5"/>
          </p:nvPr>
        </p:nvSpPr>
        <p:spPr>
          <a:xfrm>
            <a:off x="3815375" y="9371285"/>
            <a:ext cx="2918831" cy="493316"/>
          </a:xfrm>
          <a:prstGeom prst="rect">
            <a:avLst/>
          </a:prstGeom>
        </p:spPr>
        <p:txBody>
          <a:bodyPr vert="horz" lIns="91425" tIns="45712" rIns="91425" bIns="45712" rtlCol="0" anchor="b"/>
          <a:lstStyle>
            <a:lvl1pPr algn="r">
              <a:defRPr sz="1200"/>
            </a:lvl1pPr>
          </a:lstStyle>
          <a:p>
            <a:fld id="{8712C7C1-CF36-4F8B-AE2E-CD4ECF7DE805}" type="slidenum">
              <a:rPr lang="en-US" smtClean="0"/>
              <a:pPr/>
              <a:t>‹nr.›</a:t>
            </a:fld>
            <a:endParaRPr lang="en-US"/>
          </a:p>
        </p:txBody>
      </p:sp>
    </p:spTree>
    <p:extLst>
      <p:ext uri="{BB962C8B-B14F-4D97-AF65-F5344CB8AC3E}">
        <p14:creationId xmlns:p14="http://schemas.microsoft.com/office/powerpoint/2010/main" val="3856756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web.bi.no/forskning/papers.nsf/wSeriesDissertation/9AC349C4B9EB9529C125796E0042C481"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tstopmanagement.com/bloggen/saadan-kan-du-spare-og-tjene-mere-diversitet-i-virtuelle-teams/#_ftnref2"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www.mckinsey.com/business-functions/organization/our-insights/why-diversity-matter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a.wikipedia.org/wiki/Samarbejd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Introduktion til instruktøren. Slettes i endelig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a:t>
            </a:fld>
            <a:endParaRPr lang="en-US"/>
          </a:p>
        </p:txBody>
      </p:sp>
    </p:spTree>
    <p:extLst>
      <p:ext uri="{BB962C8B-B14F-4D97-AF65-F5344CB8AC3E}">
        <p14:creationId xmlns:p14="http://schemas.microsoft.com/office/powerpoint/2010/main" val="2887979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10</a:t>
            </a:fld>
            <a:endParaRPr lang="en-US"/>
          </a:p>
        </p:txBody>
      </p:sp>
    </p:spTree>
    <p:extLst>
      <p:ext uri="{BB962C8B-B14F-4D97-AF65-F5344CB8AC3E}">
        <p14:creationId xmlns:p14="http://schemas.microsoft.com/office/powerpoint/2010/main" val="12964823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57699" name="Pladsholder til not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da-DK" dirty="0">
                <a:solidFill>
                  <a:srgbClr val="000000"/>
                </a:solidFill>
                <a:cs typeface="Tahoma" pitchFamily="34" charset="0"/>
                <a:sym typeface="Tahoma" pitchFamily="34" charset="0"/>
              </a:rPr>
              <a:t>Yderligere oplysninger om Albert </a:t>
            </a:r>
            <a:r>
              <a:rPr lang="da-DK" dirty="0" err="1">
                <a:solidFill>
                  <a:srgbClr val="000000"/>
                </a:solidFill>
                <a:cs typeface="Tahoma" pitchFamily="34" charset="0"/>
                <a:sym typeface="Tahoma" pitchFamily="34" charset="0"/>
              </a:rPr>
              <a:t>Mehrabian</a:t>
            </a:r>
            <a:r>
              <a:rPr lang="da-DK" dirty="0">
                <a:solidFill>
                  <a:srgbClr val="000000"/>
                </a:solidFill>
                <a:cs typeface="Tahoma" pitchFamily="34" charset="0"/>
                <a:sym typeface="Tahoma" pitchFamily="34" charset="0"/>
              </a:rPr>
              <a:t> kan findes på hans hjemmeside på adressen </a:t>
            </a:r>
            <a:r>
              <a:rPr lang="da-DK" dirty="0" err="1">
                <a:solidFill>
                  <a:srgbClr val="000000"/>
                </a:solidFill>
                <a:cs typeface="Tahoma" pitchFamily="34" charset="0"/>
                <a:sym typeface="Tahoma" pitchFamily="34" charset="0"/>
              </a:rPr>
              <a:t>www.kaaj.com/psych</a:t>
            </a:r>
            <a:r>
              <a:rPr lang="da-DK" dirty="0">
                <a:solidFill>
                  <a:srgbClr val="000000"/>
                </a:solidFill>
                <a:cs typeface="Tahoma" pitchFamily="34" charset="0"/>
                <a:sym typeface="Tahoma" pitchFamily="34" charset="0"/>
              </a:rPr>
              <a:t>.</a:t>
            </a:r>
          </a:p>
          <a:p>
            <a:pPr>
              <a:spcBef>
                <a:spcPct val="0"/>
              </a:spcBef>
            </a:pPr>
            <a:endParaRPr lang="da-DK" dirty="0">
              <a:solidFill>
                <a:srgbClr val="000000"/>
              </a:solidFill>
              <a:cs typeface="Tahoma" pitchFamily="34" charset="0"/>
              <a:sym typeface="Tahoma" pitchFamily="34" charset="0"/>
            </a:endParaRPr>
          </a:p>
          <a:p>
            <a:pPr>
              <a:spcBef>
                <a:spcPct val="0"/>
              </a:spcBef>
            </a:pPr>
            <a:r>
              <a:rPr lang="da-DK" b="0" u="none" dirty="0">
                <a:solidFill>
                  <a:srgbClr val="000000"/>
                </a:solidFill>
                <a:cs typeface="Tahoma" pitchFamily="34" charset="0"/>
                <a:sym typeface="Tahoma" pitchFamily="34" charset="0"/>
              </a:rPr>
              <a:t>7% hvad vi siger - 93%</a:t>
            </a:r>
            <a:r>
              <a:rPr lang="da-DK" b="0" u="none" baseline="0" dirty="0">
                <a:solidFill>
                  <a:srgbClr val="000000"/>
                </a:solidFill>
                <a:cs typeface="Tahoma" pitchFamily="34" charset="0"/>
                <a:sym typeface="Tahoma" pitchFamily="34" charset="0"/>
              </a:rPr>
              <a:t> hvordan vi siger det!</a:t>
            </a:r>
            <a:endParaRPr lang="da-DK" b="0" u="none" dirty="0">
              <a:solidFill>
                <a:srgbClr val="000000"/>
              </a:solidFill>
              <a:cs typeface="Tahoma" pitchFamily="34" charset="0"/>
              <a:sym typeface="Tahoma" pitchFamily="34" charset="0"/>
            </a:endParaRPr>
          </a:p>
          <a:p>
            <a:pPr>
              <a:spcBef>
                <a:spcPct val="0"/>
              </a:spcBef>
            </a:pPr>
            <a:endParaRPr lang="da-DK" dirty="0">
              <a:solidFill>
                <a:srgbClr val="000000"/>
              </a:solidFill>
              <a:cs typeface="Tahoma" pitchFamily="34" charset="0"/>
              <a:sym typeface="Tahoma" pitchFamily="34" charset="0"/>
            </a:endParaRPr>
          </a:p>
          <a:p>
            <a:r>
              <a:rPr lang="da-DK" dirty="0"/>
              <a:t>Prøv at illustrere det i praksis:</a:t>
            </a:r>
          </a:p>
          <a:p>
            <a:pPr>
              <a:buFontTx/>
              <a:buNone/>
            </a:pPr>
            <a:r>
              <a:rPr lang="da-DK" dirty="0"/>
              <a:t>1. Vi kan ikke ikke-kommunikere: </a:t>
            </a:r>
          </a:p>
          <a:p>
            <a:pPr lvl="1">
              <a:buFontTx/>
              <a:buChar char="-"/>
            </a:pPr>
            <a:r>
              <a:rPr lang="da-DK" dirty="0"/>
              <a:t> Sig ikke noget, men sid med armen over kors og stirre på en person: ”Hvordan virker dette?”</a:t>
            </a:r>
          </a:p>
          <a:p>
            <a:pPr lvl="1">
              <a:buFontTx/>
              <a:buChar char="-"/>
            </a:pPr>
            <a:r>
              <a:rPr lang="da-DK" dirty="0"/>
              <a:t> Smæk med dør: ”Hvordan kommunikerer jeg (ikke) nu?”. ”Hvornår holdt jeg op med at kommunikere?”</a:t>
            </a:r>
          </a:p>
          <a:p>
            <a:r>
              <a:rPr lang="da-DK" dirty="0"/>
              <a:t>2. Budskabet formidles via måden og ansigtsudtryk: Find en kort sætning, som med samme ord kan siges på to meget forskellige måder afhængigt af ansigtsudtryk og intonationen. </a:t>
            </a:r>
          </a:p>
          <a:p>
            <a:endParaRPr lang="da-DK" dirty="0"/>
          </a:p>
          <a:p>
            <a:pPr>
              <a:spcBef>
                <a:spcPct val="0"/>
              </a:spcBef>
            </a:pPr>
            <a:endParaRPr lang="da-DK" dirty="0">
              <a:solidFill>
                <a:srgbClr val="000000"/>
              </a:solidFill>
              <a:cs typeface="Tahoma" pitchFamily="34" charset="0"/>
              <a:sym typeface="Tahoma" pitchFamily="34" charset="0"/>
            </a:endParaRPr>
          </a:p>
        </p:txBody>
      </p:sp>
      <p:sp>
        <p:nvSpPr>
          <p:cNvPr id="157700"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buSzPct val="100000"/>
            </a:pPr>
            <a:fld id="{20A03C46-3938-457A-9C17-D4462EFA9ED5}" type="slidenum">
              <a:rPr lang="da-DK">
                <a:solidFill>
                  <a:srgbClr val="000000"/>
                </a:solidFill>
                <a:cs typeface="Tahoma" pitchFamily="34" charset="0"/>
                <a:sym typeface="Tahoma" pitchFamily="34" charset="0"/>
              </a:rPr>
              <a:pPr fontAlgn="base">
                <a:spcBef>
                  <a:spcPct val="0"/>
                </a:spcBef>
                <a:spcAft>
                  <a:spcPct val="0"/>
                </a:spcAft>
                <a:buSzPct val="100000"/>
              </a:pPr>
              <a:t>100</a:t>
            </a:fld>
            <a:endParaRPr lang="da-DK">
              <a:solidFill>
                <a:srgbClr val="000000"/>
              </a:solidFill>
              <a:cs typeface="Tahoma" pitchFamily="34" charset="0"/>
              <a:sym typeface="Tahoma"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er et eksempel på at fortælle om et 2 dags kursus på forskellige måder til typerne. </a:t>
            </a:r>
          </a:p>
          <a:p>
            <a:r>
              <a:rPr lang="da-DK" dirty="0"/>
              <a:t>Man bør kommunikere forskelligt, da typerne er optaget af forskellige ting.</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101</a:t>
            </a:fld>
            <a:endParaRPr lang="en-US"/>
          </a:p>
        </p:txBody>
      </p:sp>
    </p:spTree>
    <p:extLst>
      <p:ext uri="{BB962C8B-B14F-4D97-AF65-F5344CB8AC3E}">
        <p14:creationId xmlns:p14="http://schemas.microsoft.com/office/powerpoint/2010/main" val="19847228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Pladsholder til diasbillede 1"/>
          <p:cNvSpPr>
            <a:spLocks noGrp="1" noRot="1" noChangeAspect="1" noTextEdit="1"/>
          </p:cNvSpPr>
          <p:nvPr>
            <p:ph type="sldImg"/>
          </p:nvPr>
        </p:nvSpPr>
        <p:spPr bwMode="auto">
          <a:noFill/>
          <a:ln>
            <a:solidFill>
              <a:srgbClr val="000000"/>
            </a:solidFill>
            <a:miter lim="800000"/>
            <a:headEnd/>
            <a:tailEnd/>
          </a:ln>
        </p:spPr>
      </p:sp>
      <p:sp>
        <p:nvSpPr>
          <p:cNvPr id="155651" name="Pladsholder til noter 2"/>
          <p:cNvSpPr>
            <a:spLocks noGrp="1"/>
          </p:cNvSpPr>
          <p:nvPr>
            <p:ph type="body" idx="1"/>
          </p:nvPr>
        </p:nvSpPr>
        <p:spPr bwMode="auto">
          <a:noFill/>
        </p:spPr>
        <p:txBody>
          <a:bodyPr wrap="square" numCol="1" anchor="t" anchorCtr="0" compatLnSpc="1">
            <a:prstTxWarp prst="textNoShape">
              <a:avLst/>
            </a:prstTxWarp>
          </a:bodyPr>
          <a:lstStyle/>
          <a:p>
            <a:r>
              <a:rPr lang="da-DK" dirty="0"/>
              <a:t>Dette er et eksempel på hvordan ordet ”uddannelse” kan opfattes forskelligt af typerne . </a:t>
            </a:r>
          </a:p>
          <a:p>
            <a:r>
              <a:rPr lang="da-DK" dirty="0"/>
              <a:t>Forslag til en lille øvelse: Spørg eksempelvis deltaerne hvordan de hver i sær opfatter ”Godt samarbejde”. Mulige svar kan være: Effektivt (I), Nyskabende (E), Hyggeligt (S), Ordnet/systematisk (A) </a:t>
            </a:r>
          </a:p>
          <a:p>
            <a:pPr>
              <a:spcBef>
                <a:spcPct val="0"/>
              </a:spcBef>
            </a:pPr>
            <a:endParaRPr lang="da-DK" dirty="0"/>
          </a:p>
        </p:txBody>
      </p:sp>
      <p:sp>
        <p:nvSpPr>
          <p:cNvPr id="155652" name="Pladsholder til dias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buSzPct val="100000"/>
            </a:pPr>
            <a:fld id="{F3413B19-F6AB-46FF-959F-89C8E40D6DDC}" type="slidenum">
              <a:rPr lang="da-DK">
                <a:solidFill>
                  <a:srgbClr val="000000"/>
                </a:solidFill>
                <a:cs typeface="Tahoma" pitchFamily="34" charset="0"/>
                <a:sym typeface="Tahoma" pitchFamily="34" charset="0"/>
              </a:rPr>
              <a:pPr fontAlgn="base">
                <a:spcBef>
                  <a:spcPct val="0"/>
                </a:spcBef>
                <a:spcAft>
                  <a:spcPct val="0"/>
                </a:spcAft>
                <a:buSzPct val="100000"/>
              </a:pPr>
              <a:t>102</a:t>
            </a:fld>
            <a:endParaRPr lang="da-DK">
              <a:solidFill>
                <a:srgbClr val="000000"/>
              </a:solidFill>
              <a:cs typeface="Tahoma" pitchFamily="34" charset="0"/>
              <a:sym typeface="Tahoma"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Modellen er inspiration til hvad typerne ofte taler om og hvilke typiske ord de bruger. Ikke nødvendigvis </a:t>
            </a:r>
            <a:r>
              <a:rPr lang="da-DK" dirty="0" err="1"/>
              <a:t>bogstavligt</a:t>
            </a:r>
            <a:r>
              <a:rPr lang="da-DK" dirty="0"/>
              <a:t> talt, men det kan være lignende ord.</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ym typeface="Wingdings" panose="05000000000000000000" pitchFamily="2" charset="2"/>
              </a:rPr>
              <a:t>Det vi siger vægter 7% (</a:t>
            </a:r>
            <a:r>
              <a:rPr lang="da-DK" dirty="0"/>
              <a:t>Hvordan vi siger det vægter 93 %</a:t>
            </a:r>
            <a:r>
              <a:rPr lang="da-DK" dirty="0">
                <a:sym typeface="Wingdings" panose="05000000000000000000" pitchFamily="2" charset="2"/>
              </a:rPr>
              <a:t> - se næste slide)</a:t>
            </a: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103</a:t>
            </a:fld>
            <a:endParaRPr lang="en-US"/>
          </a:p>
        </p:txBody>
      </p:sp>
    </p:spTree>
    <p:extLst>
      <p:ext uri="{BB962C8B-B14F-4D97-AF65-F5344CB8AC3E}">
        <p14:creationId xmlns:p14="http://schemas.microsoft.com/office/powerpoint/2010/main" val="76963349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Modellen er inspiration til hvordan typerne kommunikere, dvs. på hvilken måde kan man forvente typerne oftest vil kommunikere.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Hvordan vi siger det vægter 93 % (det vi siger vægter 7% - se forrige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104</a:t>
            </a:fld>
            <a:endParaRPr lang="en-US"/>
          </a:p>
        </p:txBody>
      </p:sp>
    </p:spTree>
    <p:extLst>
      <p:ext uri="{BB962C8B-B14F-4D97-AF65-F5344CB8AC3E}">
        <p14:creationId xmlns:p14="http://schemas.microsoft.com/office/powerpoint/2010/main" val="315681069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Modellen er inspiration og giver et overblik over: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hvad typerne mest er optaget af når de kommunikere</a:t>
            </a:r>
          </a:p>
          <a:p>
            <a:pPr marL="171450" indent="-171450">
              <a:buFontTx/>
              <a:buChar char="-"/>
            </a:pPr>
            <a:r>
              <a:rPr lang="da-DK" dirty="0"/>
              <a:t>hvordan typerne oftest kommunikerer</a:t>
            </a:r>
          </a:p>
          <a:p>
            <a:pPr marL="171450" indent="-171450">
              <a:buFontTx/>
              <a:buChar char="-"/>
            </a:pPr>
            <a:r>
              <a:rPr lang="da-DK" dirty="0"/>
              <a:t>Hvad de søger at undgå når de kommunikere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105</a:t>
            </a:fld>
            <a:endParaRPr lang="en-US"/>
          </a:p>
        </p:txBody>
      </p:sp>
    </p:spTree>
    <p:extLst>
      <p:ext uri="{BB962C8B-B14F-4D97-AF65-F5344CB8AC3E}">
        <p14:creationId xmlns:p14="http://schemas.microsoft.com/office/powerpoint/2010/main" val="155979250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75037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dk1"/>
                </a:solidFill>
                <a:latin typeface="Franklin Gothic Book" panose="020B0503020102020204" pitchFamily="34" charset="0"/>
              </a:rPr>
              <a:t>En øvelse til deltagerne der har hørt om EASI tidligere. </a:t>
            </a:r>
          </a:p>
          <a:p>
            <a:r>
              <a:rPr lang="da-DK" sz="1200" dirty="0">
                <a:latin typeface="Franklin Gothic Book" panose="020B0503020102020204" pitchFamily="34" charset="0"/>
              </a:rPr>
              <a:t>Øvelsen giver instruktøren en fin ide om hvorvidt deltagerne har en forståelse for typernes forskellighed. Brug 10 minutter på at beskrive typerne hver især. Opsamling i plenum 10 minutter.</a:t>
            </a:r>
          </a:p>
          <a:p>
            <a:r>
              <a:rPr lang="da-DK" sz="1200" dirty="0">
                <a:latin typeface="Franklin Gothic Book" panose="020B0503020102020204" pitchFamily="34" charset="0"/>
              </a:rPr>
              <a:t>Print evt. EASI krydset, så alle kan udfylde på det.</a:t>
            </a: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107</a:t>
            </a:fld>
            <a:endParaRPr lang="en-US"/>
          </a:p>
        </p:txBody>
      </p:sp>
    </p:spTree>
    <p:extLst>
      <p:ext uri="{BB962C8B-B14F-4D97-AF65-F5344CB8AC3E}">
        <p14:creationId xmlns:p14="http://schemas.microsoft.com/office/powerpoint/2010/main" val="177772930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dk1"/>
                </a:solidFill>
                <a:latin typeface="Franklin Gothic Book" panose="020B0503020102020204" pitchFamily="34" charset="0"/>
              </a:rPr>
              <a:t>En øvelse til deltagerne der har hørt om EASI tidligere.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Franklin Gothic Book" panose="020B0503020102020204" pitchFamily="34" charset="0"/>
              </a:rPr>
              <a:t>Øvelsen giver instruktøren en fin ide om hvorvidt deltagerne har en forståelse for typernes forskellighed. Brug 10 minutter på at beskrive typerne hver især. Opsamling i plenum 10 minutter. Print evt. EASI krydset, så alle kan udfylde på det.</a:t>
            </a: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108</a:t>
            </a:fld>
            <a:endParaRPr lang="en-US"/>
          </a:p>
        </p:txBody>
      </p:sp>
    </p:spTree>
    <p:extLst>
      <p:ext uri="{BB962C8B-B14F-4D97-AF65-F5344CB8AC3E}">
        <p14:creationId xmlns:p14="http://schemas.microsoft.com/office/powerpoint/2010/main" val="30858085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Franklin Gothic Book" panose="020B0503020102020204" pitchFamily="34" charset="0"/>
              </a:rPr>
              <a:t>Gruppearbejde: 30 minutter.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Franklin Gothic Book" panose="020B0503020102020204" pitchFamily="34" charset="0"/>
              </a:rPr>
              <a:t>Udleverer evt. inspirationsslides fra tidligere omkring hvordan de fire typer kommunikerer.</a:t>
            </a:r>
            <a:endParaRPr lang="da-DK" sz="1200" dirty="0">
              <a:latin typeface="Franklin Gothic Book" panose="020B0503020102020204" pitchFamily="34" charset="0"/>
            </a:endParaRP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109</a:t>
            </a:fld>
            <a:endParaRPr lang="en-US"/>
          </a:p>
        </p:txBody>
      </p:sp>
    </p:spTree>
    <p:extLst>
      <p:ext uri="{BB962C8B-B14F-4D97-AF65-F5344CB8AC3E}">
        <p14:creationId xmlns:p14="http://schemas.microsoft.com/office/powerpoint/2010/main" val="414505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En god indledning til workshoppen hvis deltagerne kender hinanden (i større eller mindre grad). </a:t>
            </a:r>
          </a:p>
          <a:p>
            <a:r>
              <a:rPr lang="da-DK" dirty="0"/>
              <a:t>Tages i plenum og bordet rundt.</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11</a:t>
            </a:fld>
            <a:endParaRPr lang="da-DK"/>
          </a:p>
        </p:txBody>
      </p:sp>
    </p:spTree>
    <p:extLst>
      <p:ext uri="{BB962C8B-B14F-4D97-AF65-F5344CB8AC3E}">
        <p14:creationId xmlns:p14="http://schemas.microsoft.com/office/powerpoint/2010/main" val="12338556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110</a:t>
            </a:fld>
            <a:endParaRPr lang="en-US"/>
          </a:p>
        </p:txBody>
      </p:sp>
    </p:spTree>
    <p:extLst>
      <p:ext uri="{BB962C8B-B14F-4D97-AF65-F5344CB8AC3E}">
        <p14:creationId xmlns:p14="http://schemas.microsoft.com/office/powerpoint/2010/main" val="9192030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Franklin Gothic Book" panose="020B0503020102020204" pitchFamily="34" charset="0"/>
              </a:rPr>
              <a:t>Gruppearbejde: 30 minutter</a:t>
            </a:r>
            <a:r>
              <a:rPr lang="da-DK" sz="1200" dirty="0">
                <a:latin typeface="+mn-lt"/>
              </a:rPr>
              <a:t>. </a:t>
            </a:r>
            <a:r>
              <a:rPr lang="da-DK" sz="1200" dirty="0">
                <a:latin typeface="Franklin Gothic Book" panose="020B0503020102020204" pitchFamily="34" charset="0"/>
              </a:rPr>
              <a:t>Hvis der er tid så prøv flere gange hvor I bytter roller.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111</a:t>
            </a:fld>
            <a:endParaRPr lang="en-US"/>
          </a:p>
        </p:txBody>
      </p:sp>
    </p:spTree>
    <p:extLst>
      <p:ext uri="{BB962C8B-B14F-4D97-AF65-F5344CB8AC3E}">
        <p14:creationId xmlns:p14="http://schemas.microsoft.com/office/powerpoint/2010/main" val="24588791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Print evt. denne hjælp til øvelsen ”sælg en bil” til deltagerne.</a:t>
            </a:r>
            <a:r>
              <a:rPr lang="da-DK" sz="1200" dirty="0">
                <a:solidFill>
                  <a:schemeClr val="dk1"/>
                </a:solidFill>
                <a:latin typeface="Franklin Gothic Book" panose="020B0503020102020204" pitchFamily="34" charset="0"/>
              </a:rPr>
              <a:t> </a:t>
            </a:r>
            <a:r>
              <a:rPr lang="da-DK" dirty="0"/>
              <a:t>Modellen er inspiration omkring hvad typerne foretrækker i forhold til at købe en bil?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Denne beskrivelse er til instruktøren og slettes i den endelige præsentation.</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112</a:t>
            </a:fld>
            <a:endParaRPr lang="en-US"/>
          </a:p>
        </p:txBody>
      </p:sp>
    </p:spTree>
    <p:extLst>
      <p:ext uri="{BB962C8B-B14F-4D97-AF65-F5344CB8AC3E}">
        <p14:creationId xmlns:p14="http://schemas.microsoft.com/office/powerpoint/2010/main" val="31996157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Franklin Gothic Book" panose="020B0503020102020204" pitchFamily="34" charset="0"/>
              </a:rPr>
              <a:t>Gruppearbejdet 10-20 minutter.</a:t>
            </a:r>
          </a:p>
          <a:p>
            <a:r>
              <a:rPr lang="da-DK" dirty="0"/>
              <a:t>Print de følgende to slides til grupperne.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113</a:t>
            </a:fld>
            <a:endParaRPr lang="en-US"/>
          </a:p>
        </p:txBody>
      </p:sp>
    </p:spTree>
    <p:extLst>
      <p:ext uri="{BB962C8B-B14F-4D97-AF65-F5344CB8AC3E}">
        <p14:creationId xmlns:p14="http://schemas.microsoft.com/office/powerpoint/2010/main" val="380350701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Printes til grupperne i øvelsen ”Kommunikerer forskelligt”.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Denne beskrivelse er til instruktøren og slettes i den endelige præsentation.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114</a:t>
            </a:fld>
            <a:endParaRPr lang="en-US"/>
          </a:p>
        </p:txBody>
      </p:sp>
    </p:spTree>
    <p:extLst>
      <p:ext uri="{BB962C8B-B14F-4D97-AF65-F5344CB8AC3E}">
        <p14:creationId xmlns:p14="http://schemas.microsoft.com/office/powerpoint/2010/main" val="16684930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Printes til grupperne i øvelsen ”Kommunikerer forskelligt”.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115</a:t>
            </a:fld>
            <a:endParaRPr lang="en-US"/>
          </a:p>
        </p:txBody>
      </p:sp>
    </p:spTree>
    <p:extLst>
      <p:ext uri="{BB962C8B-B14F-4D97-AF65-F5344CB8AC3E}">
        <p14:creationId xmlns:p14="http://schemas.microsoft.com/office/powerpoint/2010/main" val="412501582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Øvelse i plenum. Hvilken type er Bubber, Allen Simonsen og Chili Klaus?</a:t>
            </a:r>
          </a:p>
          <a:p>
            <a:r>
              <a:rPr lang="da-DK" dirty="0"/>
              <a:t>Se mere information i næste slide.</a:t>
            </a:r>
          </a:p>
        </p:txBody>
      </p:sp>
      <p:sp>
        <p:nvSpPr>
          <p:cNvPr id="4" name="Pladsholder til slidenummer 3"/>
          <p:cNvSpPr>
            <a:spLocks noGrp="1"/>
          </p:cNvSpPr>
          <p:nvPr>
            <p:ph type="sldNum" sz="quarter" idx="10"/>
          </p:nvPr>
        </p:nvSpPr>
        <p:spPr/>
        <p:txBody>
          <a:bodyPr/>
          <a:lstStyle/>
          <a:p>
            <a:fld id="{BE2979B6-FAC9-4F17-91D9-F72A3FFC24EE}" type="slidenum">
              <a:rPr lang="da-DK" smtClean="0"/>
              <a:t>116</a:t>
            </a:fld>
            <a:endParaRPr lang="da-DK"/>
          </a:p>
        </p:txBody>
      </p:sp>
    </p:spTree>
    <p:extLst>
      <p:ext uri="{BB962C8B-B14F-4D97-AF65-F5344CB8AC3E}">
        <p14:creationId xmlns:p14="http://schemas.microsoft.com/office/powerpoint/2010/main" val="16201910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117</a:t>
            </a:fld>
            <a:endParaRPr lang="en-US"/>
          </a:p>
        </p:txBody>
      </p:sp>
    </p:spTree>
    <p:extLst>
      <p:ext uri="{BB962C8B-B14F-4D97-AF65-F5344CB8AC3E}">
        <p14:creationId xmlns:p14="http://schemas.microsoft.com/office/powerpoint/2010/main" val="19559579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outerShdw blurRad="38100" dist="38100" dir="2700000" algn="tl">
                    <a:srgbClr val="C0C0C0"/>
                  </a:outerShdw>
                </a:effectLst>
                <a:cs typeface="Tahoma" pitchFamily="34" charset="0"/>
                <a:sym typeface="Tahoma" pitchFamily="34" charset="0"/>
              </a:rPr>
              <a:t>Vi anbefaler </a:t>
            </a:r>
            <a:r>
              <a:rPr lang="da-DK" sz="1200" u="sng" dirty="0">
                <a:effectLst>
                  <a:outerShdw blurRad="38100" dist="38100" dir="2700000" algn="tl">
                    <a:srgbClr val="C0C0C0"/>
                  </a:outerShdw>
                </a:effectLst>
                <a:cs typeface="Tahoma" pitchFamily="34" charset="0"/>
                <a:sym typeface="Tahoma" pitchFamily="34" charset="0"/>
              </a:rPr>
              <a:t>ikke</a:t>
            </a:r>
            <a:r>
              <a:rPr lang="da-DK" sz="1200" dirty="0">
                <a:effectLst>
                  <a:outerShdw blurRad="38100" dist="38100" dir="2700000" algn="tl">
                    <a:srgbClr val="C0C0C0"/>
                  </a:outerShdw>
                </a:effectLst>
                <a:cs typeface="Tahoma" pitchFamily="34" charset="0"/>
                <a:sym typeface="Tahoma" pitchFamily="34" charset="0"/>
              </a:rPr>
              <a:t> at anvende dette tema på teamniveau, hvis der er af større konflikter omkring ledelsen i teamet.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Formålet med dette emne er, </a:t>
            </a:r>
            <a:r>
              <a:rPr lang="da-DK" sz="1200" dirty="0">
                <a:effectLst>
                  <a:outerShdw blurRad="38100" dist="38100" dir="2700000" algn="tl">
                    <a:srgbClr val="C0C0C0"/>
                  </a:outerShdw>
                </a:effectLst>
                <a:cs typeface="Tahoma" pitchFamily="34" charset="0"/>
                <a:sym typeface="Tahoma" pitchFamily="34" charset="0"/>
              </a:rPr>
              <a:t>at italesætte mekanismer ved ledelse og måder man med fordel kan opføre sig på i teamet.</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418753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Ledere med høj grad af selvindsigt lykkes bedst med at få teamet til at performere.</a:t>
            </a:r>
          </a:p>
          <a:p>
            <a:r>
              <a:rPr lang="da-DK" dirty="0"/>
              <a:t>Leder kan mene lige så meget de vil om deres egen ledelsesstil. Det er medarbejdernes vurdering som afgør, om ledere lykkes med at engagere deres ansatte til fremragende præstationer.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indsigtsfuld leder viser god forståelse for egne behov, følelser, evner og adfærd udover at være proaktiv i sin håndtering af udfordrende situationer,« fortæller Karoline M. H. </a:t>
            </a:r>
            <a:r>
              <a:rPr lang="da-DK" dirty="0" err="1"/>
              <a:t>Kopperud</a:t>
            </a:r>
            <a:r>
              <a:rPr lang="da-DK" dirty="0"/>
              <a:t>, som mener, at forhøjet selvindsigt hos ledere er en nøgle til større engagement på jobbet.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outerShdw blurRad="38100" dist="38100" dir="2700000" algn="tl">
                  <a:srgbClr val="C0C0C0"/>
                </a:outerShdw>
              </a:effectLst>
              <a:cs typeface="Tahoma" pitchFamily="34" charset="0"/>
              <a:sym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da-DK" dirty="0"/>
            </a:br>
            <a:r>
              <a:rPr lang="da-DK" sz="1200" dirty="0"/>
              <a:t>Kilde: Daniel </a:t>
            </a:r>
            <a:r>
              <a:rPr lang="da-DK" sz="1200" dirty="0" err="1"/>
              <a:t>Goleman</a:t>
            </a:r>
            <a:r>
              <a:rPr lang="da-DK" sz="1200" dirty="0"/>
              <a:t> og </a:t>
            </a:r>
            <a:r>
              <a:rPr lang="da-DK" dirty="0">
                <a:hlinkClick r:id="rId3"/>
              </a:rPr>
              <a:t>Karoline M. H. </a:t>
            </a:r>
            <a:r>
              <a:rPr lang="da-DK" dirty="0" err="1">
                <a:hlinkClick r:id="rId3"/>
              </a:rPr>
              <a:t>Kopperud</a:t>
            </a:r>
            <a:r>
              <a:rPr lang="da-DK" dirty="0">
                <a:hlinkClick r:id="rId3"/>
              </a:rPr>
              <a:t> disputerede den 26. januar 2012 for sin doktorgrad ved </a:t>
            </a:r>
            <a:r>
              <a:rPr lang="da-DK" dirty="0" err="1">
                <a:hlinkClick r:id="rId3"/>
              </a:rPr>
              <a:t>Handelshøyskolen</a:t>
            </a:r>
            <a:r>
              <a:rPr lang="da-DK" dirty="0">
                <a:hlinkClick r:id="rId3"/>
              </a:rPr>
              <a:t> BI med afhandlingen </a:t>
            </a:r>
            <a:r>
              <a:rPr lang="da-DK" dirty="0" err="1">
                <a:hlinkClick r:id="rId3"/>
              </a:rPr>
              <a:t>Well-Being</a:t>
            </a:r>
            <a:r>
              <a:rPr lang="da-DK" dirty="0">
                <a:hlinkClick r:id="rId3"/>
              </a:rPr>
              <a:t> at </a:t>
            </a:r>
            <a:r>
              <a:rPr lang="da-DK" dirty="0" err="1">
                <a:hlinkClick r:id="rId3"/>
              </a:rPr>
              <a:t>work</a:t>
            </a:r>
            <a:r>
              <a:rPr lang="da-DK" dirty="0">
                <a:hlinkClick r:id="rId3"/>
              </a:rPr>
              <a:t> On </a:t>
            </a:r>
            <a:r>
              <a:rPr lang="da-DK" dirty="0" err="1">
                <a:hlinkClick r:id="rId3"/>
              </a:rPr>
              <a:t>concepts</a:t>
            </a:r>
            <a:r>
              <a:rPr lang="da-DK" dirty="0">
                <a:hlinkClick r:id="rId3"/>
              </a:rPr>
              <a:t>, </a:t>
            </a:r>
            <a:r>
              <a:rPr lang="da-DK" dirty="0" err="1">
                <a:hlinkClick r:id="rId3"/>
              </a:rPr>
              <a:t>measurement</a:t>
            </a:r>
            <a:r>
              <a:rPr lang="da-DK" dirty="0">
                <a:hlinkClick r:id="rId3"/>
              </a:rPr>
              <a:t>, and </a:t>
            </a:r>
            <a:r>
              <a:rPr lang="da-DK" dirty="0" err="1">
                <a:hlinkClick r:id="rId3"/>
              </a:rPr>
              <a:t>leadership</a:t>
            </a:r>
            <a:r>
              <a:rPr lang="da-DK" dirty="0">
                <a:hlinkClick r:id="rId3"/>
              </a:rPr>
              <a:t> </a:t>
            </a:r>
            <a:r>
              <a:rPr lang="da-DK" dirty="0" err="1">
                <a:hlinkClick r:id="rId3"/>
              </a:rPr>
              <a:t>influence</a:t>
            </a:r>
            <a:r>
              <a:rPr lang="da-DK" dirty="0">
                <a:hlinkClick r:id="rId3"/>
              </a:rPr>
              <a:t>.</a:t>
            </a:r>
            <a:endParaRPr lang="da-DK" dirty="0"/>
          </a:p>
        </p:txBody>
      </p:sp>
      <p:sp>
        <p:nvSpPr>
          <p:cNvPr id="4" name="Pladsholder til diasnummer 3"/>
          <p:cNvSpPr>
            <a:spLocks noGrp="1"/>
          </p:cNvSpPr>
          <p:nvPr>
            <p:ph type="sldNum" sz="quarter" idx="10"/>
          </p:nvPr>
        </p:nvSpPr>
        <p:spPr/>
        <p:txBody>
          <a:bodyPr/>
          <a:lstStyle/>
          <a:p>
            <a:fld id="{7E9B885B-BE2E-4A33-B697-E63BC07FE4A3}" type="slidenum">
              <a:rPr lang="da-DK" smtClean="0"/>
              <a:pPr/>
              <a:t>119</a:t>
            </a:fld>
            <a:endParaRPr lang="da-DK"/>
          </a:p>
        </p:txBody>
      </p:sp>
    </p:spTree>
    <p:extLst>
      <p:ext uri="{BB962C8B-B14F-4D97-AF65-F5344CB8AC3E}">
        <p14:creationId xmlns:p14="http://schemas.microsoft.com/office/powerpoint/2010/main" val="2305652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Præsentation som ”speed dating”, hvis deltagerne ikke kender hinanden så godt eller der er mange deltagere på workshoppen.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Efter en kort forberedelse præsenterer man hinanden - tages i plenum bordet rundt.</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12</a:t>
            </a:fld>
            <a:endParaRPr lang="en-US"/>
          </a:p>
        </p:txBody>
      </p:sp>
    </p:spTree>
    <p:extLst>
      <p:ext uri="{BB962C8B-B14F-4D97-AF65-F5344CB8AC3E}">
        <p14:creationId xmlns:p14="http://schemas.microsoft.com/office/powerpoint/2010/main" val="33939832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Hver type leder forskelligt. </a:t>
            </a:r>
          </a:p>
          <a:p>
            <a:r>
              <a:rPr lang="da-DK" dirty="0"/>
              <a:t>Hvordan leder vores leder i teamet? </a:t>
            </a:r>
          </a:p>
          <a:p>
            <a:r>
              <a:rPr lang="da-DK" dirty="0"/>
              <a:t>Hvilke styrker og faldgruber er der forbundet med det?</a:t>
            </a:r>
          </a:p>
          <a:p>
            <a:r>
              <a:rPr lang="da-DK" dirty="0"/>
              <a:t>Se inspiration i modellen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120</a:t>
            </a:fld>
            <a:endParaRPr lang="en-US"/>
          </a:p>
        </p:txBody>
      </p:sp>
    </p:spTree>
    <p:extLst>
      <p:ext uri="{BB962C8B-B14F-4D97-AF65-F5344CB8AC3E}">
        <p14:creationId xmlns:p14="http://schemas.microsoft.com/office/powerpoint/2010/main" val="8185225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055236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Indsæt lederen (el. lederne) og deres EASI profiler med både motivation og adfærd</a:t>
            </a:r>
          </a:p>
          <a:p>
            <a:r>
              <a:rPr lang="da-DK" dirty="0"/>
              <a:t>Diskuter i plenum lederens eller ledernes styrker &amp; faldgruber i forhold til det aktuelle/fremtidige kernefokus der er i teamet.</a:t>
            </a:r>
          </a:p>
          <a:p>
            <a:r>
              <a:rPr lang="da-DK" dirty="0"/>
              <a:t>Instruktøren faciliterer debatten så den hele tiden er saglige og konstruktiv ladet.</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122</a:t>
            </a:fld>
            <a:endParaRPr lang="en-US"/>
          </a:p>
        </p:txBody>
      </p:sp>
    </p:spTree>
    <p:extLst>
      <p:ext uri="{BB962C8B-B14F-4D97-AF65-F5344CB8AC3E}">
        <p14:creationId xmlns:p14="http://schemas.microsoft.com/office/powerpoint/2010/main" val="28613743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effectLst>
                  <a:outerShdw blurRad="38100" dist="38100" dir="2700000" algn="tl">
                    <a:srgbClr val="C0C0C0"/>
                  </a:outerShdw>
                </a:effectLst>
                <a:cs typeface="Tahoma" pitchFamily="34" charset="0"/>
                <a:sym typeface="Tahoma" pitchFamily="34" charset="0"/>
              </a:rPr>
              <a:t>Vi anbefaler </a:t>
            </a:r>
            <a:r>
              <a:rPr lang="da-DK" sz="1200" u="sng" dirty="0">
                <a:effectLst>
                  <a:outerShdw blurRad="38100" dist="38100" dir="2700000" algn="tl">
                    <a:srgbClr val="C0C0C0"/>
                  </a:outerShdw>
                </a:effectLst>
                <a:cs typeface="Tahoma" pitchFamily="34" charset="0"/>
                <a:sym typeface="Tahoma" pitchFamily="34" charset="0"/>
              </a:rPr>
              <a:t>ikke</a:t>
            </a:r>
            <a:r>
              <a:rPr lang="da-DK" sz="1200" dirty="0">
                <a:effectLst>
                  <a:outerShdw blurRad="38100" dist="38100" dir="2700000" algn="tl">
                    <a:srgbClr val="C0C0C0"/>
                  </a:outerShdw>
                </a:effectLst>
                <a:cs typeface="Tahoma" pitchFamily="34" charset="0"/>
                <a:sym typeface="Tahoma" pitchFamily="34" charset="0"/>
              </a:rPr>
              <a:t> at anvende dette tema på teamniveau, hvis der allerede er masser af konflikter i teamet. Det ligger op til en mere individuel eller afgrænset antal deltagere fremfor alle i hele teamet. Der bør umiddelbart kun involvere de personer det drejer sig om.</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Formålet med dette tema er, </a:t>
            </a:r>
            <a:r>
              <a:rPr lang="da-DK" sz="1200" dirty="0">
                <a:effectLst>
                  <a:outerShdw blurRad="38100" dist="38100" dir="2700000" algn="tl">
                    <a:srgbClr val="C0C0C0"/>
                  </a:outerShdw>
                </a:effectLst>
                <a:cs typeface="Tahoma" pitchFamily="34" charset="0"/>
                <a:sym typeface="Tahoma" pitchFamily="34" charset="0"/>
              </a:rPr>
              <a:t>at forbygge konflikter præventivt, ved at italesætte mekanismer der skaber en konflikt og måder man med fordel kan opføre sig på i teamet. Derved forsøges at minimere risikoen for større konflikter i teamet.</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outerShdw blurRad="38100" dist="38100" dir="2700000" algn="tl">
                  <a:srgbClr val="C0C0C0"/>
                </a:outerShdw>
              </a:effectLst>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35116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Konflikter er noget, alle oplever. Det kan opstå hvor som helst og når som helst på arbejdspladsen. Der opstår jævnligt uoverensstemmelser om fx løsning af en opgave, anderledes holdninger end ens egne. Mange oplever uenigheder, uden at det nødvendigvis behøver at være en konflikt, og den løses som regel hurtigt. Konflikten opstår, idet der opleves ubehagelige følelser overfor et andet menneske, og når man føler sig angrebet.</a:t>
            </a:r>
          </a:p>
          <a:p>
            <a:endParaRPr lang="da-DK" dirty="0"/>
          </a:p>
          <a:p>
            <a:r>
              <a:rPr lang="da-DK" dirty="0"/>
              <a:t>Kilden er Mads Hermansen 2004 Kommunikation &amp; Samarbejde – i professionelle relationer. </a:t>
            </a:r>
          </a:p>
          <a:p>
            <a:r>
              <a:rPr lang="da-DK" dirty="0"/>
              <a:t>Definitionen af en konflikt åbner op for snakken om forskellen mellem uoverensstemmelser og spændinger</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124</a:t>
            </a:fld>
            <a:endParaRPr lang="en-US"/>
          </a:p>
        </p:txBody>
      </p:sp>
    </p:spTree>
    <p:extLst>
      <p:ext uri="{BB962C8B-B14F-4D97-AF65-F5344CB8AC3E}">
        <p14:creationId xmlns:p14="http://schemas.microsoft.com/office/powerpoint/2010/main" val="22982750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Konflikttrappen er en model, som visualiserer den destruktive optrapning af konflikter. </a:t>
            </a:r>
          </a:p>
          <a:p>
            <a:r>
              <a:rPr lang="da-DK" dirty="0"/>
              <a:t>Med modellen kan der skabes et overblik over konfliktens optrapning og dynamik, således at man kan bevæge sig ned ad trappens trin, når konflikten er opstået </a:t>
            </a:r>
            <a:r>
              <a:rPr lang="da-DK" sz="1200" b="0" kern="1200" dirty="0">
                <a:solidFill>
                  <a:schemeClr val="tx1"/>
                </a:solidFill>
                <a:effectLst/>
                <a:latin typeface="+mn-lt"/>
                <a:ea typeface="+mn-ea"/>
                <a:cs typeface="+mn-cs"/>
              </a:rPr>
              <a:t>og få gode råd til, hvordan en konflikt kan gribes an på de forskellige trin.</a:t>
            </a:r>
          </a:p>
          <a:p>
            <a:endParaRPr lang="da-DK"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Kilden er Mads Hermansen 2004 Kommunikation &amp; Samarbejde – i professionelle relationer. Og </a:t>
            </a:r>
            <a:r>
              <a:rPr lang="da-DK" dirty="0">
                <a:effectLst/>
              </a:rPr>
              <a:t>ARBEJDSMILJØWEB.DK</a:t>
            </a:r>
            <a:endParaRPr lang="da-DK"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125</a:t>
            </a:fld>
            <a:endParaRPr lang="en-US"/>
          </a:p>
        </p:txBody>
      </p:sp>
    </p:spTree>
    <p:extLst>
      <p:ext uri="{BB962C8B-B14F-4D97-AF65-F5344CB8AC3E}">
        <p14:creationId xmlns:p14="http://schemas.microsoft.com/office/powerpoint/2010/main" val="160232374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er en model som inspiration til typernes forskellige præferencer i forhold at håndtere konflikter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126</a:t>
            </a:fld>
            <a:endParaRPr lang="en-US"/>
          </a:p>
        </p:txBody>
      </p:sp>
    </p:spTree>
    <p:extLst>
      <p:ext uri="{BB962C8B-B14F-4D97-AF65-F5344CB8AC3E}">
        <p14:creationId xmlns:p14="http://schemas.microsoft.com/office/powerpoint/2010/main" val="31906567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eaLnBrk="1" hangingPunct="1"/>
            <a:r>
              <a:rPr lang="da-DK" altLang="da-DK" dirty="0"/>
              <a:t>Forbyg konflikter ved at have et solid fundament;  1) klare mål i teamet, 2) klare definerede roller i teamet, 3) åben og klar kommunikation i teamet og 4) effektive beslutningsprocesser i teamet.</a:t>
            </a:r>
          </a:p>
          <a:p>
            <a:pPr eaLnBrk="1" hangingPunct="1"/>
            <a:endParaRPr lang="da-DK" altLang="da-DK" dirty="0"/>
          </a:p>
          <a:p>
            <a:pPr eaLnBrk="1" hangingPunct="1"/>
            <a:r>
              <a:rPr lang="da-DK" altLang="da-DK" b="0" dirty="0"/>
              <a:t>Kilde: </a:t>
            </a:r>
            <a:r>
              <a:rPr lang="da-DK" altLang="da-DK" dirty="0"/>
              <a:t>The Pfeiffer book og </a:t>
            </a:r>
            <a:r>
              <a:rPr lang="da-DK" altLang="da-DK" dirty="0" err="1"/>
              <a:t>Successful</a:t>
            </a:r>
            <a:r>
              <a:rPr lang="da-DK" altLang="da-DK" dirty="0"/>
              <a:t> Teambuilding Tools. </a:t>
            </a:r>
          </a:p>
          <a:p>
            <a:pPr eaLnBrk="1" hangingPunct="1"/>
            <a:endParaRPr lang="da-DK" altLang="da-DK" dirty="0"/>
          </a:p>
          <a:p>
            <a:pPr eaLnBrk="1" hangingPunct="1"/>
            <a:r>
              <a:rPr lang="da-DK" altLang="da-DK" dirty="0"/>
              <a:t>Det er en model af de karakteristika som er til stede i succesfulde teams. Modellen er anvendelig til at anskue sit team og finde de områder, hvor der kan være uafklarede aspekter, som forhindre teamet i at fungere optimalt. Kasserne i modellen er ikke opstillet tilfældigt. Kasserne i bunden er fundamentet for alle de øvrige og skal være på plads i teams tidlige fase. 2 række er ligeledes essentielle i den tidlige fase og helt afhængig af, at det grundlæggende fundament (nederste række) er på plads. 3 række er karakteristika, som gør at det bliver tilfredsstillende og givtigt at være i teamet. Den øverste kasse – deltagende ledelse – er erfaringsmæssigt den eneste kasse, som kan fjernes uden at forstyrre de øvrige. Det betyder ikke at ledelse og ledelsesform er uden indflydelse, men at lederen særligt i teamets tidlige fase ikke er den afgørende karakteristika. Det kan også betyde, at ledelse kan gå på skift afhængigt at teamets opgaver eller teamets ”udviklingsfaser”, som vi kommer tilbage til.</a:t>
            </a:r>
          </a:p>
          <a:p>
            <a:endParaRPr lang="da-DK" dirty="0"/>
          </a:p>
        </p:txBody>
      </p:sp>
      <p:sp>
        <p:nvSpPr>
          <p:cNvPr id="4" name="Pladsholder til slidenummer 3"/>
          <p:cNvSpPr>
            <a:spLocks noGrp="1"/>
          </p:cNvSpPr>
          <p:nvPr>
            <p:ph type="sldNum" sz="quarter" idx="10"/>
          </p:nvPr>
        </p:nvSpPr>
        <p:spPr/>
        <p:txBody>
          <a:bodyPr/>
          <a:lstStyle/>
          <a:p>
            <a:fld id="{8712C7C1-CF36-4F8B-AE2E-CD4ECF7DE805}" type="slidenum">
              <a:rPr lang="en-US" smtClean="0"/>
              <a:pPr/>
              <a:t>127</a:t>
            </a:fld>
            <a:endParaRPr lang="en-US"/>
          </a:p>
        </p:txBody>
      </p:sp>
    </p:spTree>
    <p:extLst>
      <p:ext uri="{BB962C8B-B14F-4D97-AF65-F5344CB8AC3E}">
        <p14:creationId xmlns:p14="http://schemas.microsoft.com/office/powerpoint/2010/main" val="108960080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konflikt kan både opstå og opløse sig på baggrund af den kommunikation, man udsender. </a:t>
            </a:r>
          </a:p>
          <a:p>
            <a:r>
              <a:rPr lang="da-DK" dirty="0"/>
              <a:t>Et nedstirrende blik kan lede til irritation hos den nedstirrede, og en kærlig/venlig berøring kan vise modparten, at der ikke menes noget ondt trods uenigheden.</a:t>
            </a:r>
          </a:p>
          <a:p>
            <a:r>
              <a:rPr lang="da-DK" dirty="0"/>
              <a:t>Sproget kan optrappe en konflikt, hvis der f.eks. bebrejdes, vurderes, kritiseres, generaliseres og fortolkes. </a:t>
            </a:r>
          </a:p>
          <a:p>
            <a:endParaRPr lang="da-DK" b="0" dirty="0"/>
          </a:p>
          <a:p>
            <a:r>
              <a:rPr lang="da-DK" b="0" dirty="0"/>
              <a:t>Kilde: Styrelsen for It og Læring</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128</a:t>
            </a:fld>
            <a:endParaRPr lang="en-US"/>
          </a:p>
        </p:txBody>
      </p:sp>
    </p:spTree>
    <p:extLst>
      <p:ext uri="{BB962C8B-B14F-4D97-AF65-F5344CB8AC3E}">
        <p14:creationId xmlns:p14="http://schemas.microsoft.com/office/powerpoint/2010/main" val="160698270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634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000" dirty="0"/>
              <a:t>Se beskrivelse af øvelsen på næste slide.</a:t>
            </a:r>
          </a:p>
          <a:p>
            <a:r>
              <a:rPr lang="da-DK" sz="1000" dirty="0"/>
              <a:t>Tiden kan justeres efter behov.</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a:t>
            </a:fld>
            <a:endParaRPr lang="en-US"/>
          </a:p>
        </p:txBody>
      </p:sp>
    </p:spTree>
    <p:extLst>
      <p:ext uri="{BB962C8B-B14F-4D97-AF65-F5344CB8AC3E}">
        <p14:creationId xmlns:p14="http://schemas.microsoft.com/office/powerpoint/2010/main" val="347434892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Model med eksempler på hvad der optrapper og nedtrapper en konflikt i praksis.</a:t>
            </a:r>
          </a:p>
          <a:p>
            <a:r>
              <a:rPr lang="da-DK" sz="1200" dirty="0"/>
              <a:t>Gennemgå de to koloner i plenum. Opdel teamet i små grupper. </a:t>
            </a:r>
          </a:p>
          <a:p>
            <a:r>
              <a:rPr lang="da-DK" sz="1200" dirty="0"/>
              <a:t>Diskuter hvordan I hver især i teamet præventivt  kan nedtrappe konflikter gennem deres daglige kommunikation med deres kollegaer?</a:t>
            </a:r>
          </a:p>
          <a:p>
            <a:r>
              <a:rPr lang="da-DK" sz="1200" dirty="0"/>
              <a:t>Gruppearbejde: 20-30 minutter. Opsamling i plenum.</a:t>
            </a:r>
          </a:p>
          <a:p>
            <a:r>
              <a:rPr lang="da-DK" sz="1200" dirty="0"/>
              <a:t>Print evt. listen til grupperne.</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Kilde til model: Styrelsen for It og Læring</a:t>
            </a:r>
          </a:p>
          <a:p>
            <a:r>
              <a:rPr lang="da-DK" dirty="0"/>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130</a:t>
            </a:fld>
            <a:endParaRPr lang="en-US"/>
          </a:p>
        </p:txBody>
      </p:sp>
    </p:spTree>
    <p:extLst>
      <p:ext uri="{BB962C8B-B14F-4D97-AF65-F5344CB8AC3E}">
        <p14:creationId xmlns:p14="http://schemas.microsoft.com/office/powerpoint/2010/main" val="37350116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Afslutning på præsentationen. Dette bør ikke udelades.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outerShdw blurRad="38100" dist="38100" dir="2700000" algn="tl">
                  <a:srgbClr val="C0C0C0"/>
                </a:outerShdw>
              </a:effectLst>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71084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En øvelse med fokus på anerkendelse af hinanden i teamet </a:t>
            </a:r>
            <a:r>
              <a:rPr lang="da-DK" sz="1200" dirty="0"/>
              <a:t>anonymt.</a:t>
            </a:r>
          </a:p>
          <a:p>
            <a:r>
              <a:rPr lang="da-DK" dirty="0"/>
              <a:t>Øvelsen ligger op til at alle får positivt feedback af hinanden på skrift og .</a:t>
            </a:r>
          </a:p>
          <a:p>
            <a:r>
              <a:rPr lang="da-DK" sz="1200" dirty="0"/>
              <a:t>Ved at skrive en lille en seddel/label til alle sine kollegaer – tvinger man deltagerne til at overveje hvad der er positivt ved de forskellige kollegaer – også dem de ikke er tættest med.</a:t>
            </a:r>
          </a:p>
          <a:p>
            <a:r>
              <a:rPr lang="da-DK" sz="1200" dirty="0"/>
              <a:t>Det må kun være positive ord eller sætninger der gives til hinanden. </a:t>
            </a:r>
          </a:p>
          <a:p>
            <a:r>
              <a:rPr lang="da-DK" sz="1200" dirty="0"/>
              <a:t>De sætter sedlen på ryggen, så de ikke kan læses med det samme. </a:t>
            </a:r>
          </a:p>
          <a:p>
            <a:r>
              <a:rPr lang="da-DK" sz="1200" dirty="0"/>
              <a:t>Sedlerne er oftest anonyme.</a:t>
            </a:r>
          </a:p>
          <a:p>
            <a:endParaRPr lang="da-DK" sz="1200" dirty="0"/>
          </a:p>
          <a:p>
            <a:r>
              <a:rPr lang="da-DK" sz="1200" dirty="0"/>
              <a:t>Deltagerne svarer på spørgsmålet om; hvordan bidrager din kollega til at skabe et godt team i hverdagen?</a:t>
            </a:r>
            <a:endParaRPr lang="da-DK" sz="1200" i="1" dirty="0"/>
          </a:p>
          <a:p>
            <a:r>
              <a:rPr lang="da-DK" sz="1200" i="0" dirty="0"/>
              <a:t>Ingen må overses. Det er instruktøren opgave at sikre at alle skal lave en seddel.</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132</a:t>
            </a:fld>
            <a:endParaRPr lang="en-US"/>
          </a:p>
        </p:txBody>
      </p:sp>
    </p:spTree>
    <p:extLst>
      <p:ext uri="{BB962C8B-B14F-4D97-AF65-F5344CB8AC3E}">
        <p14:creationId xmlns:p14="http://schemas.microsoft.com/office/powerpoint/2010/main" val="390119440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opsamling for workshoppen der ligger op til handling allerede i morgen.</a:t>
            </a:r>
          </a:p>
          <a:p>
            <a:endParaRPr lang="da-DK" dirty="0"/>
          </a:p>
          <a:p>
            <a:r>
              <a:rPr lang="da-DK" dirty="0"/>
              <a:t>Det er vigtigt at den læring teamet får på workshoppen bringes i spil umiddelbart efter en workshop. </a:t>
            </a:r>
          </a:p>
          <a:p>
            <a:r>
              <a:rPr lang="da-DK" dirty="0"/>
              <a:t>Jo hurtigere jo bedre. </a:t>
            </a:r>
          </a:p>
          <a:p>
            <a:r>
              <a:rPr lang="da-DK" dirty="0"/>
              <a:t>Ifølge Lucy Adams glemmer hjernen læring hurtigt hvis det ikke bringes i spil med det samme. </a:t>
            </a:r>
          </a:p>
          <a:p>
            <a:r>
              <a:rPr lang="da-DK" dirty="0"/>
              <a:t>Efter 21 dage har deltagerne ”glemt” at de har været på workshop og ville skulle genopfriske det hele igen.</a:t>
            </a:r>
          </a:p>
          <a:p>
            <a:r>
              <a:rPr lang="da-DK" dirty="0"/>
              <a:t> </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133</a:t>
            </a:fld>
            <a:endParaRPr lang="en-US"/>
          </a:p>
        </p:txBody>
      </p:sp>
    </p:spTree>
    <p:extLst>
      <p:ext uri="{BB962C8B-B14F-4D97-AF65-F5344CB8AC3E}">
        <p14:creationId xmlns:p14="http://schemas.microsoft.com/office/powerpoint/2010/main" val="28419708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på en hjemmeopgave til næste gang.</a:t>
            </a:r>
          </a:p>
          <a:p>
            <a:r>
              <a:rPr lang="da-DK" dirty="0"/>
              <a:t>En konkret og relevant hjemmeopgave skærper fokus på at bringe læringen i spil umiddelbart efter workshoppen.</a:t>
            </a:r>
          </a:p>
          <a:p>
            <a:r>
              <a:rPr lang="da-DK" dirty="0"/>
              <a:t>Vi sender ofte teamet hjem med en eller flere konkrete hjemmeopgaver, hvor de skal arbejde med læringen og dermed øge effekten af jeres arbejde. </a:t>
            </a:r>
          </a:p>
          <a:p>
            <a:endParaRPr lang="da-DK" dirty="0"/>
          </a:p>
          <a:p>
            <a:r>
              <a:rPr lang="da-DK" dirty="0"/>
              <a:t>Helt overordnet er det vigtigt at den læring teamet får på workshoppen bringes i spil umiddelbart efter en workshop. </a:t>
            </a:r>
          </a:p>
          <a:p>
            <a:r>
              <a:rPr lang="da-DK" dirty="0"/>
              <a:t>Jo hurtigere jo bedre. </a:t>
            </a:r>
          </a:p>
          <a:p>
            <a:r>
              <a:rPr lang="da-DK" dirty="0"/>
              <a:t>Ifølge Lucy Adams glemmer hjernen læring hurtigt hvis det ikke bringes i spil med det samme. </a:t>
            </a:r>
          </a:p>
          <a:p>
            <a:r>
              <a:rPr lang="da-DK" dirty="0"/>
              <a:t>Efter 21 dage har deltagerne ”glemt” at de har været på workshop og ville skulle genopfriske det hele igen.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134</a:t>
            </a:fld>
            <a:endParaRPr lang="en-US"/>
          </a:p>
        </p:txBody>
      </p:sp>
    </p:spTree>
    <p:extLst>
      <p:ext uri="{BB962C8B-B14F-4D97-AF65-F5344CB8AC3E}">
        <p14:creationId xmlns:p14="http://schemas.microsoft.com/office/powerpoint/2010/main" val="220275701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instruktør kan du vælge om deltagerne skal kunne downloade deres EASI rapport efter udfyldelse eller ikke. </a:t>
            </a:r>
          </a:p>
          <a:p>
            <a:r>
              <a:rPr lang="da-DK" dirty="0"/>
              <a:t>Fokus i denne præsentation er først og fremmest det samlede team frem for individet. Vi fokusere på hvordan man kan lykkes bedre som team. </a:t>
            </a:r>
          </a:p>
          <a:p>
            <a:r>
              <a:rPr lang="da-DK" dirty="0"/>
              <a:t>Fordelen ved at deltagerne ikke har set deres EASI profil på forhånd er, at de ikke kun fokuserer på deres egen profil, men bedre kan fokusere på det samlede team i løbet af workshoppen. </a:t>
            </a:r>
          </a:p>
          <a:p>
            <a:r>
              <a:rPr lang="da-DK" dirty="0"/>
              <a:t>Vi udleverer ofte deltagernes EASI rapporter til sidst på workshoppen. Her kan dette slide bruges.</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135</a:t>
            </a:fld>
            <a:endParaRPr lang="en-US"/>
          </a:p>
        </p:txBody>
      </p:sp>
    </p:spTree>
    <p:extLst>
      <p:ext uri="{BB962C8B-B14F-4D97-AF65-F5344CB8AC3E}">
        <p14:creationId xmlns:p14="http://schemas.microsoft.com/office/powerpoint/2010/main" val="36716088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Sidste slide med tak for i dag.</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136</a:t>
            </a:fld>
            <a:endParaRPr lang="en-US"/>
          </a:p>
        </p:txBody>
      </p:sp>
    </p:spTree>
    <p:extLst>
      <p:ext uri="{BB962C8B-B14F-4D97-AF65-F5344CB8AC3E}">
        <p14:creationId xmlns:p14="http://schemas.microsoft.com/office/powerpoint/2010/main" val="2684237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14</a:t>
            </a:fld>
            <a:endParaRPr lang="en-US"/>
          </a:p>
        </p:txBody>
      </p:sp>
    </p:spTree>
    <p:extLst>
      <p:ext uri="{BB962C8B-B14F-4D97-AF65-F5344CB8AC3E}">
        <p14:creationId xmlns:p14="http://schemas.microsoft.com/office/powerpoint/2010/main" val="990855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Øvelsen tager ca. 10 minutter.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15</a:t>
            </a:fld>
            <a:endParaRPr lang="en-US"/>
          </a:p>
        </p:txBody>
      </p:sp>
    </p:spTree>
    <p:extLst>
      <p:ext uri="{BB962C8B-B14F-4D97-AF65-F5344CB8AC3E}">
        <p14:creationId xmlns:p14="http://schemas.microsoft.com/office/powerpoint/2010/main" val="35005488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16</a:t>
            </a:fld>
            <a:endParaRPr lang="en-US"/>
          </a:p>
        </p:txBody>
      </p:sp>
    </p:spTree>
    <p:extLst>
      <p:ext uri="{BB962C8B-B14F-4D97-AF65-F5344CB8AC3E}">
        <p14:creationId xmlns:p14="http://schemas.microsoft.com/office/powerpoint/2010/main" val="196401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tema bør ikke udelades. Beskriver kort typologien EASI for deltagerne.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17</a:t>
            </a:fld>
            <a:endParaRPr lang="en-US"/>
          </a:p>
        </p:txBody>
      </p:sp>
    </p:spTree>
    <p:extLst>
      <p:ext uri="{BB962C8B-B14F-4D97-AF65-F5344CB8AC3E}">
        <p14:creationId xmlns:p14="http://schemas.microsoft.com/office/powerpoint/2010/main" val="3459706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eaLnBrk="1" hangingPunct="1"/>
            <a:r>
              <a:rPr lang="da-DK" altLang="da-DK" dirty="0"/>
              <a:t>EASI er en typologi der inddeler mennesker i 4 grundlæggende typer Entusiast – Supporter – Implementer – Analytiker. De 4 typer har en foretrukken adfærdsstil og motiveres af forskellige ting. Hver types adfærd har fordele og ulemper.</a:t>
            </a:r>
          </a:p>
          <a:p>
            <a:pPr eaLnBrk="1" hangingPunct="1"/>
            <a:r>
              <a:rPr lang="da-DK" altLang="da-DK" dirty="0"/>
              <a:t>EASI anvendes til at teste en persons typepræferencer og til at danne hypoteser og analyser af individuelle/ teams primære fokusområder. </a:t>
            </a:r>
          </a:p>
          <a:p>
            <a:pPr eaLnBrk="1" hangingPunct="1"/>
            <a:endParaRPr lang="da-DK" altLang="da-DK" dirty="0"/>
          </a:p>
          <a:p>
            <a:pPr eaLnBrk="1" hangingPunct="1"/>
            <a:r>
              <a:rPr lang="da-DK" altLang="da-DK" dirty="0"/>
              <a:t>Anvendes typisk i forbindelse med sammensætning af nye teams, rekruttering til teams eller kommunikation, effektivitet og samarbejde i eksisterende teams.</a:t>
            </a:r>
          </a:p>
          <a:p>
            <a:pPr eaLnBrk="1" hangingPunct="1"/>
            <a:endParaRPr lang="da-DK" altLang="da-DK" dirty="0"/>
          </a:p>
          <a:p>
            <a:pPr eaLnBrk="1" hangingPunct="1"/>
            <a:r>
              <a:rPr lang="da-DK" altLang="da-DK" dirty="0"/>
              <a:t>Eksempelvis kunne det være analyse af et konfliktfyldt team, hvor kommunikationen og effektivitet i teamet er præget af uoverensstemmelser. Men det kan også være en metode til at analysere og konkretisere erfaringer fra et velfungerende team til brug for senere sammensætning af fremtidige team.</a:t>
            </a:r>
          </a:p>
          <a:p>
            <a:pPr eaLnBrk="1" hangingPunct="1"/>
            <a:endParaRPr lang="da-DK" altLang="da-DK" dirty="0"/>
          </a:p>
        </p:txBody>
      </p:sp>
      <p:sp>
        <p:nvSpPr>
          <p:cNvPr id="4" name="Pladsholder til diasnummer 3"/>
          <p:cNvSpPr>
            <a:spLocks noGrp="1"/>
          </p:cNvSpPr>
          <p:nvPr>
            <p:ph type="sldNum" sz="quarter" idx="10"/>
          </p:nvPr>
        </p:nvSpPr>
        <p:spPr/>
        <p:txBody>
          <a:bodyPr/>
          <a:lstStyle/>
          <a:p>
            <a:fld id="{9E2A899D-490E-43D3-B8BA-DAD18C6D0914}" type="slidenum">
              <a:rPr lang="da-DK" smtClean="0"/>
              <a:pPr/>
              <a:t>18</a:t>
            </a:fld>
            <a:endParaRPr lang="da-DK"/>
          </a:p>
        </p:txBody>
      </p:sp>
    </p:spTree>
    <p:extLst>
      <p:ext uri="{BB962C8B-B14F-4D97-AF65-F5344CB8AC3E}">
        <p14:creationId xmlns:p14="http://schemas.microsoft.com/office/powerpoint/2010/main" val="1355553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Fortæl kort hvorfor du har valgt at anvende EASI overfor Teamet. </a:t>
            </a:r>
          </a:p>
          <a:p>
            <a:r>
              <a:rPr lang="da-DK" dirty="0" err="1"/>
              <a:t>F.eks</a:t>
            </a:r>
            <a:r>
              <a:rPr lang="da-DK" dirty="0"/>
              <a:t> giver det:</a:t>
            </a:r>
          </a:p>
          <a:p>
            <a:pPr marL="171450" indent="-171450">
              <a:buFontTx/>
              <a:buChar char="-"/>
            </a:pPr>
            <a:r>
              <a:rPr lang="da-DK" dirty="0"/>
              <a:t>Kendskab til hinanden typepræferencer </a:t>
            </a:r>
          </a:p>
          <a:p>
            <a:pPr marL="171450" indent="-171450">
              <a:buFontTx/>
              <a:buChar char="-"/>
            </a:pPr>
            <a:r>
              <a:rPr lang="da-DK" dirty="0"/>
              <a:t>Forståelse for forskelle og ligheder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Fælles sprog og målrettet kommunikation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Forbedring af samarbejde</a:t>
            </a:r>
          </a:p>
          <a:p>
            <a:pPr marL="171450" indent="-171450">
              <a:buFontTx/>
              <a:buChar char="-"/>
            </a:pP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19</a:t>
            </a:fld>
            <a:endParaRPr lang="en-US"/>
          </a:p>
        </p:txBody>
      </p:sp>
    </p:spTree>
    <p:extLst>
      <p:ext uri="{BB962C8B-B14F-4D97-AF65-F5344CB8AC3E}">
        <p14:creationId xmlns:p14="http://schemas.microsoft.com/office/powerpoint/2010/main" val="172816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Introduktion til instruktøren. Slettes i endelig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a:t>
            </a:fld>
            <a:endParaRPr lang="en-US"/>
          </a:p>
        </p:txBody>
      </p:sp>
    </p:spTree>
    <p:extLst>
      <p:ext uri="{BB962C8B-B14F-4D97-AF65-F5344CB8AC3E}">
        <p14:creationId xmlns:p14="http://schemas.microsoft.com/office/powerpoint/2010/main" val="2024255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Kommunikation og motivation er centrale punkter for et godt samarbejde. Viden, kompetencer og personlighed er vigtige for hvordan vi præsterer i vores dagligdag men uden at være motiveret og kommunikere målrettet med vores kollegaer &amp; kunder når vi ikke langt.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EASI er et udviklingsværktøj der stiller skarpt på personers: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Kendetegn og styrker og faldgruber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Motivation og hvordan det påvirker kommunikation, læring og udvikling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Samarbejde og forståelse for andres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20</a:t>
            </a:fld>
            <a:endParaRPr lang="en-US"/>
          </a:p>
        </p:txBody>
      </p:sp>
    </p:spTree>
    <p:extLst>
      <p:ext uri="{BB962C8B-B14F-4D97-AF65-F5344CB8AC3E}">
        <p14:creationId xmlns:p14="http://schemas.microsoft.com/office/powerpoint/2010/main" val="2692762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ltLang="da-DK" dirty="0"/>
              <a:t>EASI profilen ovenfor viser en persons adfærd- og motivationsgraf placeret i de 4 typer med hhv. primær, sekundær og tertiær placeringer. Det centrale er de 2 akser hhv. Opgave-menneske aksen og Deltager – styringsaksen. Adfærdsgrafen er vist ved linjer og motivationsgrafen er den stiplede linje. </a:t>
            </a:r>
          </a:p>
          <a:p>
            <a:endParaRPr lang="da-DK" altLang="da-DK" dirty="0"/>
          </a:p>
          <a:p>
            <a:r>
              <a:rPr lang="da-DK" altLang="da-DK" dirty="0"/>
              <a:t>Det er i gabet mellem de to grafer adfærd/motivation at man ser forskellen mellem personens adfærd og det som personen reelt er motiveret for.</a:t>
            </a:r>
          </a:p>
          <a:p>
            <a:endParaRPr lang="da-DK" altLang="da-DK" dirty="0"/>
          </a:p>
          <a:p>
            <a:pPr>
              <a:buFontTx/>
              <a:buNone/>
            </a:pPr>
            <a:r>
              <a:rPr lang="da-DK" altLang="da-DK" dirty="0"/>
              <a:t>Ovenfor ser man at personen indikerer sin adfærd til primært at være Entusiast med sekundære træk fra </a:t>
            </a:r>
            <a:r>
              <a:rPr lang="da-DK" altLang="da-DK" dirty="0" err="1"/>
              <a:t>Implementeren</a:t>
            </a:r>
            <a:r>
              <a:rPr lang="da-DK" altLang="da-DK" dirty="0"/>
              <a:t> mens personens motivation primært ligger hos </a:t>
            </a:r>
            <a:r>
              <a:rPr lang="da-DK" altLang="da-DK" dirty="0" err="1"/>
              <a:t>Implementeren</a:t>
            </a:r>
            <a:r>
              <a:rPr lang="da-DK" altLang="da-DK" dirty="0"/>
              <a:t> med træk fra Supporteren. </a:t>
            </a:r>
          </a:p>
          <a:p>
            <a:pPr>
              <a:buFontTx/>
              <a:buNone/>
            </a:pPr>
            <a:r>
              <a:rPr lang="da-DK" altLang="da-DK" dirty="0"/>
              <a:t>Man kan reflekterer over hvad årsagen er til at:</a:t>
            </a:r>
          </a:p>
          <a:p>
            <a:pPr marL="171450" indent="-171450">
              <a:buFontTx/>
              <a:buChar char="-"/>
            </a:pPr>
            <a:r>
              <a:rPr lang="da-DK" altLang="da-DK" dirty="0"/>
              <a:t>personen indikerer sin primære adfærd så markant som Entusiast?</a:t>
            </a:r>
          </a:p>
          <a:p>
            <a:pPr marL="171450" indent="-171450">
              <a:buFontTx/>
              <a:buChar char="-"/>
            </a:pPr>
            <a:r>
              <a:rPr lang="da-DK" altLang="da-DK" dirty="0"/>
              <a:t>Personen udviser langt mere </a:t>
            </a:r>
            <a:r>
              <a:rPr lang="da-DK" altLang="da-DK" dirty="0" err="1"/>
              <a:t>Entursiatadfærd</a:t>
            </a:r>
            <a:r>
              <a:rPr lang="da-DK" altLang="da-DK" dirty="0"/>
              <a:t> end motiveret for?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altLang="da-DK" dirty="0"/>
              <a:t>Personen udviser mindre Supporteradfærd end motiveret for?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21</a:t>
            </a:fld>
            <a:endParaRPr lang="en-US"/>
          </a:p>
        </p:txBody>
      </p:sp>
    </p:spTree>
    <p:extLst>
      <p:ext uri="{BB962C8B-B14F-4D97-AF65-F5344CB8AC3E}">
        <p14:creationId xmlns:p14="http://schemas.microsoft.com/office/powerpoint/2010/main" val="3824218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85000" lnSpcReduction="10000"/>
          </a:bodyPr>
          <a:lstStyle/>
          <a:p>
            <a:r>
              <a:rPr lang="da-DK" b="0" dirty="0">
                <a:sym typeface="Wingdings" pitchFamily="2" charset="2"/>
              </a:rPr>
              <a:t>Disse kendetegn måler EASI direkte på.</a:t>
            </a:r>
          </a:p>
          <a:p>
            <a:endParaRPr lang="da-DK" b="0" dirty="0">
              <a:sym typeface="Wingdings" pitchFamily="2" charset="2"/>
            </a:endParaRPr>
          </a:p>
          <a:p>
            <a:r>
              <a:rPr lang="da-DK" b="1" dirty="0">
                <a:sym typeface="Wingdings" pitchFamily="2" charset="2"/>
              </a:rPr>
              <a:t>Entusiast</a:t>
            </a:r>
            <a:r>
              <a:rPr lang="da-DK" dirty="0">
                <a:sym typeface="Wingdings" pitchFamily="2" charset="2"/>
              </a:rPr>
              <a:t>.</a:t>
            </a:r>
          </a:p>
          <a:p>
            <a:r>
              <a:rPr lang="da-DK" dirty="0">
                <a:sym typeface="Wingdings" pitchFamily="2" charset="2"/>
              </a:rPr>
              <a:t>Kendetegnet ved åbent at vise sine følelser og sit engagement, benytte sin intuition og fornemmelser samtidig med at søge indflydelse, være dominerende, synlig, selvsikker og gerne vil sætte sit eget præg på tingene. </a:t>
            </a:r>
          </a:p>
          <a:p>
            <a:r>
              <a:rPr lang="da-DK" dirty="0">
                <a:sym typeface="Wingdings" pitchFamily="2" charset="2"/>
              </a:rPr>
              <a:t>Hende der sætter ”gang i” tingene, og ikke er bange for at tage chancer og løbe en risiko for at viser hvilken </a:t>
            </a:r>
            <a:r>
              <a:rPr lang="da-DK" b="1" dirty="0">
                <a:sym typeface="Wingdings" pitchFamily="2" charset="2"/>
              </a:rPr>
              <a:t>nye</a:t>
            </a:r>
            <a:r>
              <a:rPr lang="da-DK" dirty="0">
                <a:sym typeface="Wingdings" pitchFamily="2" charset="2"/>
              </a:rPr>
              <a:t> veje vi kan gå. </a:t>
            </a:r>
          </a:p>
          <a:p>
            <a:endParaRPr lang="da-DK" dirty="0"/>
          </a:p>
          <a:p>
            <a:r>
              <a:rPr lang="da-DK" b="1" dirty="0">
                <a:sym typeface="Wingdings" pitchFamily="2" charset="2"/>
              </a:rPr>
              <a:t>Supporteren</a:t>
            </a:r>
          </a:p>
          <a:p>
            <a:r>
              <a:rPr lang="da-DK" dirty="0">
                <a:sym typeface="Wingdings" pitchFamily="2" charset="2"/>
              </a:rPr>
              <a:t>Holder vi fast i det med følelserne, det fornemmende, intuitive og åbne og kombinerer det med det tilbageholdende, afventende, lyttende og samarbejdende møder vi Supporteren. Ham der operere i baggrunden og sørger for at alle har det godt. </a:t>
            </a:r>
            <a:r>
              <a:rPr lang="da-DK" dirty="0"/>
              <a:t>Vi kalder ham for supporter, fordi han, som navnet angiver, er perfekt til at være den, der bakker op i baggrunden og sikre at alle har det godt.</a:t>
            </a:r>
          </a:p>
          <a:p>
            <a:endParaRPr lang="da-DK" dirty="0"/>
          </a:p>
          <a:p>
            <a:r>
              <a:rPr lang="da-DK" b="1" dirty="0" err="1">
                <a:sym typeface="Wingdings" pitchFamily="2" charset="2"/>
              </a:rPr>
              <a:t>Implementeren</a:t>
            </a:r>
            <a:endParaRPr lang="da-DK" b="1" dirty="0">
              <a:sym typeface="Wingdings" pitchFamily="2" charset="2"/>
            </a:endParaRPr>
          </a:p>
          <a:p>
            <a:r>
              <a:rPr lang="da-DK" dirty="0">
                <a:sym typeface="Wingdings" pitchFamily="2" charset="2"/>
              </a:rPr>
              <a:t>Kendetegnet ved fokus på mål og resultater kombineret med det selvhævdende, synlige, indflydelsessøgende og selvsikre møder vi </a:t>
            </a:r>
            <a:r>
              <a:rPr lang="da-DK" dirty="0" err="1">
                <a:sym typeface="Wingdings" pitchFamily="2" charset="2"/>
              </a:rPr>
              <a:t>Implementeren</a:t>
            </a:r>
            <a:r>
              <a:rPr lang="da-DK" dirty="0">
                <a:sym typeface="Wingdings" pitchFamily="2" charset="2"/>
              </a:rPr>
              <a:t>. Han drives frem af resultater nået på den mest effektive måde og træffer gerne beslutninger egenhændigt og uafhængigt af andres mening. Han</a:t>
            </a:r>
            <a:r>
              <a:rPr lang="da-DK" dirty="0"/>
              <a:t> kan blive beskrevet som kølig, kontrollerende, enerådig og beslutsom og temmelig påståelig. Han er kontant og den person i selskabet, der kan komme med sin uforbeholdne mening om tingene.</a:t>
            </a:r>
          </a:p>
          <a:p>
            <a:endParaRPr lang="da-DK" b="1" dirty="0">
              <a:sym typeface="Wingdings" pitchFamily="2" charset="2"/>
            </a:endParaRPr>
          </a:p>
          <a:p>
            <a:r>
              <a:rPr lang="da-DK" b="1" dirty="0">
                <a:sym typeface="Wingdings" pitchFamily="2" charset="2"/>
              </a:rPr>
              <a:t>Analytikeren</a:t>
            </a:r>
          </a:p>
          <a:p>
            <a:r>
              <a:rPr lang="da-DK" dirty="0">
                <a:sym typeface="Wingdings" pitchFamily="2" charset="2"/>
              </a:rPr>
              <a:t>Kendetegnet ved det rationelle, saglige, analytiske, kontrollerede og til tider lidt firkantede, her kombineret med den tilbageholdende, afventende, lyttende og samarbejdende. Hun fordyber sig i opgaven, går i detaljen og arbejder grundigt og omhyggeligt for at sikre at alle muligheder er gennemtænkt og efterprøvet. Han arbejder meget gerne med teorier og overvejer ALLE alternativer, før han omsider skrider til handling. Såfremt der er noget eller nogen, der forsøger at forhindre ham i at tænke alle aspekter igennem, vil han kunne fremstå stædig og kun nødigt lade sig flytte. Analytikerens energi er bundet i teorien, metoden og sikkerheden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22</a:t>
            </a:fld>
            <a:endParaRPr lang="en-US"/>
          </a:p>
        </p:txBody>
      </p:sp>
    </p:spTree>
    <p:extLst>
      <p:ext uri="{BB962C8B-B14F-4D97-AF65-F5344CB8AC3E}">
        <p14:creationId xmlns:p14="http://schemas.microsoft.com/office/powerpoint/2010/main" val="1498565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fire typer som tegninger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23</a:t>
            </a:fld>
            <a:endParaRPr lang="en-US"/>
          </a:p>
        </p:txBody>
      </p:sp>
    </p:spTree>
    <p:extLst>
      <p:ext uri="{BB962C8B-B14F-4D97-AF65-F5344CB8AC3E}">
        <p14:creationId xmlns:p14="http://schemas.microsoft.com/office/powerpoint/2010/main" val="3913042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fire typers primære drivkraft</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24</a:t>
            </a:fld>
            <a:endParaRPr lang="en-US"/>
          </a:p>
        </p:txBody>
      </p:sp>
    </p:spTree>
    <p:extLst>
      <p:ext uri="{BB962C8B-B14F-4D97-AF65-F5344CB8AC3E}">
        <p14:creationId xmlns:p14="http://schemas.microsoft.com/office/powerpoint/2010/main" val="1986304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Lidt flere ord på typerne.</a:t>
            </a:r>
          </a:p>
        </p:txBody>
      </p:sp>
      <p:sp>
        <p:nvSpPr>
          <p:cNvPr id="4" name="Pladsholder til slidenummer 3"/>
          <p:cNvSpPr>
            <a:spLocks noGrp="1"/>
          </p:cNvSpPr>
          <p:nvPr>
            <p:ph type="sldNum" sz="quarter" idx="10"/>
          </p:nvPr>
        </p:nvSpPr>
        <p:spPr/>
        <p:txBody>
          <a:bodyPr/>
          <a:lstStyle/>
          <a:p>
            <a:fld id="{8712C7C1-CF36-4F8B-AE2E-CD4ECF7DE805}" type="slidenum">
              <a:rPr lang="en-US" smtClean="0"/>
              <a:pPr/>
              <a:t>25</a:t>
            </a:fld>
            <a:endParaRPr lang="en-US"/>
          </a:p>
        </p:txBody>
      </p:sp>
    </p:spTree>
    <p:extLst>
      <p:ext uri="{BB962C8B-B14F-4D97-AF65-F5344CB8AC3E}">
        <p14:creationId xmlns:p14="http://schemas.microsoft.com/office/powerpoint/2010/main" val="1616351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Dette er en model med inspiration til hvordan de fire typer fx kan opleves på et møde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sym typeface="Wingdings" pitchFamily="2" charset="2"/>
            </a:endParaRPr>
          </a:p>
          <a:p>
            <a:endParaRPr lang="da-DK" dirty="0"/>
          </a:p>
        </p:txBody>
      </p:sp>
      <p:sp>
        <p:nvSpPr>
          <p:cNvPr id="4" name="Pladsholder til slidenummer 3"/>
          <p:cNvSpPr>
            <a:spLocks noGrp="1"/>
          </p:cNvSpPr>
          <p:nvPr>
            <p:ph type="sldNum" sz="quarter" idx="10"/>
          </p:nvPr>
        </p:nvSpPr>
        <p:spPr/>
        <p:txBody>
          <a:bodyPr/>
          <a:lstStyle/>
          <a:p>
            <a:fld id="{8712C7C1-CF36-4F8B-AE2E-CD4ECF7DE805}" type="slidenum">
              <a:rPr lang="en-US" smtClean="0"/>
              <a:pPr/>
              <a:t>26</a:t>
            </a:fld>
            <a:endParaRPr lang="en-US"/>
          </a:p>
        </p:txBody>
      </p:sp>
    </p:spTree>
    <p:extLst>
      <p:ext uri="{BB962C8B-B14F-4D97-AF65-F5344CB8AC3E}">
        <p14:creationId xmlns:p14="http://schemas.microsoft.com/office/powerpoint/2010/main" val="1616351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Denne model er inspiration til hvordan man kan kende de forskellige typers præferencer i forhold </a:t>
            </a:r>
            <a:r>
              <a:rPr lang="da-DK" b="0" dirty="0" err="1"/>
              <a:t>onboarding</a:t>
            </a:r>
            <a:r>
              <a:rPr lang="da-DK" b="0" dirty="0"/>
              <a:t> af en kollega i et nyt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u="none" dirty="0"/>
              <a:t>EASI kan hjælpe med at forudsige typens præferencer og hjælpe til et hurtigere positivt samarbejde.</a:t>
            </a:r>
          </a:p>
          <a:p>
            <a:r>
              <a:rPr lang="da-DK" dirty="0"/>
              <a:t>De fleste virksomheder er gode til at fortælle, hvad de kan og vil. </a:t>
            </a:r>
          </a:p>
          <a:p>
            <a:r>
              <a:rPr lang="da-DK" dirty="0"/>
              <a:t>Det forventes, at den nye medarbejder tilpasser sig virksomheden. </a:t>
            </a:r>
          </a:p>
          <a:p>
            <a:r>
              <a:rPr lang="da-DK" dirty="0"/>
              <a:t>Alt omhandler virksomheden. </a:t>
            </a:r>
          </a:p>
          <a:p>
            <a:r>
              <a:rPr lang="da-DK" dirty="0"/>
              <a:t>Men er det ikke snarere den nye medarbejder, det handler om, når vi taler om boarding? </a:t>
            </a:r>
          </a:p>
          <a:p>
            <a:r>
              <a:rPr lang="da-DK" dirty="0"/>
              <a:t>Her kunne man som arbejdsgiver fortælle, hvordan virksomheden kan tilpasse sig den nye medarbejder!?! (Steve Jobs-tanken) </a:t>
            </a:r>
          </a:p>
          <a:p>
            <a:endParaRPr lang="da-DK" b="1"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27</a:t>
            </a:fld>
            <a:endParaRPr lang="en-US"/>
          </a:p>
        </p:txBody>
      </p:sp>
    </p:spTree>
    <p:extLst>
      <p:ext uri="{BB962C8B-B14F-4D97-AF65-F5344CB8AC3E}">
        <p14:creationId xmlns:p14="http://schemas.microsoft.com/office/powerpoint/2010/main" val="3055469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28</a:t>
            </a:fld>
            <a:endParaRPr lang="en-US"/>
          </a:p>
        </p:txBody>
      </p:sp>
    </p:spTree>
    <p:extLst>
      <p:ext uri="{BB962C8B-B14F-4D97-AF65-F5344CB8AC3E}">
        <p14:creationId xmlns:p14="http://schemas.microsoft.com/office/powerpoint/2010/main" val="2166518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solidFill>
                  <a:schemeClr val="tx1"/>
                </a:solidFill>
              </a:rPr>
              <a:t>Til deltagere som </a:t>
            </a:r>
            <a:r>
              <a:rPr lang="da-DK" u="sng" dirty="0">
                <a:solidFill>
                  <a:schemeClr val="tx1"/>
                </a:solidFill>
              </a:rPr>
              <a:t>ingen kendskab </a:t>
            </a:r>
            <a:r>
              <a:rPr lang="da-DK" dirty="0">
                <a:solidFill>
                  <a:schemeClr val="tx1"/>
                </a:solidFill>
              </a:rPr>
              <a:t>har til EASI modellen. </a:t>
            </a:r>
            <a:endParaRPr lang="da-DK"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Øvelsen fungerer bedst med max 20 deltagere og tager ca. 30-45 minutter.</a:t>
            </a:r>
            <a:endParaRPr lang="da-DK" sz="1200" b="1"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29</a:t>
            </a:fld>
            <a:endParaRPr lang="en-US"/>
          </a:p>
        </p:txBody>
      </p:sp>
    </p:spTree>
    <p:extLst>
      <p:ext uri="{BB962C8B-B14F-4D97-AF65-F5344CB8AC3E}">
        <p14:creationId xmlns:p14="http://schemas.microsoft.com/office/powerpoint/2010/main" val="119295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Introduktion til instruktøren. Slettes i endelig præsentation.</a:t>
            </a:r>
          </a:p>
          <a:p>
            <a:r>
              <a:rPr lang="da-DK" dirty="0"/>
              <a:t>Bemærk hvor du skal vælge mellem temaer og øvelser. Slet de slides, du ikke skal bruge til den pågældende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a:t>
            </a:fld>
            <a:endParaRPr lang="en-US"/>
          </a:p>
        </p:txBody>
      </p:sp>
    </p:spTree>
    <p:extLst>
      <p:ext uri="{BB962C8B-B14F-4D97-AF65-F5344CB8AC3E}">
        <p14:creationId xmlns:p14="http://schemas.microsoft.com/office/powerpoint/2010/main" val="2378217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30</a:t>
            </a:fld>
            <a:endParaRPr lang="en-US"/>
          </a:p>
        </p:txBody>
      </p:sp>
    </p:spTree>
    <p:extLst>
      <p:ext uri="{BB962C8B-B14F-4D97-AF65-F5344CB8AC3E}">
        <p14:creationId xmlns:p14="http://schemas.microsoft.com/office/powerpoint/2010/main" val="3201224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31</a:t>
            </a:fld>
            <a:endParaRPr lang="en-US"/>
          </a:p>
        </p:txBody>
      </p:sp>
    </p:spTree>
    <p:extLst>
      <p:ext uri="{BB962C8B-B14F-4D97-AF65-F5344CB8AC3E}">
        <p14:creationId xmlns:p14="http://schemas.microsoft.com/office/powerpoint/2010/main" val="7028579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En alternativ gulvøvelse til deltagere som </a:t>
            </a:r>
            <a:r>
              <a:rPr lang="da-DK" sz="1200" u="sng" dirty="0">
                <a:solidFill>
                  <a:schemeClr val="tx1"/>
                </a:solidFill>
              </a:rPr>
              <a:t>allerede har kendskab </a:t>
            </a:r>
            <a:r>
              <a:rPr lang="da-DK" sz="1200" dirty="0">
                <a:solidFill>
                  <a:schemeClr val="tx1"/>
                </a:solidFill>
              </a:rPr>
              <a:t>har til EASI modellen.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Øvelsen fungerer bedst med max 20 deltagere og tager ca. 20-30 minutter.</a:t>
            </a:r>
            <a:endParaRPr lang="da-DK" sz="1200" b="1"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32</a:t>
            </a:fld>
            <a:endParaRPr lang="en-US"/>
          </a:p>
        </p:txBody>
      </p:sp>
    </p:spTree>
    <p:extLst>
      <p:ext uri="{BB962C8B-B14F-4D97-AF65-F5344CB8AC3E}">
        <p14:creationId xmlns:p14="http://schemas.microsoft.com/office/powerpoint/2010/main" val="3243693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33</a:t>
            </a:fld>
            <a:endParaRPr lang="en-US"/>
          </a:p>
        </p:txBody>
      </p:sp>
    </p:spTree>
    <p:extLst>
      <p:ext uri="{BB962C8B-B14F-4D97-AF65-F5344CB8AC3E}">
        <p14:creationId xmlns:p14="http://schemas.microsoft.com/office/powerpoint/2010/main" val="1102417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34</a:t>
            </a:fld>
            <a:endParaRPr lang="en-US"/>
          </a:p>
        </p:txBody>
      </p:sp>
    </p:spTree>
    <p:extLst>
      <p:ext uri="{BB962C8B-B14F-4D97-AF65-F5344CB8AC3E}">
        <p14:creationId xmlns:p14="http://schemas.microsoft.com/office/powerpoint/2010/main" val="2887629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2C433B87-904F-400E-BF53-2FBB07DABF6F}" type="datetime2">
              <a:rPr lang="da-DK"/>
              <a:pPr/>
              <a:t>20. februar 2023</a:t>
            </a:fld>
            <a:endParaRPr lang="da-DK"/>
          </a:p>
        </p:txBody>
      </p:sp>
      <p:sp>
        <p:nvSpPr>
          <p:cNvPr id="7" name="Rectangle 7"/>
          <p:cNvSpPr>
            <a:spLocks noGrp="1" noChangeArrowheads="1"/>
          </p:cNvSpPr>
          <p:nvPr>
            <p:ph type="sldNum" sz="quarter" idx="5"/>
          </p:nvPr>
        </p:nvSpPr>
        <p:spPr>
          <a:ln/>
        </p:spPr>
        <p:txBody>
          <a:bodyPr/>
          <a:lstStyle/>
          <a:p>
            <a:fld id="{65F9F775-5DED-4232-BC7E-AFEC55C8AE71}" type="slidenum">
              <a:rPr lang="da-DK"/>
              <a:pPr/>
              <a:t>35</a:t>
            </a:fld>
            <a:endParaRPr lang="da-DK"/>
          </a:p>
        </p:txBody>
      </p:sp>
      <p:sp>
        <p:nvSpPr>
          <p:cNvPr id="749570" name="Rectangle 2"/>
          <p:cNvSpPr>
            <a:spLocks noGrp="1" noRot="1" noChangeAspect="1" noChangeArrowheads="1" noTextEdit="1"/>
          </p:cNvSpPr>
          <p:nvPr>
            <p:ph type="sldImg"/>
          </p:nvPr>
        </p:nvSpPr>
        <p:spPr>
          <a:xfrm>
            <a:off x="255588" y="511175"/>
            <a:ext cx="4089400" cy="2555875"/>
          </a:xfrm>
          <a:ln/>
        </p:spPr>
      </p:sp>
      <p:sp>
        <p:nvSpPr>
          <p:cNvPr id="749571" name="Rectangle 3"/>
          <p:cNvSpPr>
            <a:spLocks noGrp="1" noChangeArrowheads="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altLang="da-DK" i="0" dirty="0"/>
              <a:t>”Værktøjet har stor værdi som opstart på en proces, hvor man som konsulent gennem værktøjet får en støtte til at holde fokus.</a:t>
            </a:r>
          </a:p>
          <a:p>
            <a:pPr eaLnBrk="1" hangingPunct="1"/>
            <a:r>
              <a:rPr lang="da-DK" altLang="da-DK" dirty="0"/>
              <a:t>Indfaldsvinklen for teamværktøjet er erfaringerne om, at lighedspunkter mellem gruppemedlemmer kan  fungere som afsæt for samarbejdet, men at et optimalt og </a:t>
            </a:r>
            <a:r>
              <a:rPr lang="da-DK" altLang="da-DK" dirty="0" err="1"/>
              <a:t>velfungerede</a:t>
            </a:r>
            <a:r>
              <a:rPr lang="da-DK" altLang="da-DK" dirty="0"/>
              <a:t> team også skal indeholde en kombination af forskellige adfærdstræk. Erfaringer og forskning peger på, at de grupper, der virkelig har været i stand til at opnå resultater, har været sammensat af medlemmer der er vidt forskellige. Forskelligheden er en forudsætning for at teamet kan udfylde flere funktioner eller roller.</a:t>
            </a:r>
          </a:p>
          <a:p>
            <a:pPr eaLnBrk="1" hangingPunct="1"/>
            <a:endParaRPr lang="da-DK" altLang="da-DK" dirty="0"/>
          </a:p>
          <a:p>
            <a:pPr eaLnBrk="1" hangingPunct="1"/>
            <a:r>
              <a:rPr lang="da-DK" altLang="da-DK" dirty="0"/>
              <a:t>Kultur i et team opstår altid, men det er ikke det samme som, at man opnår en kultur med samstemmende værdier og normer. Mange organisationer arbejder i dag med bevidste værdisæt. Det som gør en forskel er måden at inddrage og dele disse værdisæt”. Fra artiklen ”kompetenceudvikling i et bredere perspektiv” af </a:t>
            </a:r>
            <a:r>
              <a:rPr lang="da-DK" altLang="da-DK" dirty="0" err="1"/>
              <a:t>cand.psych</a:t>
            </a:r>
            <a:r>
              <a:rPr lang="da-DK" altLang="da-DK" dirty="0"/>
              <a:t> Heidi Schiøtz.</a:t>
            </a:r>
          </a:p>
          <a:p>
            <a:pPr eaLnBrk="1" hangingPunct="1"/>
            <a:endParaRPr lang="da-DK" altLang="da-DK" dirty="0"/>
          </a:p>
          <a:p>
            <a:pPr eaLnBrk="1" hangingPunct="1"/>
            <a:r>
              <a:rPr lang="da-DK" altLang="da-DK" dirty="0"/>
              <a:t>I dag hersker der en noget diffus definition af kompetencebegrebet. Howard Gardner fremhæver blandt andet også evnen til hurtig forandring. Denne måde at anskue kompetenceudvikling er interessant fordi den tager afsæt i teamarbejde på en måde som er i overensstemmelse med Masters måde at anvende teamværktøjet – nemlig som kompetenceafdækkende ikke for at finde begrænsninger for den enkelte eller teamet. (Eksempelvis kan henvises til Howard Gardners bog Intelligence </a:t>
            </a:r>
            <a:r>
              <a:rPr lang="da-DK" altLang="da-DK" dirty="0" err="1"/>
              <a:t>Reframed</a:t>
            </a:r>
            <a:r>
              <a:rPr lang="da-DK" altLang="da-DK" dirty="0"/>
              <a:t> fra 1999)</a:t>
            </a:r>
          </a:p>
          <a:p>
            <a:pPr eaLnBrk="1" hangingPunct="1"/>
            <a:endParaRPr lang="da-DK" altLang="da-DK" dirty="0"/>
          </a:p>
          <a:p>
            <a:pPr eaLnBrk="1" hangingPunct="1"/>
            <a:r>
              <a:rPr lang="da-DK" altLang="da-DK" dirty="0"/>
              <a:t>Howard Gardner præsenterer et dynamisk syn på kompetencer. Ifølge Howard Gardner er kompetencer både et afsæt for ny udvikling og læring, men samtidigt også et udtryk for noget tillært.</a:t>
            </a:r>
          </a:p>
          <a:p>
            <a:pPr eaLnBrk="1" hangingPunct="1"/>
            <a:endParaRPr lang="da-DK" altLang="da-DK" dirty="0"/>
          </a:p>
          <a:p>
            <a:endParaRPr lang="da-DK" dirty="0"/>
          </a:p>
        </p:txBody>
      </p:sp>
    </p:spTree>
    <p:extLst>
      <p:ext uri="{BB962C8B-B14F-4D97-AF65-F5344CB8AC3E}">
        <p14:creationId xmlns:p14="http://schemas.microsoft.com/office/powerpoint/2010/main" val="1927758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fontScale="92500" lnSpcReduction="20000"/>
          </a:bodyPr>
          <a:lstStyle/>
          <a:p>
            <a:pPr eaLnBrk="1" hangingPunct="1"/>
            <a:r>
              <a:rPr lang="da-DK" altLang="da-DK" dirty="0"/>
              <a:t>De fleste organisationer er kendetegnet ved mange og hurtige forandringsprocesser, som stiller store krav til enkelt personer og teams om fleksibilitet, hvis de skal være effektive og overleve.</a:t>
            </a:r>
          </a:p>
          <a:p>
            <a:pPr eaLnBrk="1" hangingPunct="1"/>
            <a:endParaRPr lang="da-DK" altLang="da-DK" dirty="0"/>
          </a:p>
          <a:p>
            <a:pPr eaLnBrk="1" hangingPunct="1"/>
            <a:r>
              <a:rPr lang="da-DK" altLang="da-DK" dirty="0"/>
              <a:t>Det vil derfor være urealistisk at forestille sig en holdbar ”opskrift” på det effektive team. I stedet kan man baseret på forskning og erfaringer overveje arbejdsmåde og udvikle metoder, der passer til de foranderlige forhold. Fx bliver teams mere uensartede i dag på grund af ændring i arbejdsmønstre såsom deltid, flekstid, hjemmearbejdsplads (fjernarbejde) eller samarbejde på tværs af landegrænser m.v.</a:t>
            </a:r>
          </a:p>
          <a:p>
            <a:pPr eaLnBrk="1" hangingPunct="1"/>
            <a:endParaRPr lang="da-DK" altLang="da-DK" dirty="0"/>
          </a:p>
          <a:p>
            <a:pPr eaLnBrk="1" hangingPunct="1"/>
            <a:r>
              <a:rPr lang="da-DK" altLang="da-DK" dirty="0"/>
              <a:t>Michael West: Efterhånden som team bliver mere forskelligartede i deres sammensætning og funktioner, må medlemmerne for at være effektive lære at observere og tilpasse sig de skiftende omstændigheder – det er en forudsætning for det effektive teamsamarbejde.</a:t>
            </a:r>
          </a:p>
          <a:p>
            <a:pPr eaLnBrk="1" hangingPunct="1"/>
            <a:endParaRPr lang="da-DK" altLang="da-DK" dirty="0"/>
          </a:p>
          <a:p>
            <a:pPr eaLnBrk="1" hangingPunct="1"/>
            <a:r>
              <a:rPr lang="da-DK" altLang="da-DK" dirty="0"/>
              <a:t>Ovenstående model (fra The Pfeiffer book og </a:t>
            </a:r>
            <a:r>
              <a:rPr lang="da-DK" altLang="da-DK" dirty="0" err="1"/>
              <a:t>Successful</a:t>
            </a:r>
            <a:r>
              <a:rPr lang="da-DK" altLang="da-DK" dirty="0"/>
              <a:t> Teambuilding Tools) er en model af de karakteristika som er til stede i succesfulde teams. Modellen er anvendelig til at anskue sit team og finde de områder, hvor der kan være uafklarede aspekter, som forhindre teamet i at fungere optimalt. Kasserne i modellen er ikke opstillet tilfældigt. Kasserne i bunden er fundamentet for alle de øvrige og skal være på plads i teams tidlige fase. 2 række er ligeledes essentielle i den tidlige fase og helt afhængig af, at det grundlæggende fundament (nederste række) er på plads. 3 række er karakteristika, som gør at det bliver tilfredsstillende og givtigt at være i teamet. Den øverste kasse – deltagende ledelse – er erfaringsmæssigt den eneste kasse, som kan fjernes uden at forstyrre de øvrige. Det betyder ikke at ledelse og ledelsesform er uden indflydelse, men at lederen særligt i teamets tidlige fase ikke er den afgørende karakteristika. Det kan også betyde, at ledelse kan gå på skift afhængigt at teamets opgaver eller teamets ”udviklingsfaser”, som vi kommer tilbage til.</a:t>
            </a:r>
          </a:p>
          <a:p>
            <a:pPr eaLnBrk="1" hangingPunct="1"/>
            <a:endParaRPr lang="da-DK" altLang="da-DK" dirty="0"/>
          </a:p>
          <a:p>
            <a:pPr eaLnBrk="1" hangingPunct="1"/>
            <a:r>
              <a:rPr lang="da-DK" altLang="da-DK" dirty="0"/>
              <a:t>I eksemplet her har vi markeret 2 kasser med rødt. ”Samarbejdsvillighed” og ”værdsat forskellighed” arbejder vi med via EASI.  </a:t>
            </a:r>
          </a:p>
          <a:p>
            <a:endParaRPr lang="da-DK" dirty="0"/>
          </a:p>
        </p:txBody>
      </p:sp>
      <p:sp>
        <p:nvSpPr>
          <p:cNvPr id="4" name="Pladsholder til slidenummer 3"/>
          <p:cNvSpPr>
            <a:spLocks noGrp="1"/>
          </p:cNvSpPr>
          <p:nvPr>
            <p:ph type="sldNum" sz="quarter" idx="10"/>
          </p:nvPr>
        </p:nvSpPr>
        <p:spPr/>
        <p:txBody>
          <a:bodyPr/>
          <a:lstStyle/>
          <a:p>
            <a:fld id="{8712C7C1-CF36-4F8B-AE2E-CD4ECF7DE805}" type="slidenum">
              <a:rPr lang="en-US" smtClean="0"/>
              <a:pPr/>
              <a:t>36</a:t>
            </a:fld>
            <a:endParaRPr lang="en-US"/>
          </a:p>
        </p:txBody>
      </p:sp>
    </p:spTree>
    <p:extLst>
      <p:ext uri="{BB962C8B-B14F-4D97-AF65-F5344CB8AC3E}">
        <p14:creationId xmlns:p14="http://schemas.microsoft.com/office/powerpoint/2010/main" val="1485291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eaLnBrk="1" hangingPunct="1"/>
            <a:r>
              <a:rPr lang="da-DK" altLang="da-DK" b="1" dirty="0"/>
              <a:t>Deltagende ledelse</a:t>
            </a:r>
            <a:r>
              <a:rPr lang="da-DK" altLang="da-DK" dirty="0"/>
              <a:t> – er erfaringsmæssigt den eneste kasse, som kan fjernes uden at forstyrre de øvrige. Det betyder dog ikke at ledelse og ledelsesform er uden indflydelse, men at lederen særligt i teamets tidlige fase ikke er den afgørende karakteristika.</a:t>
            </a:r>
            <a:endParaRPr lang="da-DK" altLang="da-DK" dirty="0">
              <a:solidFill>
                <a:srgbClr val="33CC33"/>
              </a:solidFill>
            </a:endParaRPr>
          </a:p>
          <a:p>
            <a:pPr eaLnBrk="1" hangingPunct="1"/>
            <a:endParaRPr lang="da-DK" altLang="da-DK" dirty="0">
              <a:solidFill>
                <a:srgbClr val="33CC33"/>
              </a:solidFill>
            </a:endParaRPr>
          </a:p>
          <a:p>
            <a:pPr eaLnBrk="1" hangingPunct="1"/>
            <a:r>
              <a:rPr lang="da-DK" altLang="da-DK" dirty="0"/>
              <a:t>Lederens placering som den mindst betydningsfulde om end på ”toppen af pyramiden” henviser ligeledes indirekte til den ledelsesstil, vi netop har gennemgået på forrige slide. Her lagdes der vægt på at lederen med fordel kan optræde som coach og mentor, når det handler om at skabe gode udviklingsbetingelser for et team og dermed fremme teameffektiviteten. Ledelse handler om kommunikationsfærdigheder og viden samt det at skabe gode forudsætninger for, at teamet kan gøre sit arbejde. Således skal lederen være deltagende, men overlade den daglig aktivitet til teamet. Lederen skal tro på teamets kompetence og evne til at udvikle sig i overensstemmelse med situationens og opgavens krav. I interaktionen med teamet skal lederen anlægge en coachende ledelsesstil. Den coachende ledelsesstil handler i høj grad om at stille spørgsmål, som fremmer teamets ejerskab og handlekompetence.</a:t>
            </a:r>
          </a:p>
          <a:p>
            <a:pPr eaLnBrk="1" hangingPunct="1"/>
            <a:endParaRPr lang="da-DK" altLang="da-DK" dirty="0"/>
          </a:p>
          <a:p>
            <a:endParaRPr lang="da-DK" dirty="0"/>
          </a:p>
        </p:txBody>
      </p:sp>
      <p:sp>
        <p:nvSpPr>
          <p:cNvPr id="4" name="Pladsholder til slidenummer 3"/>
          <p:cNvSpPr>
            <a:spLocks noGrp="1"/>
          </p:cNvSpPr>
          <p:nvPr>
            <p:ph type="sldNum" sz="quarter" idx="10"/>
          </p:nvPr>
        </p:nvSpPr>
        <p:spPr/>
        <p:txBody>
          <a:bodyPr/>
          <a:lstStyle/>
          <a:p>
            <a:fld id="{8712C7C1-CF36-4F8B-AE2E-CD4ECF7DE805}" type="slidenum">
              <a:rPr lang="en-US" smtClean="0"/>
              <a:pPr/>
              <a:t>37</a:t>
            </a:fld>
            <a:endParaRPr lang="en-US"/>
          </a:p>
        </p:txBody>
      </p:sp>
    </p:spTree>
    <p:extLst>
      <p:ext uri="{BB962C8B-B14F-4D97-AF65-F5344CB8AC3E}">
        <p14:creationId xmlns:p14="http://schemas.microsoft.com/office/powerpoint/2010/main" val="22978513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53784" indent="-153784" defTabSz="628221">
              <a:defRPr/>
            </a:pPr>
            <a:r>
              <a:rPr lang="da-DK" altLang="da-DK" sz="800" dirty="0" err="1"/>
              <a:t>Ref</a:t>
            </a:r>
            <a:r>
              <a:rPr lang="da-DK" altLang="da-DK" sz="800" dirty="0"/>
              <a:t>: Michael A. West: Teamwork –metoder til effektivt samarbejde</a:t>
            </a:r>
          </a:p>
          <a:p>
            <a:pPr marL="153784" indent="-153784"/>
            <a:endParaRPr lang="da-DK" altLang="da-DK" sz="800" dirty="0"/>
          </a:p>
          <a:p>
            <a:pPr marL="153784" indent="-153784"/>
            <a:r>
              <a:rPr lang="da-DK" altLang="da-DK" sz="800" dirty="0"/>
              <a:t>Det er utopi at forestille sig, at der er en sikker opskrift på at etablere det effektive samarbejdende team. Det er i dag mere reglen end undtagelsen, at</a:t>
            </a:r>
          </a:p>
          <a:p>
            <a:pPr marL="153784" indent="-153784"/>
            <a:r>
              <a:rPr lang="da-DK" altLang="da-DK" sz="800" dirty="0"/>
              <a:t>vilkårene på arbejdspladsen er hurtig forandring og udvikling. Det betyder at enkeltpersoner, team og organisationer er nød til at være fleksible, hvis de</a:t>
            </a:r>
          </a:p>
          <a:p>
            <a:pPr marL="153784" indent="-153784"/>
            <a:r>
              <a:rPr lang="da-DK" altLang="da-DK" sz="800" dirty="0"/>
              <a:t>skal være effektive og overleve.</a:t>
            </a:r>
          </a:p>
          <a:p>
            <a:pPr marL="153784" indent="-153784"/>
            <a:endParaRPr lang="da-DK" altLang="da-DK" sz="800" dirty="0"/>
          </a:p>
          <a:p>
            <a:pPr marL="153784" indent="-153784"/>
            <a:r>
              <a:rPr lang="da-DK" altLang="da-DK" sz="800" dirty="0"/>
              <a:t>For at et team fungerer effektivt skal medlemmerne aktivt fokusere på deres mål (opgaven), arbejdsmetoder og sociale interaktion. Et velfungerende</a:t>
            </a:r>
          </a:p>
          <a:p>
            <a:pPr marL="153784" indent="-153784"/>
            <a:r>
              <a:rPr lang="da-DK" altLang="da-DK" sz="800" dirty="0"/>
              <a:t>samt effektivt team er bevidst opmærksomme på at et team består af medlemmer med en række forskellige følelsesmæssige, sociale og</a:t>
            </a:r>
          </a:p>
          <a:p>
            <a:pPr marL="153784" indent="-153784"/>
            <a:r>
              <a:rPr lang="da-DK" altLang="da-DK" sz="800" dirty="0"/>
              <a:t>opgaverelaterede behov, som teamet som helhed enten kan være med til at opfylde eller modarbejde.</a:t>
            </a:r>
          </a:p>
          <a:p>
            <a:pPr marL="153784" indent="-153784"/>
            <a:endParaRPr lang="da-DK" altLang="da-DK" sz="800" dirty="0"/>
          </a:p>
          <a:p>
            <a:pPr marL="153784" indent="-153784"/>
            <a:r>
              <a:rPr lang="da-DK" altLang="da-DK" sz="800" dirty="0"/>
              <a:t>Michael West opstiller 3 hovedkomponenter for teameffektivitet:</a:t>
            </a:r>
          </a:p>
          <a:p>
            <a:pPr marL="153784" indent="-153784"/>
            <a:endParaRPr lang="da-DK" altLang="da-DK" sz="800" dirty="0"/>
          </a:p>
          <a:p>
            <a:pPr marL="153784" indent="-153784">
              <a:buFontTx/>
              <a:buAutoNum type="arabicPeriod"/>
            </a:pPr>
            <a:r>
              <a:rPr lang="da-DK" altLang="da-DK" sz="800" dirty="0"/>
              <a:t>Opgaveeffektiviteten er den grad, hvori teamet har succes med at nå sine opgaverelaterede mål.</a:t>
            </a:r>
          </a:p>
          <a:p>
            <a:pPr marL="153784" indent="-153784">
              <a:buFontTx/>
              <a:buAutoNum type="arabicPeriod"/>
            </a:pPr>
            <a:r>
              <a:rPr lang="da-DK" altLang="da-DK" sz="800" dirty="0"/>
              <a:t> Psykisk trivsel referer til teammedlemmernes velbefindende, vækst og udvikling.</a:t>
            </a:r>
          </a:p>
          <a:p>
            <a:pPr marL="153784" indent="-153784">
              <a:buFontTx/>
              <a:buAutoNum type="arabicPeriod"/>
            </a:pPr>
            <a:r>
              <a:rPr lang="da-DK" altLang="da-DK" sz="800" dirty="0"/>
              <a:t> Teamets levedygtighed er sandsynligheden for, at gruppen fortsat vil samarbejde og fungere effektivt.</a:t>
            </a:r>
          </a:p>
          <a:p>
            <a:pPr marL="153784" indent="-153784"/>
            <a:endParaRPr lang="da-DK" altLang="da-DK" sz="800" dirty="0"/>
          </a:p>
          <a:p>
            <a:pPr marL="153784" indent="-153784"/>
            <a:r>
              <a:rPr lang="da-DK" altLang="da-DK" sz="800" dirty="0"/>
              <a:t>Michael  West opstiller en praktisk anvendelig model for teamsamarbejdet (se OH).  Kan bruges til at karakterisere et konkret team – medlemmer kan</a:t>
            </a:r>
          </a:p>
          <a:p>
            <a:pPr marL="153784" indent="-153784"/>
            <a:r>
              <a:rPr lang="da-DK" altLang="da-DK" sz="800" dirty="0"/>
              <a:t>selv være med til at identificere sig. Hans model illustrerer 4 typer teamsamarbejde og den mest sandsynlige indvirkning på de vigtigste resultater af</a:t>
            </a:r>
          </a:p>
          <a:p>
            <a:pPr marL="153784" indent="-153784"/>
            <a:r>
              <a:rPr lang="da-DK" altLang="da-DK" sz="800" dirty="0"/>
              <a:t>teamsamarbejdet : opgaveeffektivitet, medlemmernes trivsel samt teamets levedygtighed.</a:t>
            </a:r>
          </a:p>
          <a:p>
            <a:pPr marL="153784" indent="-153784"/>
            <a:endParaRPr lang="da-DK" altLang="da-DK" sz="800" dirty="0"/>
          </a:p>
          <a:p>
            <a:pPr marL="153784" indent="-153784"/>
            <a:r>
              <a:rPr lang="da-DK" altLang="da-DK" sz="800" dirty="0"/>
              <a:t>Ad velfungerende team: åben kommunikation omkring mål, arbejdsgange, opgaver og social trivsel. Ønsker samarbejdet.</a:t>
            </a:r>
          </a:p>
          <a:p>
            <a:pPr marL="153784" indent="-153784"/>
            <a:r>
              <a:rPr lang="da-DK" altLang="da-DK" sz="800" dirty="0"/>
              <a:t>Ad hyggelige team: ofte lav tilfredshed med teamet fra organisationen.</a:t>
            </a:r>
          </a:p>
          <a:p>
            <a:pPr marL="153784" indent="-153784"/>
            <a:r>
              <a:rPr lang="da-DK" altLang="da-DK" sz="800" dirty="0"/>
              <a:t>Ad dysfunktionelle team: ofte store konflikter medlemmerne indbyrdes.</a:t>
            </a:r>
          </a:p>
          <a:p>
            <a:pPr marL="153784" indent="-153784"/>
            <a:r>
              <a:rPr lang="da-DK" altLang="da-DK" sz="800" dirty="0"/>
              <a:t>Ad Det kolde, effektive team: Her vil medlemmerne ofte ønske at afslutte samarbejdet til trods for høj opgaveeffektivitet.</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38</a:t>
            </a:fld>
            <a:endParaRPr lang="en-US"/>
          </a:p>
        </p:txBody>
      </p:sp>
    </p:spTree>
    <p:extLst>
      <p:ext uri="{BB962C8B-B14F-4D97-AF65-F5344CB8AC3E}">
        <p14:creationId xmlns:p14="http://schemas.microsoft.com/office/powerpoint/2010/main" val="1802328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600" dirty="0" err="1">
                <a:latin typeface="Arial" charset="0"/>
              </a:rPr>
              <a:t>Tuckman</a:t>
            </a:r>
            <a:r>
              <a:rPr lang="da-DK" sz="600" dirty="0">
                <a:latin typeface="Arial" charset="0"/>
              </a:rPr>
              <a:t>-modellen er gammel, men stadig relevant for gruppeprocesser.</a:t>
            </a:r>
          </a:p>
          <a:p>
            <a:r>
              <a:rPr lang="da-DK" sz="600" b="1" dirty="0">
                <a:latin typeface="Arial" charset="0"/>
              </a:rPr>
              <a:t>Et nyetableret team skal gennemgå alle disse faser </a:t>
            </a:r>
            <a:r>
              <a:rPr lang="da-DK" sz="600" b="1" u="sng" dirty="0">
                <a:latin typeface="Arial" charset="0"/>
              </a:rPr>
              <a:t>inden </a:t>
            </a:r>
            <a:r>
              <a:rPr lang="da-DK" sz="600" b="1" dirty="0">
                <a:latin typeface="Arial" charset="0"/>
              </a:rPr>
              <a:t>de kan </a:t>
            </a:r>
            <a:r>
              <a:rPr lang="da-DK" sz="600" b="1" dirty="0" err="1">
                <a:latin typeface="Arial" charset="0"/>
              </a:rPr>
              <a:t>performe</a:t>
            </a:r>
            <a:r>
              <a:rPr lang="da-DK" sz="600" b="1" dirty="0">
                <a:latin typeface="Arial" charset="0"/>
              </a:rPr>
              <a:t> optimalt!</a:t>
            </a:r>
          </a:p>
          <a:p>
            <a:endParaRPr lang="da-DK" sz="600" i="1" dirty="0">
              <a:latin typeface="Arial" charset="0"/>
            </a:endParaRPr>
          </a:p>
          <a:p>
            <a:r>
              <a:rPr lang="da-DK" sz="600" i="1" dirty="0">
                <a:latin typeface="Arial" charset="0"/>
              </a:rPr>
              <a:t>Gruppestruktur og opgaveaktiviteter. </a:t>
            </a:r>
          </a:p>
          <a:p>
            <a:pPr>
              <a:buFont typeface="Arial" pitchFamily="34" charset="0"/>
              <a:buChar char="•"/>
            </a:pPr>
            <a:r>
              <a:rPr lang="da-DK" sz="600" dirty="0">
                <a:latin typeface="Arial" charset="0"/>
              </a:rPr>
              <a:t>1 </a:t>
            </a:r>
            <a:r>
              <a:rPr lang="da-DK" sz="600" dirty="0" err="1">
                <a:latin typeface="Arial" charset="0"/>
              </a:rPr>
              <a:t>Forming</a:t>
            </a:r>
            <a:r>
              <a:rPr lang="da-DK" sz="600" dirty="0">
                <a:latin typeface="Arial" charset="0"/>
              </a:rPr>
              <a:t>: Teamet dannes. Hvem er vi – hvad skal vi?</a:t>
            </a:r>
          </a:p>
          <a:p>
            <a:pPr>
              <a:buFont typeface="Arial" pitchFamily="34" charset="0"/>
              <a:buNone/>
            </a:pPr>
            <a:r>
              <a:rPr lang="da-DK" sz="600" dirty="0">
                <a:latin typeface="Arial" charset="0"/>
              </a:rPr>
              <a:t>Hvordan? Hvem refererer vi til? Høflige, afprøvende, mål defineres. </a:t>
            </a:r>
          </a:p>
          <a:p>
            <a:pPr>
              <a:buFont typeface="Arial" pitchFamily="34" charset="0"/>
              <a:buChar char="•"/>
            </a:pPr>
            <a:endParaRPr lang="da-DK" sz="600" dirty="0">
              <a:latin typeface="Arial" charset="0"/>
            </a:endParaRPr>
          </a:p>
          <a:p>
            <a:pPr>
              <a:buFont typeface="Arial" pitchFamily="34" charset="0"/>
              <a:buChar char="•"/>
            </a:pPr>
            <a:r>
              <a:rPr lang="da-DK" sz="600" dirty="0">
                <a:latin typeface="Arial" charset="0"/>
              </a:rPr>
              <a:t>2 </a:t>
            </a:r>
            <a:r>
              <a:rPr lang="da-DK" sz="600" dirty="0" err="1">
                <a:latin typeface="Arial" charset="0"/>
              </a:rPr>
              <a:t>Storming</a:t>
            </a:r>
            <a:r>
              <a:rPr lang="da-DK" sz="600" dirty="0">
                <a:latin typeface="Arial" charset="0"/>
              </a:rPr>
              <a:t>: gruppen er tryg ved hinanden, vanskeligheder og konflikt med koordinering og interpersonelle relationer, fælles</a:t>
            </a:r>
          </a:p>
          <a:p>
            <a:pPr>
              <a:buFont typeface="Arial" pitchFamily="34" charset="0"/>
              <a:buNone/>
            </a:pPr>
            <a:r>
              <a:rPr lang="da-DK" sz="600" dirty="0">
                <a:latin typeface="Arial" charset="0"/>
              </a:rPr>
              <a:t>forståelse, roller, </a:t>
            </a:r>
            <a:r>
              <a:rPr lang="da-DK" sz="600" dirty="0" err="1">
                <a:latin typeface="Arial" charset="0"/>
              </a:rPr>
              <a:t>subgrupper</a:t>
            </a:r>
            <a:r>
              <a:rPr lang="da-DK" sz="600" dirty="0">
                <a:latin typeface="Arial" charset="0"/>
              </a:rPr>
              <a:t> dannes. </a:t>
            </a:r>
            <a:r>
              <a:rPr lang="da-DK" sz="600" i="1" dirty="0" err="1">
                <a:latin typeface="Arial" charset="0"/>
              </a:rPr>
              <a:t>Storming</a:t>
            </a:r>
            <a:r>
              <a:rPr lang="da-DK" sz="600" dirty="0" err="1">
                <a:latin typeface="Arial" charset="0"/>
              </a:rPr>
              <a:t>stadiet</a:t>
            </a:r>
            <a:r>
              <a:rPr lang="da-DK" sz="600" dirty="0">
                <a:latin typeface="Arial" charset="0"/>
              </a:rPr>
              <a:t> slutter, når gruppen oplever samhørighed. </a:t>
            </a:r>
          </a:p>
          <a:p>
            <a:pPr>
              <a:buFont typeface="Arial" pitchFamily="34" charset="0"/>
              <a:buChar char="•"/>
            </a:pPr>
            <a:endParaRPr lang="da-DK" sz="600" dirty="0">
              <a:latin typeface="Arial" charset="0"/>
            </a:endParaRPr>
          </a:p>
          <a:p>
            <a:pPr>
              <a:buFont typeface="Arial" pitchFamily="34" charset="0"/>
              <a:buChar char="•"/>
            </a:pPr>
            <a:r>
              <a:rPr lang="da-DK" sz="600" dirty="0">
                <a:latin typeface="Arial" charset="0"/>
              </a:rPr>
              <a:t>3 </a:t>
            </a:r>
            <a:r>
              <a:rPr lang="da-DK" sz="600" dirty="0" err="1">
                <a:latin typeface="Arial" charset="0"/>
              </a:rPr>
              <a:t>Norming</a:t>
            </a:r>
            <a:r>
              <a:rPr lang="da-DK" sz="600" dirty="0">
                <a:latin typeface="Arial" charset="0"/>
              </a:rPr>
              <a:t>: Fælles roller, rutiner og forståelse. Modstanden er væk. På opgavesiden vil gruppen opleve, at de nu kan udtrykke deres personlige og fortrolige meninger. De kan således i denne fase begynde at arbejde effektivt på deres opgaver, og eventuelle konflikter bliver håndteret via konstruktiv diskussion og forhandling.</a:t>
            </a:r>
          </a:p>
          <a:p>
            <a:pPr>
              <a:buFont typeface="Arial" pitchFamily="34" charset="0"/>
              <a:buChar char="•"/>
            </a:pPr>
            <a:endParaRPr lang="da-DK" sz="600" dirty="0">
              <a:latin typeface="Arial" charset="0"/>
            </a:endParaRPr>
          </a:p>
          <a:p>
            <a:pPr>
              <a:buFont typeface="Arial" pitchFamily="34" charset="0"/>
              <a:buChar char="•"/>
            </a:pPr>
            <a:r>
              <a:rPr lang="da-DK" sz="600" dirty="0">
                <a:latin typeface="Arial" charset="0"/>
              </a:rPr>
              <a:t>4 </a:t>
            </a:r>
            <a:r>
              <a:rPr lang="da-DK" sz="600" dirty="0" err="1">
                <a:latin typeface="Arial" charset="0"/>
              </a:rPr>
              <a:t>Performing</a:t>
            </a:r>
            <a:r>
              <a:rPr lang="da-DK" sz="600" dirty="0">
                <a:latin typeface="Arial" charset="0"/>
              </a:rPr>
              <a:t>: Samarbejdet glider, opgaverne løses. Gruppen kan </a:t>
            </a:r>
            <a:r>
              <a:rPr lang="da-DK" sz="600" dirty="0" err="1">
                <a:latin typeface="Arial" charset="0"/>
              </a:rPr>
              <a:t>performe</a:t>
            </a:r>
            <a:r>
              <a:rPr lang="da-DK" sz="600" dirty="0">
                <a:latin typeface="Arial" charset="0"/>
              </a:rPr>
              <a:t> og levere resultater. Der nu er kommet styr på den interpersonelle struktur, og denne bliver således et støttende værktøj til at løse gruppens opgaver. Gruppens roller er blevet fleksible og dermed også funktionelle, og der fokuseres på kollektiv beslutningstagen og samarbejde.</a:t>
            </a:r>
          </a:p>
          <a:p>
            <a:pPr>
              <a:buFont typeface="Arial" pitchFamily="34" charset="0"/>
              <a:buChar char="•"/>
            </a:pPr>
            <a:endParaRPr lang="da-DK" sz="600" dirty="0">
              <a:latin typeface="Arial" charset="0"/>
            </a:endParaRPr>
          </a:p>
          <a:p>
            <a:pPr>
              <a:buFont typeface="Arial" pitchFamily="34" charset="0"/>
              <a:buChar char="•"/>
            </a:pPr>
            <a:r>
              <a:rPr lang="da-DK" sz="600" dirty="0">
                <a:latin typeface="Arial" charset="0"/>
              </a:rPr>
              <a:t>5 </a:t>
            </a:r>
            <a:r>
              <a:rPr lang="da-DK" sz="600" dirty="0" err="1">
                <a:latin typeface="Arial" charset="0"/>
              </a:rPr>
              <a:t>Adjourning</a:t>
            </a:r>
            <a:r>
              <a:rPr lang="da-DK" sz="600" dirty="0">
                <a:latin typeface="Arial" charset="0"/>
              </a:rPr>
              <a:t>: Teamet opløses el. fortsætter m nye opgaver</a:t>
            </a:r>
            <a:endParaRPr lang="da-DK" dirty="0"/>
          </a:p>
          <a:p>
            <a:pPr defTabSz="628221" eaLnBrk="0" fontAlgn="base" hangingPunct="0">
              <a:spcBef>
                <a:spcPct val="30000"/>
              </a:spcBef>
              <a:spcAft>
                <a:spcPct val="0"/>
              </a:spcAft>
              <a:defRPr/>
            </a:pPr>
            <a:endParaRPr lang="da-DK" dirty="0"/>
          </a:p>
          <a:p>
            <a:pPr defTabSz="628221" eaLnBrk="0" fontAlgn="base" hangingPunct="0">
              <a:spcBef>
                <a:spcPct val="30000"/>
              </a:spcBef>
              <a:spcAft>
                <a:spcPct val="0"/>
              </a:spcAft>
              <a:defRPr/>
            </a:pPr>
            <a:endParaRPr lang="da-DK" dirty="0"/>
          </a:p>
          <a:p>
            <a:pPr defTabSz="628221" eaLnBrk="0" fontAlgn="base" hangingPunct="0">
              <a:spcBef>
                <a:spcPct val="30000"/>
              </a:spcBef>
              <a:spcAft>
                <a:spcPct val="0"/>
              </a:spcAft>
              <a:defRPr/>
            </a:pPr>
            <a:r>
              <a:rPr lang="da-DK" dirty="0"/>
              <a:t>Kilde: </a:t>
            </a:r>
            <a:r>
              <a:rPr lang="en-US" sz="600" dirty="0" err="1">
                <a:latin typeface="Arial" charset="0"/>
              </a:rPr>
              <a:t>Tuckman</a:t>
            </a:r>
            <a:r>
              <a:rPr lang="en-US" sz="600" dirty="0">
                <a:latin typeface="Arial" charset="0"/>
              </a:rPr>
              <a:t>, B., W.  &amp; Jensen, M.C. 1977. </a:t>
            </a:r>
            <a:r>
              <a:rPr lang="en-US" sz="600" i="1" dirty="0">
                <a:latin typeface="Arial" charset="0"/>
              </a:rPr>
              <a:t>Stages of small Groups development revisited. </a:t>
            </a:r>
            <a:r>
              <a:rPr lang="en-US" sz="600" dirty="0">
                <a:latin typeface="Arial" charset="0"/>
              </a:rPr>
              <a:t>Group and organizational studies. </a:t>
            </a:r>
            <a:endParaRPr lang="da-DK" sz="600" dirty="0">
              <a:latin typeface="Arial" charset="0"/>
            </a:endParaRPr>
          </a:p>
          <a:p>
            <a:endParaRPr lang="da-DK" dirty="0"/>
          </a:p>
        </p:txBody>
      </p:sp>
      <p:sp>
        <p:nvSpPr>
          <p:cNvPr id="4" name="Pladsholder til diasnummer 3"/>
          <p:cNvSpPr>
            <a:spLocks noGrp="1"/>
          </p:cNvSpPr>
          <p:nvPr>
            <p:ph type="sldNum" sz="quarter" idx="10"/>
          </p:nvPr>
        </p:nvSpPr>
        <p:spPr/>
        <p:txBody>
          <a:bodyPr/>
          <a:lstStyle/>
          <a:p>
            <a:pPr>
              <a:defRPr/>
            </a:pPr>
            <a:fld id="{B26E5047-E764-4986-A8F0-BB935C577ADF}" type="slidenum">
              <a:rPr lang="da-DK" smtClean="0"/>
              <a:pPr>
                <a:defRPr/>
              </a:pPr>
              <a:t>39</a:t>
            </a:fld>
            <a:endParaRPr lang="da-DK"/>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Introduktion til instruktøren. Slettes i endelig præsentation.</a:t>
            </a:r>
          </a:p>
          <a:p>
            <a:r>
              <a:rPr lang="da-DK" dirty="0"/>
              <a:t>Oversigt over temaer i denne præsentation. Vælge det eller de temaer, der er relevant i den pågældende situation. Temaer starter med et grønt slide til dig. Temaets øvelser starter med et blåt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a:t>
            </a:fld>
            <a:endParaRPr lang="en-US"/>
          </a:p>
        </p:txBody>
      </p:sp>
    </p:spTree>
    <p:extLst>
      <p:ext uri="{BB962C8B-B14F-4D97-AF65-F5344CB8AC3E}">
        <p14:creationId xmlns:p14="http://schemas.microsoft.com/office/powerpoint/2010/main" val="145624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40</a:t>
            </a:fld>
            <a:endParaRPr lang="en-US"/>
          </a:p>
        </p:txBody>
      </p:sp>
    </p:spTree>
    <p:extLst>
      <p:ext uri="{BB962C8B-B14F-4D97-AF65-F5344CB8AC3E}">
        <p14:creationId xmlns:p14="http://schemas.microsoft.com/office/powerpoint/2010/main" val="4102179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41</a:t>
            </a:fld>
            <a:endParaRPr lang="en-US"/>
          </a:p>
        </p:txBody>
      </p:sp>
    </p:spTree>
    <p:extLst>
      <p:ext uri="{BB962C8B-B14F-4D97-AF65-F5344CB8AC3E}">
        <p14:creationId xmlns:p14="http://schemas.microsoft.com/office/powerpoint/2010/main" val="1586126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eaLnBrk="1" hangingPunct="1"/>
            <a:r>
              <a:rPr lang="da-DK" altLang="da-DK" i="0" dirty="0"/>
              <a:t>Bevidstheden om at alle typer er lige vigtige samtidig med at det er vigtigt, ud fra et teamperspektiv, at have fokus på diversitet og kompetenceudvikling.</a:t>
            </a:r>
          </a:p>
          <a:p>
            <a:pPr eaLnBrk="1" hangingPunct="1"/>
            <a:endParaRPr lang="da-DK" altLang="da-DK" i="0" dirty="0"/>
          </a:p>
          <a:p>
            <a:pPr eaLnBrk="1" hangingPunct="1">
              <a:buFontTx/>
              <a:buChar char="•"/>
            </a:pPr>
            <a:r>
              <a:rPr lang="da-DK" altLang="da-DK" i="0" dirty="0"/>
              <a:t>Hvilke teamprofiler/kompetencer besidder firmaet?</a:t>
            </a:r>
          </a:p>
          <a:p>
            <a:pPr eaLnBrk="1" hangingPunct="1">
              <a:buFontTx/>
              <a:buChar char="•"/>
            </a:pPr>
            <a:r>
              <a:rPr lang="da-DK" altLang="da-DK" i="0" dirty="0"/>
              <a:t>Hvilke teamprofiler/kompetencer skal der findes i teamet for at løfte opgaven?</a:t>
            </a:r>
          </a:p>
          <a:p>
            <a:pPr eaLnBrk="1" hangingPunct="1"/>
            <a:endParaRPr lang="da-DK" altLang="da-DK" i="0" dirty="0"/>
          </a:p>
          <a:p>
            <a:pPr eaLnBrk="1" hangingPunct="1"/>
            <a:r>
              <a:rPr lang="da-DK" altLang="da-DK" i="0" dirty="0"/>
              <a:t>Eksempler på spørgsmål til teamet:</a:t>
            </a:r>
          </a:p>
          <a:p>
            <a:pPr eaLnBrk="1" hangingPunct="1"/>
            <a:endParaRPr lang="da-DK" altLang="da-DK" i="0" dirty="0"/>
          </a:p>
          <a:p>
            <a:pPr eaLnBrk="1" hangingPunct="1">
              <a:buFontTx/>
              <a:buChar char="•"/>
            </a:pPr>
            <a:r>
              <a:rPr lang="da-DK" altLang="da-DK" i="0" dirty="0"/>
              <a:t>Hvilke opgaver løfter vi pt. i teamet?</a:t>
            </a:r>
          </a:p>
          <a:p>
            <a:pPr eaLnBrk="1" hangingPunct="1">
              <a:buFontTx/>
              <a:buChar char="•"/>
            </a:pPr>
            <a:r>
              <a:rPr lang="da-DK" altLang="da-DK" i="0" dirty="0"/>
              <a:t>Hvilke opgaver skal teamet løfte i fremtiden?</a:t>
            </a:r>
          </a:p>
          <a:p>
            <a:pPr eaLnBrk="1" hangingPunct="1">
              <a:buFontTx/>
              <a:buChar char="•"/>
            </a:pPr>
            <a:r>
              <a:rPr lang="da-DK" altLang="da-DK" i="0" dirty="0"/>
              <a:t>Hvilke kompetencer skal der findes/skabes i teamet?</a:t>
            </a:r>
          </a:p>
          <a:p>
            <a:pPr eaLnBrk="1" hangingPunct="1">
              <a:buFontTx/>
              <a:buChar char="•"/>
            </a:pPr>
            <a:endParaRPr lang="da-DK" altLang="da-DK"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Kilde: </a:t>
            </a:r>
            <a:r>
              <a:rPr lang="da-DK" dirty="0">
                <a:hlinkClick r:id="rId3"/>
              </a:rPr>
              <a:t>[2]</a:t>
            </a:r>
            <a:r>
              <a:rPr lang="da-DK" dirty="0"/>
              <a:t> </a:t>
            </a:r>
            <a:r>
              <a:rPr lang="da-DK" dirty="0">
                <a:hlinkClick r:id="rId4"/>
              </a:rPr>
              <a:t>http://www.mckinsey.com/business-functions/organization/our-insights/why-diversity-matters</a:t>
            </a:r>
            <a:endParaRPr lang="da-DK"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42</a:t>
            </a:fld>
            <a:endParaRPr lang="en-US"/>
          </a:p>
        </p:txBody>
      </p:sp>
    </p:spTree>
    <p:extLst>
      <p:ext uri="{BB962C8B-B14F-4D97-AF65-F5344CB8AC3E}">
        <p14:creationId xmlns:p14="http://schemas.microsoft.com/office/powerpoint/2010/main" val="3182365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Indsæt jeres egen teamanalyse af jeres team. Dette er et eksempel som viser et teams samlede profiler. Se en vejledning her: https://youtu.be/m-6PPyAsNRk</a:t>
            </a:r>
          </a:p>
          <a:p>
            <a:endParaRPr lang="da-DK" dirty="0"/>
          </a:p>
          <a:p>
            <a:r>
              <a:rPr lang="da-DK" dirty="0"/>
              <a:t>Brug billedet som afsæt til at fortælle at ‘sådan ser jeres team ud’ og som indledning på de næste billeder hvor man vil gå dybere ind i hvad teamet viser og hvor EASI</a:t>
            </a:r>
            <a:r>
              <a:rPr lang="da-DK" altLang="da-DK" dirty="0"/>
              <a:t> kan være med til at give indikationer/pege på fokusområder. </a:t>
            </a:r>
            <a:endParaRPr lang="da-DK" dirty="0"/>
          </a:p>
          <a:p>
            <a:endParaRPr lang="da-DK" dirty="0"/>
          </a:p>
          <a:p>
            <a:pPr eaLnBrk="1" hangingPunct="1"/>
            <a:r>
              <a:rPr lang="da-DK" altLang="da-DK" i="0" dirty="0"/>
              <a:t>Et fokusområde kan være at man fra et teamperspektiv tænker i kompetenceudvikling:</a:t>
            </a:r>
          </a:p>
          <a:p>
            <a:pPr lvl="1" eaLnBrk="1" hangingPunct="1">
              <a:buFontTx/>
              <a:buChar char="•"/>
            </a:pPr>
            <a:r>
              <a:rPr lang="da-DK" altLang="da-DK" i="0" dirty="0"/>
              <a:t>Hvilke teamprofiler/kompetencer besidder firmaet?</a:t>
            </a:r>
          </a:p>
          <a:p>
            <a:pPr lvl="1" eaLnBrk="1" hangingPunct="1">
              <a:buFontTx/>
              <a:buChar char="•"/>
            </a:pPr>
            <a:r>
              <a:rPr lang="da-DK" altLang="da-DK" i="0" dirty="0"/>
              <a:t>Hvilke teamprofiler/kompetencer skal der findes i teamet for at løfte opgaven?</a:t>
            </a:r>
          </a:p>
          <a:p>
            <a:pPr lvl="1" eaLnBrk="1" hangingPunct="1">
              <a:buFontTx/>
              <a:buNone/>
            </a:pPr>
            <a:endParaRPr lang="da-DK" altLang="da-DK" i="0" dirty="0"/>
          </a:p>
          <a:p>
            <a:pPr eaLnBrk="1" hangingPunct="1"/>
            <a:r>
              <a:rPr lang="da-DK" altLang="da-DK" i="0" dirty="0"/>
              <a:t>Eksempler på spørgsmål til teamet:</a:t>
            </a:r>
          </a:p>
          <a:p>
            <a:pPr lvl="1" eaLnBrk="1" hangingPunct="1">
              <a:buFontTx/>
              <a:buChar char="•"/>
            </a:pPr>
            <a:r>
              <a:rPr lang="da-DK" altLang="da-DK" i="0" dirty="0"/>
              <a:t>Hvilke opgaver løfter vi pt. i teamet?</a:t>
            </a:r>
          </a:p>
          <a:p>
            <a:pPr lvl="1" eaLnBrk="1" hangingPunct="1">
              <a:buFontTx/>
              <a:buChar char="•"/>
            </a:pPr>
            <a:r>
              <a:rPr lang="da-DK" altLang="da-DK" i="0" dirty="0"/>
              <a:t>Hvilke opgaver skal teamet løfte i fremtiden?</a:t>
            </a:r>
          </a:p>
          <a:p>
            <a:pPr lvl="1" eaLnBrk="1" hangingPunct="1">
              <a:buFontTx/>
              <a:buChar char="•"/>
            </a:pPr>
            <a:r>
              <a:rPr lang="da-DK" altLang="da-DK" i="0" dirty="0"/>
              <a:t>Hvilke kompetencer skal der findes/skabes i teamet?</a:t>
            </a:r>
          </a:p>
          <a:p>
            <a:endParaRPr lang="da-DK" dirty="0"/>
          </a:p>
        </p:txBody>
      </p:sp>
      <p:sp>
        <p:nvSpPr>
          <p:cNvPr id="4" name="Pladsholder til diasnummer 3"/>
          <p:cNvSpPr>
            <a:spLocks noGrp="1"/>
          </p:cNvSpPr>
          <p:nvPr>
            <p:ph type="sldNum" sz="quarter" idx="10"/>
          </p:nvPr>
        </p:nvSpPr>
        <p:spPr/>
        <p:txBody>
          <a:bodyPr/>
          <a:lstStyle/>
          <a:p>
            <a:fld id="{9E2A899D-490E-43D3-B8BA-DAD18C6D0914}" type="slidenum">
              <a:rPr lang="da-DK" smtClean="0"/>
              <a:pPr/>
              <a:t>43</a:t>
            </a:fld>
            <a:endParaRPr lang="da-DK"/>
          </a:p>
        </p:txBody>
      </p:sp>
    </p:spTree>
    <p:extLst>
      <p:ext uri="{BB962C8B-B14F-4D97-AF65-F5344CB8AC3E}">
        <p14:creationId xmlns:p14="http://schemas.microsoft.com/office/powerpoint/2010/main" val="35881111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Indsæt jeres egen teamanalyse af jeres team. Dette er et eksempel som viser teamets samlede motivationsprofiler. Se en vejledning her: https://youtu.be/m-6PPyAsNRk</a:t>
            </a:r>
          </a:p>
          <a:p>
            <a:endParaRPr lang="da-DK" dirty="0"/>
          </a:p>
          <a:p>
            <a:r>
              <a:rPr lang="da-DK" dirty="0"/>
              <a:t>Brug billedet som afsæt til at fortælle at ‘sådan ser jeres team ud’ og som indledning på de næste billeder hvor man vil gå dybere ind i hvad teamet viser og hvor EASI</a:t>
            </a:r>
            <a:r>
              <a:rPr lang="da-DK" altLang="da-DK" dirty="0"/>
              <a:t> kan være med til at give indikationer/pege på fokusområder. </a:t>
            </a:r>
            <a:endParaRPr lang="da-DK" dirty="0"/>
          </a:p>
          <a:p>
            <a:endParaRPr lang="da-DK" dirty="0"/>
          </a:p>
          <a:p>
            <a:pPr eaLnBrk="1" hangingPunct="1"/>
            <a:r>
              <a:rPr lang="da-DK" altLang="da-DK" i="0" dirty="0"/>
              <a:t>Et fokusområde kan være at man fra et teamperspektiv tænker i kompetenceudvikling:</a:t>
            </a:r>
          </a:p>
          <a:p>
            <a:pPr lvl="1" eaLnBrk="1" hangingPunct="1">
              <a:buFontTx/>
              <a:buChar char="•"/>
            </a:pPr>
            <a:r>
              <a:rPr lang="da-DK" altLang="da-DK" i="0" dirty="0"/>
              <a:t>Hvilke teamprofiler/kompetencer besidder firmaet?</a:t>
            </a:r>
          </a:p>
          <a:p>
            <a:pPr lvl="1" eaLnBrk="1" hangingPunct="1">
              <a:buFontTx/>
              <a:buChar char="•"/>
            </a:pPr>
            <a:r>
              <a:rPr lang="da-DK" altLang="da-DK" i="0" dirty="0"/>
              <a:t>Hvilke teamprofiler/kompetencer skal der findes i teamet for at løfte opgaven?</a:t>
            </a:r>
          </a:p>
          <a:p>
            <a:pPr lvl="1" eaLnBrk="1" hangingPunct="1">
              <a:buFontTx/>
              <a:buNone/>
            </a:pPr>
            <a:endParaRPr lang="da-DK" altLang="da-DK" i="0" dirty="0"/>
          </a:p>
          <a:p>
            <a:pPr eaLnBrk="1" hangingPunct="1"/>
            <a:r>
              <a:rPr lang="da-DK" altLang="da-DK" i="0" dirty="0"/>
              <a:t>Eksempler på spørgsmål til teamet:</a:t>
            </a:r>
          </a:p>
          <a:p>
            <a:pPr lvl="1" eaLnBrk="1" hangingPunct="1">
              <a:buFontTx/>
              <a:buChar char="•"/>
            </a:pPr>
            <a:r>
              <a:rPr lang="da-DK" altLang="da-DK" i="0" dirty="0"/>
              <a:t>Hvilke opgaver løfter vi pt. i teamet?</a:t>
            </a:r>
          </a:p>
          <a:p>
            <a:pPr lvl="1" eaLnBrk="1" hangingPunct="1">
              <a:buFontTx/>
              <a:buChar char="•"/>
            </a:pPr>
            <a:r>
              <a:rPr lang="da-DK" altLang="da-DK" i="0" dirty="0"/>
              <a:t>Hvilke opgaver skal teamet løfte i fremtiden?</a:t>
            </a:r>
          </a:p>
          <a:p>
            <a:pPr lvl="1" eaLnBrk="1" hangingPunct="1">
              <a:buFontTx/>
              <a:buChar char="•"/>
            </a:pPr>
            <a:r>
              <a:rPr lang="da-DK" altLang="da-DK" i="0" dirty="0"/>
              <a:t>Hvilke kompetencer skal der findes/skabes i teamet?</a:t>
            </a:r>
          </a:p>
          <a:p>
            <a:endParaRPr lang="da-DK" dirty="0"/>
          </a:p>
        </p:txBody>
      </p:sp>
      <p:sp>
        <p:nvSpPr>
          <p:cNvPr id="4" name="Pladsholder til diasnummer 3"/>
          <p:cNvSpPr>
            <a:spLocks noGrp="1"/>
          </p:cNvSpPr>
          <p:nvPr>
            <p:ph type="sldNum" sz="quarter" idx="10"/>
          </p:nvPr>
        </p:nvSpPr>
        <p:spPr/>
        <p:txBody>
          <a:bodyPr/>
          <a:lstStyle/>
          <a:p>
            <a:fld id="{9E2A899D-490E-43D3-B8BA-DAD18C6D0914}" type="slidenum">
              <a:rPr lang="da-DK" smtClean="0"/>
              <a:pPr/>
              <a:t>44</a:t>
            </a:fld>
            <a:endParaRPr lang="da-DK"/>
          </a:p>
        </p:txBody>
      </p:sp>
    </p:spTree>
    <p:extLst>
      <p:ext uri="{BB962C8B-B14F-4D97-AF65-F5344CB8AC3E}">
        <p14:creationId xmlns:p14="http://schemas.microsoft.com/office/powerpoint/2010/main" val="654659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Indsæt jeres egen teamanalyse af jeres team. Dette er bare et eksempel som viser teamets primære adfærd. Se en vejledning her: https://youtu.be/m-6PPyAsNRk</a:t>
            </a:r>
          </a:p>
          <a:p>
            <a:endParaRPr lang="da-DK" dirty="0"/>
          </a:p>
          <a:p>
            <a:r>
              <a:rPr lang="da-DK" dirty="0"/>
              <a:t>Brug billedet som afsæt til at fortælle ‘hvad viser adfærden om jeres team’, hvor er teamets styrker og hvor er  udviklingsområderne.</a:t>
            </a:r>
          </a:p>
          <a:p>
            <a:r>
              <a:rPr lang="da-DK" dirty="0"/>
              <a:t>Det giver fin mening at gå dybere ind i teamets adfærdspræferencer og som </a:t>
            </a:r>
            <a:r>
              <a:rPr lang="da-DK" altLang="da-DK" i="0" dirty="0"/>
              <a:t>eksempel kan man om ovenstående team sige:</a:t>
            </a:r>
          </a:p>
          <a:p>
            <a:pPr lvl="1" eaLnBrk="1" hangingPunct="1">
              <a:buFontTx/>
              <a:buChar char="•"/>
            </a:pPr>
            <a:r>
              <a:rPr lang="da-DK" altLang="da-DK" i="0" dirty="0"/>
              <a:t> 5 er placeret mod en styrende adfærd (E &amp; I) og 3 er placeret mod det deltagende. </a:t>
            </a:r>
          </a:p>
          <a:p>
            <a:pPr lvl="1" eaLnBrk="1" hangingPunct="1">
              <a:buFontTx/>
              <a:buNone/>
            </a:pPr>
            <a:r>
              <a:rPr lang="da-DK" altLang="da-DK" i="0" dirty="0"/>
              <a:t>Er der indbyrdes udfordringer om måden man skal styre på (fordelt med 2 E &amp; 3 I) og hvad betyder det for samarbejde, synergi og konflikter?</a:t>
            </a:r>
          </a:p>
          <a:p>
            <a:pPr lvl="1" eaLnBrk="1" hangingPunct="1">
              <a:buFontTx/>
              <a:buChar char="•"/>
            </a:pPr>
            <a:r>
              <a:rPr lang="da-DK" altLang="da-DK" i="0" dirty="0"/>
              <a:t> Der er 3 supportere i teamet til at sikre fokus på relationer og på teamsamarbejdet. </a:t>
            </a:r>
          </a:p>
          <a:p>
            <a:pPr lvl="1" eaLnBrk="1" hangingPunct="1">
              <a:buFontTx/>
              <a:buNone/>
            </a:pPr>
            <a:r>
              <a:rPr lang="da-DK" altLang="da-DK" i="0" dirty="0"/>
              <a:t>Hvad giver det at der er meget fokus på samlingskraften i teamet? </a:t>
            </a:r>
          </a:p>
          <a:p>
            <a:pPr lvl="1" eaLnBrk="1" hangingPunct="1">
              <a:buFontTx/>
              <a:buNone/>
            </a:pPr>
            <a:r>
              <a:rPr lang="da-DK" altLang="da-DK" i="0" dirty="0"/>
              <a:t>Der er ingen analytikere til at fokuserer i dybden på opgaverne. </a:t>
            </a:r>
          </a:p>
          <a:p>
            <a:pPr lvl="1" eaLnBrk="1" hangingPunct="1">
              <a:buFontTx/>
              <a:buNone/>
            </a:pPr>
            <a:r>
              <a:rPr lang="da-DK" altLang="da-DK" i="0" dirty="0"/>
              <a:t>Hvordan sikre teamet analytikerens bidrag?</a:t>
            </a:r>
          </a:p>
          <a:p>
            <a:endParaRPr lang="da-DK" dirty="0"/>
          </a:p>
          <a:p>
            <a:r>
              <a:rPr lang="da-DK" dirty="0"/>
              <a:t>I øvrigt henvises til rapporten ‘Forstå dit team bedre’.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45</a:t>
            </a:fld>
            <a:endParaRPr lang="en-US"/>
          </a:p>
        </p:txBody>
      </p:sp>
    </p:spTree>
    <p:extLst>
      <p:ext uri="{BB962C8B-B14F-4D97-AF65-F5344CB8AC3E}">
        <p14:creationId xmlns:p14="http://schemas.microsoft.com/office/powerpoint/2010/main" val="2620818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Indsæt jeres egen teamanalyse af jeres team. Dette er bare et eksempel som viser teamets adfærd primær/sekundær. Se en vejledning her: https://youtu.be/m-6PPyAsNRk</a:t>
            </a:r>
          </a:p>
          <a:p>
            <a:endParaRPr lang="da-DK" dirty="0"/>
          </a:p>
          <a:p>
            <a:r>
              <a:rPr lang="da-DK" dirty="0"/>
              <a:t>Brug billedet som afsæt til at uddybe nuancer i adfærden med den sekundære adfærd. </a:t>
            </a:r>
          </a:p>
          <a:p>
            <a:endParaRPr lang="da-DK" dirty="0"/>
          </a:p>
          <a:p>
            <a:r>
              <a:rPr lang="da-DK" dirty="0"/>
              <a:t>Kigger man på ovenstående så bliver teamets primære adfærd f.eks. nuanceret </a:t>
            </a:r>
            <a:r>
              <a:rPr lang="da-DK" altLang="da-DK" i="0" dirty="0"/>
              <a:t>sekundært med analytikeradfærd.  </a:t>
            </a:r>
          </a:p>
          <a:p>
            <a:endParaRPr lang="da-DK" dirty="0"/>
          </a:p>
          <a:p>
            <a:r>
              <a:rPr lang="da-DK" dirty="0"/>
              <a:t>I øvrigt henvises til rapporten ‘Forstå dit team bedre’ hvor du kan læse mere om den sekundære adfærd.</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46</a:t>
            </a:fld>
            <a:endParaRPr lang="en-US"/>
          </a:p>
        </p:txBody>
      </p:sp>
    </p:spTree>
    <p:extLst>
      <p:ext uri="{BB962C8B-B14F-4D97-AF65-F5344CB8AC3E}">
        <p14:creationId xmlns:p14="http://schemas.microsoft.com/office/powerpoint/2010/main" val="4439275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Indsæt jeres egen teamanalyse af jeres team. Dette er bare et eksempel som viser teamets primære motivation. Se en vejledning her: https://youtu.be/m-6PPyAsNRk</a:t>
            </a:r>
          </a:p>
          <a:p>
            <a:endParaRPr lang="da-DK" dirty="0"/>
          </a:p>
          <a:p>
            <a:r>
              <a:rPr lang="da-DK" dirty="0"/>
              <a:t>Brug billedet som afsæt til at fortælle ‘hvad viser motivationen om jeres team’, hvad er teamets motiveret for og hvor adskiller det sig i forhold til adfærd og mulige udviklingsområder.</a:t>
            </a:r>
          </a:p>
          <a:p>
            <a:endParaRPr lang="da-DK" dirty="0"/>
          </a:p>
          <a:p>
            <a:r>
              <a:rPr lang="da-DK" dirty="0"/>
              <a:t>Teamets motivation:</a:t>
            </a:r>
          </a:p>
          <a:p>
            <a:endParaRPr lang="da-DK" dirty="0"/>
          </a:p>
          <a:p>
            <a:r>
              <a:rPr lang="da-DK" altLang="da-DK" i="0" dirty="0"/>
              <a:t>            -5 teammedlemmer er placeret mod en samarbejdende adfærd fordelt med 2 i S og 3 i A. </a:t>
            </a:r>
          </a:p>
          <a:p>
            <a:r>
              <a:rPr lang="da-DK" altLang="da-DK" i="0" dirty="0"/>
              <a:t>            -Motivationen er rettet ligeligt mod hhv. Mennesker og opgaven og man kan om motivationen hos teamet sige at den 	med lidt overvægt er rettet mod det samarbejdende. </a:t>
            </a:r>
          </a:p>
          <a:p>
            <a:pPr lvl="1" eaLnBrk="1" hangingPunct="1">
              <a:buFontTx/>
              <a:buNone/>
            </a:pPr>
            <a:r>
              <a:rPr lang="da-DK" altLang="da-DK" i="0" dirty="0"/>
              <a:t>Hvad betyder det i forhold til teamets </a:t>
            </a:r>
            <a:r>
              <a:rPr lang="da-DK" altLang="da-DK" i="0" dirty="0" err="1"/>
              <a:t>adfærdspræferencerog</a:t>
            </a:r>
            <a:r>
              <a:rPr lang="da-DK" altLang="da-DK" i="0" dirty="0"/>
              <a:t> hvilken betydning har det for teamet at motivationen er anderledes end adfærden? </a:t>
            </a:r>
          </a:p>
          <a:p>
            <a:pPr lvl="1" eaLnBrk="1" hangingPunct="1">
              <a:buFontTx/>
              <a:buNone/>
            </a:pPr>
            <a:r>
              <a:rPr lang="da-DK" altLang="da-DK" i="0" dirty="0"/>
              <a:t>Vælger nogle teammedlemmer en anderledes adfærd fordi der ikke er plads nok der hvor deres primære motivation er? </a:t>
            </a:r>
          </a:p>
          <a:p>
            <a:pPr lvl="1" eaLnBrk="1" hangingPunct="1">
              <a:buFontTx/>
              <a:buNone/>
            </a:pPr>
            <a:r>
              <a:rPr lang="da-DK" altLang="da-DK" i="0" dirty="0" err="1"/>
              <a:t>F.eks</a:t>
            </a:r>
            <a:r>
              <a:rPr lang="da-DK" altLang="da-DK" i="0" dirty="0"/>
              <a:t> hvorfor har en person der er motiveret for E en primær adfærd som supporter?</a:t>
            </a:r>
          </a:p>
          <a:p>
            <a:endParaRPr lang="da-DK" dirty="0"/>
          </a:p>
          <a:p>
            <a:r>
              <a:rPr lang="da-DK" dirty="0"/>
              <a:t>I øvrigt henvises til rapporten ‘Forstå dit team bedre’.</a:t>
            </a:r>
          </a:p>
          <a:p>
            <a:endParaRPr lang="da-DK" dirty="0"/>
          </a:p>
        </p:txBody>
      </p:sp>
      <p:sp>
        <p:nvSpPr>
          <p:cNvPr id="4" name="Pladsholder til diasnummer 3"/>
          <p:cNvSpPr>
            <a:spLocks noGrp="1"/>
          </p:cNvSpPr>
          <p:nvPr>
            <p:ph type="sldNum" sz="quarter" idx="10"/>
          </p:nvPr>
        </p:nvSpPr>
        <p:spPr/>
        <p:txBody>
          <a:bodyPr/>
          <a:lstStyle/>
          <a:p>
            <a:fld id="{8712C7C1-CF36-4F8B-AE2E-CD4ECF7DE805}" type="slidenum">
              <a:rPr lang="en-US" smtClean="0"/>
              <a:pPr/>
              <a:t>47</a:t>
            </a:fld>
            <a:endParaRPr lang="en-US"/>
          </a:p>
        </p:txBody>
      </p:sp>
    </p:spTree>
    <p:extLst>
      <p:ext uri="{BB962C8B-B14F-4D97-AF65-F5344CB8AC3E}">
        <p14:creationId xmlns:p14="http://schemas.microsoft.com/office/powerpoint/2010/main" val="6283040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Indsæt jeres egen teamanalyse af jeres team. Dette er bare et eksempel som viser teamets motivation primær/sekundær. Se en vejledning her: https://youtu.be/m-6PPyAsNRk</a:t>
            </a:r>
          </a:p>
          <a:p>
            <a:endParaRPr lang="da-DK" dirty="0"/>
          </a:p>
          <a:p>
            <a:r>
              <a:rPr lang="da-DK" dirty="0"/>
              <a:t>Brug billedet som afsæt til at uddybe nuancer i motivationen med den sekundære motivation. </a:t>
            </a:r>
          </a:p>
          <a:p>
            <a:endParaRPr lang="da-DK" dirty="0"/>
          </a:p>
          <a:p>
            <a:r>
              <a:rPr lang="da-DK" dirty="0"/>
              <a:t>Kigger man på ovenstående så viser teamets motivation f.eks. at alle teammedlemmer enten primært eller sekundært er motiveret for at være styrende enten som Entusiast eller Implementer</a:t>
            </a:r>
            <a:r>
              <a:rPr lang="da-DK" altLang="da-DK" i="0" dirty="0"/>
              <a:t>.  </a:t>
            </a:r>
          </a:p>
          <a:p>
            <a:endParaRPr lang="da-DK" dirty="0"/>
          </a:p>
          <a:p>
            <a:r>
              <a:rPr lang="da-DK" dirty="0"/>
              <a:t>I øvrigt henvises til rapporten ‘Forstå dit team bedre’ hvor du kan læse mere om den sekundære adfærd.</a:t>
            </a:r>
          </a:p>
        </p:txBody>
      </p:sp>
      <p:sp>
        <p:nvSpPr>
          <p:cNvPr id="4" name="Pladsholder til diasnummer 3"/>
          <p:cNvSpPr>
            <a:spLocks noGrp="1"/>
          </p:cNvSpPr>
          <p:nvPr>
            <p:ph type="sldNum" sz="quarter" idx="10"/>
          </p:nvPr>
        </p:nvSpPr>
        <p:spPr/>
        <p:txBody>
          <a:bodyPr/>
          <a:lstStyle/>
          <a:p>
            <a:fld id="{8712C7C1-CF36-4F8B-AE2E-CD4ECF7DE805}" type="slidenum">
              <a:rPr lang="en-US" smtClean="0"/>
              <a:pPr/>
              <a:t>48</a:t>
            </a:fld>
            <a:endParaRPr lang="en-US"/>
          </a:p>
        </p:txBody>
      </p:sp>
    </p:spTree>
    <p:extLst>
      <p:ext uri="{BB962C8B-B14F-4D97-AF65-F5344CB8AC3E}">
        <p14:creationId xmlns:p14="http://schemas.microsoft.com/office/powerpoint/2010/main" val="32138901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Indsæt jeres egen teamanalyse af jeres team. Dette er et eksempel som viser (helt simpelt) hvad der typemæssigt kendetegner det samlede team. Se en vejledning her: https://youtu.be/m-6PPyAsNRk</a:t>
            </a:r>
          </a:p>
          <a:p>
            <a:endParaRPr lang="da-DK" dirty="0"/>
          </a:p>
          <a:p>
            <a:r>
              <a:rPr lang="da-DK" dirty="0"/>
              <a:t>Hvilke to typer er mest markante når man lægger alle teamets placeringer sammen. Hvordan vil andre primært opfatte jeres team når man møder/arbejder sammen jer som team.</a:t>
            </a:r>
          </a:p>
          <a:p>
            <a:endParaRPr lang="da-DK" dirty="0"/>
          </a:p>
          <a:p>
            <a:r>
              <a:rPr lang="da-DK" dirty="0"/>
              <a:t>Dette billede viser at teamet er motiveret for at gøre det I gør da de runde cirkler er placeret samme sted både under adfærd og motivation)</a:t>
            </a:r>
          </a:p>
          <a:p>
            <a:endParaRPr lang="da-DK" dirty="0"/>
          </a:p>
          <a:p>
            <a:pPr eaLnBrk="1" hangingPunct="1"/>
            <a:r>
              <a:rPr lang="da-DK" altLang="da-DK" i="0" dirty="0"/>
              <a:t>Spørgsmål: </a:t>
            </a:r>
          </a:p>
          <a:p>
            <a:pPr eaLnBrk="1" hangingPunct="1"/>
            <a:r>
              <a:rPr lang="da-DK" altLang="da-DK" i="0" dirty="0"/>
              <a:t>Hvad betyder det at jeres samlede team har en præference for at være supportere og entusiaster når I skal løse opgaver i hverdagen?</a:t>
            </a:r>
          </a:p>
          <a:p>
            <a:pPr eaLnBrk="1" hangingPunct="1"/>
            <a:r>
              <a:rPr lang="da-DK" altLang="da-DK" i="0" dirty="0"/>
              <a:t>Hvad giver det er styrker/faldgruber i forhold til at lykkes med kerneopgaverne i jeres team?</a:t>
            </a:r>
          </a:p>
          <a:p>
            <a:pPr eaLnBrk="1" hangingPunct="1"/>
            <a:endParaRPr lang="da-DK" altLang="da-DK" i="0" dirty="0"/>
          </a:p>
          <a:p>
            <a:pPr eaLnBrk="1" hangingPunct="1"/>
            <a:endParaRPr lang="da-DK" altLang="da-DK" i="0"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49</a:t>
            </a:fld>
            <a:endParaRPr lang="en-US"/>
          </a:p>
        </p:txBody>
      </p:sp>
    </p:spTree>
    <p:extLst>
      <p:ext uri="{BB962C8B-B14F-4D97-AF65-F5344CB8AC3E}">
        <p14:creationId xmlns:p14="http://schemas.microsoft.com/office/powerpoint/2010/main" val="1913629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Forsiden til din præsentation. Indsæt din overskrift for dagen.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5</a:t>
            </a:fld>
            <a:endParaRPr lang="en-US"/>
          </a:p>
        </p:txBody>
      </p:sp>
    </p:spTree>
    <p:extLst>
      <p:ext uri="{BB962C8B-B14F-4D97-AF65-F5344CB8AC3E}">
        <p14:creationId xmlns:p14="http://schemas.microsoft.com/office/powerpoint/2010/main" val="989306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Indsæt jeres egen teamanalyse af jeres team. Dette er dog kun relevant, hvis du ønsker at vise den enkelte deltagers EASI adfærd- og motivationsgraf.</a:t>
            </a:r>
          </a:p>
          <a:p>
            <a:endParaRPr lang="da-DK" dirty="0"/>
          </a:p>
        </p:txBody>
      </p:sp>
      <p:sp>
        <p:nvSpPr>
          <p:cNvPr id="4" name="Pladsholder til diasnummer 3"/>
          <p:cNvSpPr>
            <a:spLocks noGrp="1"/>
          </p:cNvSpPr>
          <p:nvPr>
            <p:ph type="sldNum" sz="quarter" idx="10"/>
          </p:nvPr>
        </p:nvSpPr>
        <p:spPr/>
        <p:txBody>
          <a:bodyPr/>
          <a:lstStyle/>
          <a:p>
            <a:fld id="{9E2A899D-490E-43D3-B8BA-DAD18C6D0914}" type="slidenum">
              <a:rPr lang="da-DK" smtClean="0"/>
              <a:pPr/>
              <a:t>50</a:t>
            </a:fld>
            <a:endParaRPr lang="da-DK"/>
          </a:p>
        </p:txBody>
      </p:sp>
    </p:spTree>
    <p:extLst>
      <p:ext uri="{BB962C8B-B14F-4D97-AF65-F5344CB8AC3E}">
        <p14:creationId xmlns:p14="http://schemas.microsoft.com/office/powerpoint/2010/main" val="1505296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Indsæt jeres egen teamanalyse af jeres team. Se en vejledning her: https://youtu.be/m-6PPyAsNRk</a:t>
            </a:r>
          </a:p>
          <a:p>
            <a:endParaRPr lang="da-DK" dirty="0"/>
          </a:p>
          <a:p>
            <a:r>
              <a:rPr lang="da-DK" dirty="0"/>
              <a:t>Dette er et eksempel som viser både teamets primær og sekundær adfærdsstil i ‘neutral’ farve så man holder fokus på teamets adfærdspræferencer og ikke viser hvem der er hvem. </a:t>
            </a:r>
          </a:p>
          <a:p>
            <a:r>
              <a:rPr lang="da-DK" dirty="0"/>
              <a:t>Det kan være relevant at de 2 billeder deles op så du først viser Adfærdsstil (primær) og efterfølgende udvider teamanalysen med hvad den sekundære adfærd viser.</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51</a:t>
            </a:fld>
            <a:endParaRPr lang="da-DK"/>
          </a:p>
        </p:txBody>
      </p:sp>
    </p:spTree>
    <p:extLst>
      <p:ext uri="{BB962C8B-B14F-4D97-AF65-F5344CB8AC3E}">
        <p14:creationId xmlns:p14="http://schemas.microsoft.com/office/powerpoint/2010/main" val="35881111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569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Samarbejde er et begreb, som bruges inden for flere forskellige vidensområder: Samarbejde i sociologi drejer sig om adskilte gruppers eller kulturers anstrengelser for at nå et fælles mål. Samarbejde i økonomi er arbejdstageres eller virksomheders afstemning af målsætninger, krav og metoder efter hinanden. </a:t>
            </a:r>
            <a:r>
              <a:rPr lang="da-DK" sz="1200" kern="1200" dirty="0">
                <a:solidFill>
                  <a:schemeClr val="tx1"/>
                </a:solidFill>
                <a:effectLst/>
                <a:latin typeface="+mn-lt"/>
                <a:ea typeface="+mn-ea"/>
                <a:cs typeface="+mn-cs"/>
                <a:hlinkClick r:id="rId3"/>
              </a:rPr>
              <a:t>Wikipedia</a:t>
            </a:r>
            <a:endParaRPr lang="da-DK" sz="1200" kern="1200" dirty="0">
              <a:solidFill>
                <a:schemeClr val="tx1"/>
              </a:solidFill>
              <a:effectLst/>
              <a:latin typeface="+mn-lt"/>
              <a:ea typeface="+mn-ea"/>
              <a:cs typeface="+mn-cs"/>
            </a:endParaRP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I EASI sammenhæng skal du være opmærksom på at samarbejde betyder noget forskelligt for de 4 typer hvilket bliver illustreret på næste slide.</a:t>
            </a:r>
          </a:p>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53</a:t>
            </a:fld>
            <a:endParaRPr lang="en-US"/>
          </a:p>
        </p:txBody>
      </p:sp>
    </p:spTree>
    <p:extLst>
      <p:ext uri="{BB962C8B-B14F-4D97-AF65-F5344CB8AC3E}">
        <p14:creationId xmlns:p14="http://schemas.microsoft.com/office/powerpoint/2010/main" val="4843659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solidFill>
                  <a:srgbClr val="3D4955"/>
                </a:solidFill>
                <a:latin typeface="Franklin Gothic Book" panose="020B0503020102020204" pitchFamily="34" charset="0"/>
                <a:ea typeface="Open Sans" panose="020B0606030504020204" pitchFamily="34" charset="0"/>
                <a:cs typeface="Open Sans" panose="020B0606030504020204" pitchFamily="34" charset="0"/>
              </a:rPr>
              <a:t>Typernes naturlige præferencer når de samarbejder.</a:t>
            </a:r>
          </a:p>
          <a:p>
            <a:r>
              <a:rPr lang="da-DK" sz="1200" dirty="0">
                <a:solidFill>
                  <a:srgbClr val="3D4955"/>
                </a:solidFill>
                <a:latin typeface="Franklin Gothic Book" panose="020B0503020102020204" pitchFamily="34" charset="0"/>
                <a:ea typeface="Open Sans" panose="020B0606030504020204" pitchFamily="34" charset="0"/>
                <a:cs typeface="Open Sans" panose="020B0606030504020204" pitchFamily="34" charset="0"/>
              </a:rPr>
              <a:t>Kan I genkende typerne når I samarbejder i teamet? </a:t>
            </a:r>
          </a:p>
          <a:p>
            <a:r>
              <a:rPr lang="da-DK" sz="1200" dirty="0">
                <a:solidFill>
                  <a:srgbClr val="3D4955"/>
                </a:solidFill>
                <a:latin typeface="Franklin Gothic Book" panose="020B0503020102020204" pitchFamily="34" charset="0"/>
                <a:ea typeface="Open Sans" panose="020B0606030504020204" pitchFamily="34" charset="0"/>
                <a:cs typeface="Open Sans" panose="020B0606030504020204" pitchFamily="34" charset="0"/>
              </a:rPr>
              <a:t>Hvad kan I gøre I for at styrke jeres samarbejde?</a:t>
            </a:r>
          </a:p>
          <a:p>
            <a:r>
              <a:rPr lang="da-DK" sz="1200" dirty="0">
                <a:solidFill>
                  <a:srgbClr val="3D4955"/>
                </a:solidFill>
                <a:latin typeface="Franklin Gothic Book" panose="020B0503020102020204" pitchFamily="34" charset="0"/>
                <a:ea typeface="Open Sans" panose="020B0606030504020204" pitchFamily="34" charset="0"/>
                <a:cs typeface="Open Sans" panose="020B0606030504020204" pitchFamily="34" charset="0"/>
              </a:rPr>
              <a:t>Hvor skal der skrue op &amp; hvor ned?</a:t>
            </a: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54</a:t>
            </a:fld>
            <a:endParaRPr lang="en-US"/>
          </a:p>
        </p:txBody>
      </p:sp>
    </p:spTree>
    <p:extLst>
      <p:ext uri="{BB962C8B-B14F-4D97-AF65-F5344CB8AC3E}">
        <p14:creationId xmlns:p14="http://schemas.microsoft.com/office/powerpoint/2010/main" val="5879710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Franklin Gothic Book" panose="020B0503020102020204" pitchFamily="34" charset="0"/>
              </a:rPr>
              <a:t>Hvad er typernes overordnet motivation i samarbejde?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latin typeface="Franklin Gothic Book" panose="020B0503020102020204" pitchFamily="34" charset="0"/>
              </a:rPr>
              <a:t>Hvad er deres drivkraft og hvornår er de allermest motiveret.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Franklin Gothic Book" panose="020B05030201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latin typeface="Franklin Gothic Book" panose="020B0503020102020204" pitchFamily="34" charset="0"/>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55</a:t>
            </a:fld>
            <a:endParaRPr lang="en-US"/>
          </a:p>
        </p:txBody>
      </p:sp>
    </p:spTree>
    <p:extLst>
      <p:ext uri="{BB962C8B-B14F-4D97-AF65-F5344CB8AC3E}">
        <p14:creationId xmlns:p14="http://schemas.microsoft.com/office/powerpoint/2010/main" val="11778505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779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a:t>
            </a:r>
          </a:p>
          <a:p>
            <a:r>
              <a:rPr lang="da-DK" dirty="0"/>
              <a:t>3 – 12 deltagere per gruppe. Der er 15 minutter til at bygge og 10 minutter til evaluering.</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57</a:t>
            </a:fld>
            <a:endParaRPr lang="en-US"/>
          </a:p>
        </p:txBody>
      </p:sp>
    </p:spTree>
    <p:extLst>
      <p:ext uri="{BB962C8B-B14F-4D97-AF65-F5344CB8AC3E}">
        <p14:creationId xmlns:p14="http://schemas.microsoft.com/office/powerpoint/2010/main" val="41615683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58</a:t>
            </a:fld>
            <a:endParaRPr lang="en-US"/>
          </a:p>
        </p:txBody>
      </p:sp>
    </p:spTree>
    <p:extLst>
      <p:ext uri="{BB962C8B-B14F-4D97-AF65-F5344CB8AC3E}">
        <p14:creationId xmlns:p14="http://schemas.microsoft.com/office/powerpoint/2010/main" val="25742371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a:t>
            </a:r>
          </a:p>
          <a:p>
            <a:r>
              <a:rPr lang="da-DK" altLang="da-DK" sz="1200" dirty="0">
                <a:latin typeface="Franklin Gothic Book" panose="020B0503020102020204" pitchFamily="34" charset="0"/>
              </a:rPr>
              <a:t>Byggetid 10 minutter. Præsentation 5 minutter per gruppe.</a:t>
            </a:r>
          </a:p>
          <a:p>
            <a:r>
              <a:rPr lang="da-DK" sz="1200" dirty="0">
                <a:latin typeface="Franklin Gothic Book" panose="020B0503020102020204" pitchFamily="34" charset="0"/>
              </a:rPr>
              <a:t> </a:t>
            </a: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59</a:t>
            </a:fld>
            <a:endParaRPr lang="en-US"/>
          </a:p>
        </p:txBody>
      </p:sp>
    </p:spTree>
    <p:extLst>
      <p:ext uri="{BB962C8B-B14F-4D97-AF65-F5344CB8AC3E}">
        <p14:creationId xmlns:p14="http://schemas.microsoft.com/office/powerpoint/2010/main" val="410635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6</a:t>
            </a:fld>
            <a:endParaRPr lang="en-US"/>
          </a:p>
        </p:txBody>
      </p:sp>
    </p:spTree>
    <p:extLst>
      <p:ext uri="{BB962C8B-B14F-4D97-AF65-F5344CB8AC3E}">
        <p14:creationId xmlns:p14="http://schemas.microsoft.com/office/powerpoint/2010/main" val="15542875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a:p>
            <a:r>
              <a:rPr lang="da-DK" dirty="0"/>
              <a:t>Se observationsguide til print på næste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60</a:t>
            </a:fld>
            <a:endParaRPr lang="en-US"/>
          </a:p>
        </p:txBody>
      </p:sp>
    </p:spTree>
    <p:extLst>
      <p:ext uri="{BB962C8B-B14F-4D97-AF65-F5344CB8AC3E}">
        <p14:creationId xmlns:p14="http://schemas.microsoft.com/office/powerpoint/2010/main" val="27956832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a:t>
            </a:r>
          </a:p>
          <a:p>
            <a:r>
              <a:rPr lang="da-DK" dirty="0"/>
              <a:t>Observationsguiden printes ud og gives til observatøren i hver gruppe. Vises ikke i præsentationen.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61</a:t>
            </a:fld>
            <a:endParaRPr lang="en-US"/>
          </a:p>
        </p:txBody>
      </p:sp>
    </p:spTree>
    <p:extLst>
      <p:ext uri="{BB962C8B-B14F-4D97-AF65-F5344CB8AC3E}">
        <p14:creationId xmlns:p14="http://schemas.microsoft.com/office/powerpoint/2010/main" val="20448735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a:t>
            </a:r>
          </a:p>
          <a:p>
            <a:r>
              <a:rPr lang="da-DK" sz="1200" kern="1200" dirty="0">
                <a:solidFill>
                  <a:schemeClr val="tx1"/>
                </a:solidFill>
                <a:effectLst/>
                <a:latin typeface="+mn-lt"/>
                <a:ea typeface="+mn-ea"/>
                <a:cs typeface="+mn-cs"/>
              </a:rPr>
              <a:t>Der skal være mindst 10 deltagere og øvelsen tager ca. 30 minutter.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62</a:t>
            </a:fld>
            <a:endParaRPr lang="en-US"/>
          </a:p>
        </p:txBody>
      </p:sp>
    </p:spTree>
    <p:extLst>
      <p:ext uri="{BB962C8B-B14F-4D97-AF65-F5344CB8AC3E}">
        <p14:creationId xmlns:p14="http://schemas.microsoft.com/office/powerpoint/2010/main" val="30816379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a:p>
            <a:r>
              <a:rPr lang="da-DK" dirty="0"/>
              <a:t>Se observationsguide til print på næste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63</a:t>
            </a:fld>
            <a:endParaRPr lang="en-US"/>
          </a:p>
        </p:txBody>
      </p:sp>
    </p:spTree>
    <p:extLst>
      <p:ext uri="{BB962C8B-B14F-4D97-AF65-F5344CB8AC3E}">
        <p14:creationId xmlns:p14="http://schemas.microsoft.com/office/powerpoint/2010/main" val="38386690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a:p>
            <a:r>
              <a:rPr lang="da-DK" dirty="0"/>
              <a:t>Se observationsguide til print på næste slide.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64</a:t>
            </a:fld>
            <a:endParaRPr lang="en-US"/>
          </a:p>
        </p:txBody>
      </p:sp>
    </p:spTree>
    <p:extLst>
      <p:ext uri="{BB962C8B-B14F-4D97-AF65-F5344CB8AC3E}">
        <p14:creationId xmlns:p14="http://schemas.microsoft.com/office/powerpoint/2010/main" val="42504666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kern="1200" dirty="0">
                <a:solidFill>
                  <a:schemeClr val="tx1"/>
                </a:solidFill>
                <a:effectLst/>
                <a:latin typeface="+mn-lt"/>
                <a:ea typeface="+mn-ea"/>
                <a:cs typeface="+mn-cs"/>
              </a:rPr>
              <a:t>Styrkefaldgruben</a:t>
            </a:r>
            <a:endParaRPr lang="da-DK" b="1" dirty="0">
              <a:effectLst/>
            </a:endParaRPr>
          </a:p>
          <a:p>
            <a:r>
              <a:rPr lang="da-DK" dirty="0">
                <a:effectLst/>
              </a:rPr>
              <a:t>Kan en styrke bruges for meget ? Ja, det kan den godt. Hvis man ikke er opmærksom på at bruge sine styrker på en hensigtsmæssig måde i forhold til omgivelserne (skole, arbejde, fritid, familie, kæreste, børn, venner, kollegaer, dig selv), kan man risikere, at de måske nok bringes i spil, men med en række uhensigtsmæssige sideeffekter.</a:t>
            </a:r>
          </a:p>
          <a:p>
            <a:r>
              <a:rPr lang="da-DK" dirty="0">
                <a:effectLst/>
              </a:rPr>
              <a:t>En nyttig måde at sikre, at det ikke sker, er at arbejde med det, vi kalder styrkefaldgruben.</a:t>
            </a:r>
          </a:p>
          <a:p>
            <a:r>
              <a:rPr lang="da-DK" dirty="0">
                <a:effectLst/>
              </a:rPr>
              <a:t>Styrkefaldgruben er:</a:t>
            </a:r>
          </a:p>
          <a:p>
            <a:r>
              <a:rPr lang="da-DK" dirty="0">
                <a:effectLst/>
              </a:rPr>
              <a:t>En måde at blive klar over, hvilke faldgruber eller udviklingsområder styrkerne har</a:t>
            </a:r>
          </a:p>
          <a:p>
            <a:r>
              <a:rPr lang="da-DK" dirty="0">
                <a:effectLst/>
              </a:rPr>
              <a:t>En måde at blive opmærksom på, hvordan man forvalter sine styrker på en hensigtsmæssig og konstruktiv måde.</a:t>
            </a:r>
          </a:p>
          <a:p>
            <a:r>
              <a:rPr lang="da-DK" dirty="0">
                <a:effectLst/>
              </a:rPr>
              <a:t>En måde at arbejde med bagsiden af styrken, samtidig med at styrken fastholdes og udvikles.</a:t>
            </a:r>
          </a:p>
          <a:p>
            <a:r>
              <a:rPr lang="da-DK" dirty="0">
                <a:effectLst/>
              </a:rPr>
              <a:t>Det kan f.eks. også være, at din styrke for at blive anvendt optimalt i en gruppe / et team har behov for en ”støttepædagog” - altså en, der kan supplerer din styrkes bagside. En, der er stærk, hvor du er mindre stærk.</a:t>
            </a:r>
          </a:p>
          <a:p>
            <a:r>
              <a:rPr lang="da-DK" dirty="0">
                <a:effectLst/>
              </a:rPr>
              <a:t>Eller der kan være behov for, at du selv udvikler dig på nogle områder for at kunne bringe styrken optimalt i spil. Når den form for dialog i en gruppe / et team opstår - altså om hvordan vi bedst muligt støtter hinanden og udvikler os, så vores unikke styrker får lov til at komme i spil - så er der basis for en effektiv styrkebaseret gruppe / et effektivt styrkebaseret team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15888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sz="1200" b="1" kern="1200" dirty="0">
                <a:solidFill>
                  <a:schemeClr val="tx1"/>
                </a:solidFill>
                <a:effectLst/>
                <a:latin typeface="+mn-lt"/>
                <a:ea typeface="+mn-ea"/>
                <a:cs typeface="+mn-cs"/>
              </a:rPr>
              <a:t>Styrke - faldgruber</a:t>
            </a:r>
            <a:endParaRPr lang="da-DK" b="1" dirty="0">
              <a:effectLst/>
            </a:endParaRPr>
          </a:p>
          <a:p>
            <a:r>
              <a:rPr lang="da-DK" dirty="0">
                <a:effectLst/>
              </a:rPr>
              <a:t>Kan en styrke bruges for meget? Ja, det kan den godt. Hvis man ikke er opmærksom på at bruge sine styrker på en hensigtsmæssig måde i forhold til omgivelserne, kan man risikere, at de måske nok bringes i spil, men med en række uhensigtsmæssige sideeffekter.</a:t>
            </a:r>
          </a:p>
          <a:p>
            <a:r>
              <a:rPr lang="da-DK" dirty="0">
                <a:effectLst/>
              </a:rPr>
              <a:t>En nyttig måde at sikre, at det ikke sker, er at arbejde med styrker &amp; faldgruber.</a:t>
            </a:r>
          </a:p>
          <a:p>
            <a:endParaRPr lang="da-DK" dirty="0">
              <a:effectLst/>
            </a:endParaRPr>
          </a:p>
          <a:p>
            <a:r>
              <a:rPr lang="da-DK" dirty="0">
                <a:effectLst/>
              </a:rPr>
              <a:t>En måde at blive opmærksom på, hvordan man forvalter sine styrker på en hensigtsmæssig og konstruktiv måde.</a:t>
            </a:r>
          </a:p>
          <a:p>
            <a:r>
              <a:rPr lang="da-DK" dirty="0">
                <a:effectLst/>
              </a:rPr>
              <a:t>En måde at arbejde med bagsiden af styrken, samtidig med at styrken fastholdes og udvikles.</a:t>
            </a:r>
          </a:p>
          <a:p>
            <a:r>
              <a:rPr lang="da-DK" dirty="0">
                <a:effectLst/>
              </a:rPr>
              <a:t>Det kan være behov for, at du selv udvikler dig på nogle områder for at kunne bringe din  styrke optimalt i spil. </a:t>
            </a:r>
            <a:endParaRPr lang="da-DK" dirty="0"/>
          </a:p>
          <a:p>
            <a:endParaRPr lang="da-DK" dirty="0"/>
          </a:p>
        </p:txBody>
      </p:sp>
      <p:sp>
        <p:nvSpPr>
          <p:cNvPr id="4" name="Pladsholder til diasnummer 3"/>
          <p:cNvSpPr>
            <a:spLocks noGrp="1"/>
          </p:cNvSpPr>
          <p:nvPr>
            <p:ph type="sldNum" sz="quarter" idx="10"/>
          </p:nvPr>
        </p:nvSpPr>
        <p:spPr/>
        <p:txBody>
          <a:bodyPr/>
          <a:lstStyle/>
          <a:p>
            <a:fld id="{7E9B885B-BE2E-4A33-B697-E63BC07FE4A3}" type="slidenum">
              <a:rPr lang="da-DK" smtClean="0"/>
              <a:pPr/>
              <a:t>66</a:t>
            </a:fld>
            <a:endParaRPr lang="da-DK"/>
          </a:p>
        </p:txBody>
      </p:sp>
    </p:spTree>
    <p:extLst>
      <p:ext uri="{BB962C8B-B14F-4D97-AF65-F5344CB8AC3E}">
        <p14:creationId xmlns:p14="http://schemas.microsoft.com/office/powerpoint/2010/main" val="33603211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Beskrivelse af hver types styrker og faldgruber. Bemærk at det er ved at arbejde med  faldgruberne at man udvikler sig.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67</a:t>
            </a:fld>
            <a:endParaRPr lang="en-US"/>
          </a:p>
        </p:txBody>
      </p:sp>
    </p:spTree>
    <p:extLst>
      <p:ext uri="{BB962C8B-B14F-4D97-AF65-F5344CB8AC3E}">
        <p14:creationId xmlns:p14="http://schemas.microsoft.com/office/powerpoint/2010/main" val="1813820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Indsæt jeres egen teamanalyse af jeres team. Dette er bare et eksempel som viser hvad der samlet set kendetegner jeres team og hvilke to typer der er mest markante når man lægger alle teamets placeringer sammen. </a:t>
            </a:r>
          </a:p>
          <a:p>
            <a:endParaRPr lang="da-DK" dirty="0"/>
          </a:p>
          <a:p>
            <a:r>
              <a:rPr lang="da-DK" dirty="0"/>
              <a:t>Hvilke styrker giver det hos jeres team og hvilke faldgruber skal I være opmærksomme på og arbejde med?</a:t>
            </a:r>
          </a:p>
          <a:p>
            <a:pPr eaLnBrk="1" hangingPunct="1"/>
            <a:endParaRPr lang="da-DK" altLang="da-DK" i="0"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68</a:t>
            </a:fld>
            <a:endParaRPr lang="en-US"/>
          </a:p>
        </p:txBody>
      </p:sp>
    </p:spTree>
    <p:extLst>
      <p:ext uri="{BB962C8B-B14F-4D97-AF65-F5344CB8AC3E}">
        <p14:creationId xmlns:p14="http://schemas.microsoft.com/office/powerpoint/2010/main" val="41114190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219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dirty="0"/>
              <a:t>Eksempel på agenda. Tilpas til din situation og dine valg.</a:t>
            </a:r>
          </a:p>
          <a:p>
            <a:r>
              <a:rPr lang="da-DK" dirty="0"/>
              <a:t>Beskriv agendaen i overskrifter og vis den røde tråd for dagen.</a:t>
            </a:r>
          </a:p>
        </p:txBody>
      </p:sp>
      <p:sp>
        <p:nvSpPr>
          <p:cNvPr id="4" name="Pladsholder til diasnummer 3"/>
          <p:cNvSpPr>
            <a:spLocks noGrp="1"/>
          </p:cNvSpPr>
          <p:nvPr>
            <p:ph type="sldNum" sz="quarter" idx="10"/>
          </p:nvPr>
        </p:nvSpPr>
        <p:spPr/>
        <p:txBody>
          <a:bodyPr/>
          <a:lstStyle/>
          <a:p>
            <a:fld id="{9E2A899D-490E-43D3-B8BA-DAD18C6D0914}" type="slidenum">
              <a:rPr lang="da-DK" smtClean="0"/>
              <a:pPr/>
              <a:t>7</a:t>
            </a:fld>
            <a:endParaRPr lang="da-DK"/>
          </a:p>
        </p:txBody>
      </p:sp>
    </p:spTree>
    <p:extLst>
      <p:ext uri="{BB962C8B-B14F-4D97-AF65-F5344CB8AC3E}">
        <p14:creationId xmlns:p14="http://schemas.microsoft.com/office/powerpoint/2010/main" val="24830136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Gruppearbejde i 30 minutter og derefter fremlæggelse på 5 minutter per gruppe.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70</a:t>
            </a:fld>
            <a:endParaRPr lang="en-US"/>
          </a:p>
        </p:txBody>
      </p:sp>
    </p:spTree>
    <p:extLst>
      <p:ext uri="{BB962C8B-B14F-4D97-AF65-F5344CB8AC3E}">
        <p14:creationId xmlns:p14="http://schemas.microsoft.com/office/powerpoint/2010/main" val="32142885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t>Se beskrivelse af øvelsen på næste slide.</a:t>
            </a:r>
          </a:p>
          <a:p>
            <a:r>
              <a:rPr lang="da-DK" sz="1200" dirty="0">
                <a:latin typeface="Franklin Gothic Book" panose="020B0503020102020204" pitchFamily="34" charset="0"/>
              </a:rPr>
              <a:t> </a:t>
            </a:r>
            <a:endParaRPr lang="da-DK"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71</a:t>
            </a:fld>
            <a:endParaRPr lang="en-US"/>
          </a:p>
        </p:txBody>
      </p:sp>
    </p:spTree>
    <p:extLst>
      <p:ext uri="{BB962C8B-B14F-4D97-AF65-F5344CB8AC3E}">
        <p14:creationId xmlns:p14="http://schemas.microsoft.com/office/powerpoint/2010/main" val="24217421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72</a:t>
            </a:fld>
            <a:endParaRPr lang="en-US"/>
          </a:p>
        </p:txBody>
      </p:sp>
    </p:spTree>
    <p:extLst>
      <p:ext uri="{BB962C8B-B14F-4D97-AF65-F5344CB8AC3E}">
        <p14:creationId xmlns:p14="http://schemas.microsoft.com/office/powerpoint/2010/main" val="34246956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Til grupper af 3-4 personer, der samarbejder til dagligt og hvor alle har udfyldt en EASI profil.</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F.eks. 15 minutter til forberedelse og 20 minutter pr. deltager til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73</a:t>
            </a:fld>
            <a:endParaRPr lang="en-US"/>
          </a:p>
        </p:txBody>
      </p:sp>
    </p:spTree>
    <p:extLst>
      <p:ext uri="{BB962C8B-B14F-4D97-AF65-F5344CB8AC3E}">
        <p14:creationId xmlns:p14="http://schemas.microsoft.com/office/powerpoint/2010/main" val="39769284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74</a:t>
            </a:fld>
            <a:endParaRPr lang="en-US"/>
          </a:p>
        </p:txBody>
      </p:sp>
    </p:spTree>
    <p:extLst>
      <p:ext uri="{BB962C8B-B14F-4D97-AF65-F5344CB8AC3E}">
        <p14:creationId xmlns:p14="http://schemas.microsoft.com/office/powerpoint/2010/main" val="36833327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86015" indent="-86015" defTabSz="897225" fontAlgn="auto">
              <a:lnSpc>
                <a:spcPct val="120000"/>
              </a:lnSpc>
              <a:spcBef>
                <a:spcPts val="0"/>
              </a:spcBef>
              <a:spcAft>
                <a:spcPts val="602"/>
              </a:spcAft>
              <a:buFont typeface="Arial" pitchFamily="34" charset="0"/>
              <a:buChar char="•"/>
              <a:defRPr/>
            </a:pPr>
            <a:r>
              <a:rPr lang="en-GB" dirty="0"/>
              <a:t>Tag </a:t>
            </a:r>
            <a:r>
              <a:rPr lang="en-GB" dirty="0" err="1"/>
              <a:t>udgangspunkt</a:t>
            </a:r>
            <a:r>
              <a:rPr lang="en-GB" dirty="0"/>
              <a:t> i din </a:t>
            </a:r>
            <a:r>
              <a:rPr lang="en-GB" dirty="0" err="1"/>
              <a:t>styrke</a:t>
            </a:r>
            <a:r>
              <a:rPr lang="en-GB" dirty="0"/>
              <a:t>.</a:t>
            </a:r>
          </a:p>
          <a:p>
            <a:pPr marL="86015" indent="-86015" defTabSz="897225" fontAlgn="auto">
              <a:lnSpc>
                <a:spcPct val="120000"/>
              </a:lnSpc>
              <a:spcBef>
                <a:spcPts val="0"/>
              </a:spcBef>
              <a:spcAft>
                <a:spcPts val="602"/>
              </a:spcAft>
              <a:buFont typeface="Arial" pitchFamily="34" charset="0"/>
              <a:buChar char="•"/>
              <a:defRPr/>
            </a:pPr>
            <a:r>
              <a:rPr lang="en-GB" dirty="0"/>
              <a:t>Overdrives </a:t>
            </a:r>
            <a:r>
              <a:rPr lang="en-GB" dirty="0" err="1"/>
              <a:t>styrken</a:t>
            </a:r>
            <a:r>
              <a:rPr lang="en-GB" dirty="0"/>
              <a:t> </a:t>
            </a:r>
            <a:r>
              <a:rPr lang="en-GB" dirty="0" err="1"/>
              <a:t>bliver</a:t>
            </a:r>
            <a:r>
              <a:rPr lang="en-GB" dirty="0"/>
              <a:t> det </a:t>
            </a:r>
            <a:r>
              <a:rPr lang="en-GB" dirty="0" err="1"/>
              <a:t>en</a:t>
            </a:r>
            <a:r>
              <a:rPr lang="en-GB" dirty="0"/>
              <a:t> </a:t>
            </a:r>
            <a:r>
              <a:rPr lang="en-GB" dirty="0" err="1"/>
              <a:t>faldgrube</a:t>
            </a:r>
            <a:r>
              <a:rPr lang="en-GB" dirty="0"/>
              <a:t> (</a:t>
            </a:r>
            <a:r>
              <a:rPr lang="en-GB" dirty="0" err="1"/>
              <a:t>ulempe</a:t>
            </a:r>
            <a:r>
              <a:rPr lang="en-GB" dirty="0"/>
              <a:t>).</a:t>
            </a:r>
          </a:p>
          <a:p>
            <a:pPr marL="86015" indent="-86015" defTabSz="897225" fontAlgn="auto">
              <a:lnSpc>
                <a:spcPct val="120000"/>
              </a:lnSpc>
              <a:spcBef>
                <a:spcPts val="0"/>
              </a:spcBef>
              <a:spcAft>
                <a:spcPts val="602"/>
              </a:spcAft>
              <a:buFont typeface="Arial" pitchFamily="34" charset="0"/>
              <a:buChar char="•"/>
              <a:defRPr/>
            </a:pPr>
            <a:r>
              <a:rPr lang="en-GB" dirty="0" err="1"/>
              <a:t>Faldgruben</a:t>
            </a:r>
            <a:r>
              <a:rPr lang="en-GB" dirty="0"/>
              <a:t> </a:t>
            </a:r>
            <a:r>
              <a:rPr lang="en-GB" dirty="0" err="1"/>
              <a:t>er</a:t>
            </a:r>
            <a:r>
              <a:rPr lang="en-GB" dirty="0"/>
              <a:t> </a:t>
            </a:r>
            <a:r>
              <a:rPr lang="en-GB" dirty="0" err="1"/>
              <a:t>en</a:t>
            </a:r>
            <a:r>
              <a:rPr lang="en-GB" dirty="0"/>
              <a:t> </a:t>
            </a:r>
            <a:r>
              <a:rPr lang="en-GB" dirty="0" err="1"/>
              <a:t>overdrivelse</a:t>
            </a:r>
            <a:r>
              <a:rPr lang="en-GB" dirty="0"/>
              <a:t>/for-</a:t>
            </a:r>
            <a:r>
              <a:rPr lang="en-GB" dirty="0" err="1"/>
              <a:t>vrængning</a:t>
            </a:r>
            <a:r>
              <a:rPr lang="en-GB" dirty="0"/>
              <a:t> </a:t>
            </a:r>
            <a:r>
              <a:rPr lang="en-GB" dirty="0" err="1"/>
              <a:t>af</a:t>
            </a:r>
            <a:r>
              <a:rPr lang="en-GB" dirty="0"/>
              <a:t> </a:t>
            </a:r>
            <a:r>
              <a:rPr lang="en-GB" dirty="0" err="1"/>
              <a:t>styrken</a:t>
            </a:r>
            <a:r>
              <a:rPr lang="en-GB" dirty="0"/>
              <a:t> – </a:t>
            </a:r>
            <a:r>
              <a:rPr lang="en-GB" dirty="0" err="1"/>
              <a:t>ikke</a:t>
            </a:r>
            <a:r>
              <a:rPr lang="en-GB" dirty="0"/>
              <a:t> dens </a:t>
            </a:r>
            <a:r>
              <a:rPr lang="en-GB" dirty="0" err="1"/>
              <a:t>modsætning</a:t>
            </a:r>
            <a:r>
              <a:rPr lang="en-GB" dirty="0"/>
              <a:t>.</a:t>
            </a:r>
          </a:p>
          <a:p>
            <a:pPr marL="86015" indent="-86015" defTabSz="897225" fontAlgn="auto">
              <a:lnSpc>
                <a:spcPct val="120000"/>
              </a:lnSpc>
              <a:spcBef>
                <a:spcPts val="0"/>
              </a:spcBef>
              <a:spcAft>
                <a:spcPts val="602"/>
              </a:spcAft>
              <a:buFont typeface="Arial" pitchFamily="34" charset="0"/>
              <a:buChar char="•"/>
              <a:defRPr/>
            </a:pPr>
            <a:r>
              <a:rPr lang="da-DK" dirty="0"/>
              <a:t>Mange beskriver sig selv ved deres “styrke”, mens andre beskriver dem ved deres “faldgrube”.</a:t>
            </a:r>
          </a:p>
          <a:p>
            <a:pPr marL="86015" indent="-86015" defTabSz="897225" fontAlgn="auto">
              <a:lnSpc>
                <a:spcPct val="120000"/>
              </a:lnSpc>
              <a:spcBef>
                <a:spcPts val="0"/>
              </a:spcBef>
              <a:spcAft>
                <a:spcPts val="602"/>
              </a:spcAft>
              <a:buFont typeface="Arial" pitchFamily="34" charset="0"/>
              <a:buChar char="•"/>
              <a:defRPr/>
            </a:pPr>
            <a:r>
              <a:rPr lang="en-GB" dirty="0" err="1"/>
              <a:t>Faldgruben</a:t>
            </a:r>
            <a:r>
              <a:rPr lang="en-GB" dirty="0"/>
              <a:t> </a:t>
            </a:r>
            <a:r>
              <a:rPr lang="en-GB" dirty="0" err="1"/>
              <a:t>afstedkommer</a:t>
            </a:r>
            <a:r>
              <a:rPr lang="en-GB" dirty="0"/>
              <a:t> et </a:t>
            </a:r>
            <a:r>
              <a:rPr lang="en-GB" dirty="0" err="1"/>
              <a:t>udviklingspunkt</a:t>
            </a:r>
            <a:r>
              <a:rPr lang="en-GB" dirty="0"/>
              <a:t>.</a:t>
            </a:r>
          </a:p>
          <a:p>
            <a:pPr marL="86015" indent="-86015" defTabSz="897225" fontAlgn="auto">
              <a:lnSpc>
                <a:spcPct val="120000"/>
              </a:lnSpc>
              <a:spcBef>
                <a:spcPts val="0"/>
              </a:spcBef>
              <a:spcAft>
                <a:spcPts val="602"/>
              </a:spcAft>
              <a:buFont typeface="Arial" pitchFamily="34" charset="0"/>
              <a:buChar char="•"/>
              <a:defRPr/>
            </a:pPr>
            <a:r>
              <a:rPr lang="en-GB" dirty="0" err="1"/>
              <a:t>Udviklingkspunktet</a:t>
            </a:r>
            <a:r>
              <a:rPr lang="en-GB" dirty="0"/>
              <a:t> </a:t>
            </a:r>
            <a:r>
              <a:rPr lang="en-GB" dirty="0" err="1"/>
              <a:t>er</a:t>
            </a:r>
            <a:r>
              <a:rPr lang="en-GB" dirty="0"/>
              <a:t> det du </a:t>
            </a:r>
            <a:r>
              <a:rPr lang="en-GB" dirty="0" err="1"/>
              <a:t>bør</a:t>
            </a:r>
            <a:r>
              <a:rPr lang="en-GB" dirty="0"/>
              <a:t> </a:t>
            </a:r>
            <a:r>
              <a:rPr lang="en-GB" dirty="0" err="1"/>
              <a:t>gøre</a:t>
            </a:r>
            <a:r>
              <a:rPr lang="en-GB" dirty="0"/>
              <a:t> for at </a:t>
            </a:r>
            <a:r>
              <a:rPr lang="en-GB" dirty="0" err="1"/>
              <a:t>undgå</a:t>
            </a:r>
            <a:r>
              <a:rPr lang="en-GB" dirty="0"/>
              <a:t> din </a:t>
            </a:r>
            <a:r>
              <a:rPr lang="en-GB" dirty="0" err="1"/>
              <a:t>faldgrube</a:t>
            </a:r>
            <a:r>
              <a:rPr lang="en-GB" dirty="0"/>
              <a:t> </a:t>
            </a:r>
            <a:r>
              <a:rPr lang="en-GB" u="sng" dirty="0"/>
              <a:t>men </a:t>
            </a:r>
            <a:r>
              <a:rPr lang="en-GB" u="sng" dirty="0" err="1"/>
              <a:t>samtidigt</a:t>
            </a:r>
            <a:r>
              <a:rPr lang="en-GB" u="sng" dirty="0"/>
              <a:t> </a:t>
            </a:r>
            <a:r>
              <a:rPr lang="en-GB" u="sng" dirty="0" err="1"/>
              <a:t>holde</a:t>
            </a:r>
            <a:r>
              <a:rPr lang="en-GB" u="sng" dirty="0"/>
              <a:t> fast i din </a:t>
            </a:r>
            <a:r>
              <a:rPr lang="en-GB" u="sng" dirty="0" err="1"/>
              <a:t>styrke</a:t>
            </a:r>
            <a:r>
              <a:rPr lang="en-GB" u="sng" dirty="0"/>
              <a:t>.</a:t>
            </a:r>
            <a:r>
              <a:rPr lang="en-GB" dirty="0"/>
              <a:t>...</a:t>
            </a:r>
            <a:endParaRPr lang="en-GB" u="sng" dirty="0"/>
          </a:p>
          <a:p>
            <a:pPr marL="86015" indent="-86015" defTabSz="897225" fontAlgn="auto">
              <a:lnSpc>
                <a:spcPct val="120000"/>
              </a:lnSpc>
              <a:spcBef>
                <a:spcPts val="0"/>
              </a:spcBef>
              <a:spcAft>
                <a:spcPts val="602"/>
              </a:spcAft>
              <a:buFont typeface="Arial" pitchFamily="34" charset="0"/>
              <a:buChar char="•"/>
              <a:defRPr/>
            </a:pPr>
            <a:r>
              <a:rPr lang="da-DK" dirty="0"/>
              <a:t>…</a:t>
            </a:r>
            <a:r>
              <a:rPr lang="da-DK" dirty="0" err="1"/>
              <a:t>Dvs</a:t>
            </a:r>
            <a:r>
              <a:rPr lang="da-DK" dirty="0"/>
              <a:t> at andre, som er særligt gode til at gøre det, der er vores udviklingspunkt kan irritere os.</a:t>
            </a:r>
          </a:p>
          <a:p>
            <a:pPr marL="86015" indent="-86015" defTabSz="897225" fontAlgn="auto">
              <a:lnSpc>
                <a:spcPct val="120000"/>
              </a:lnSpc>
              <a:spcBef>
                <a:spcPts val="0"/>
              </a:spcBef>
              <a:spcAft>
                <a:spcPts val="602"/>
              </a:spcAft>
              <a:buFont typeface="Arial" pitchFamily="34" charset="0"/>
              <a:buChar char="•"/>
              <a:defRPr/>
            </a:pPr>
            <a:r>
              <a:rPr lang="da-DK" dirty="0"/>
              <a:t>Vi provokeres, når andre gør meget af det, vi selv har brug for at gøre mere….</a:t>
            </a:r>
            <a:endParaRPr lang="da-DK" dirty="0">
              <a:solidFill>
                <a:srgbClr val="00B050"/>
              </a:solidFill>
            </a:endParaRPr>
          </a:p>
          <a:p>
            <a:pPr defTabSz="897225" fontAlgn="auto">
              <a:spcBef>
                <a:spcPts val="0"/>
              </a:spcBef>
              <a:spcAft>
                <a:spcPts val="0"/>
              </a:spcAft>
              <a:defRPr/>
            </a:pPr>
            <a:endParaRPr lang="da-DK" dirty="0">
              <a:solidFill>
                <a:srgbClr val="00B050"/>
              </a:solidFill>
            </a:endParaRPr>
          </a:p>
          <a:p>
            <a:pPr defTabSz="897225" fontAlgn="auto">
              <a:spcBef>
                <a:spcPts val="0"/>
              </a:spcBef>
              <a:spcAft>
                <a:spcPts val="0"/>
              </a:spcAft>
              <a:defRPr/>
            </a:pPr>
            <a:r>
              <a:rPr lang="da-DK" dirty="0"/>
              <a:t>Faldgruben er ikke det modsatte f.eks. beslutsom har ikke ubeslutsomhed som faldgrube!</a:t>
            </a:r>
          </a:p>
          <a:p>
            <a:pPr defTabSz="897225" fontAlgn="auto">
              <a:spcBef>
                <a:spcPts val="0"/>
              </a:spcBef>
              <a:spcAft>
                <a:spcPts val="0"/>
              </a:spcAft>
              <a:defRPr/>
            </a:pPr>
            <a:endParaRPr lang="da-DK" baseline="0" dirty="0">
              <a:solidFill>
                <a:srgbClr val="FF0000"/>
              </a:solidFill>
            </a:endParaRPr>
          </a:p>
          <a:p>
            <a:endParaRPr lang="da-DK"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75</a:t>
            </a:fld>
            <a:endParaRPr lang="en-US"/>
          </a:p>
        </p:txBody>
      </p:sp>
    </p:spTree>
    <p:extLst>
      <p:ext uri="{BB962C8B-B14F-4D97-AF65-F5344CB8AC3E}">
        <p14:creationId xmlns:p14="http://schemas.microsoft.com/office/powerpoint/2010/main" val="30843098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86015" indent="-86015" defTabSz="897225" fontAlgn="auto">
              <a:lnSpc>
                <a:spcPct val="120000"/>
              </a:lnSpc>
              <a:spcBef>
                <a:spcPts val="0"/>
              </a:spcBef>
              <a:spcAft>
                <a:spcPts val="602"/>
              </a:spcAft>
              <a:buFont typeface="Arial" pitchFamily="34" charset="0"/>
              <a:buChar char="•"/>
              <a:defRPr/>
            </a:pPr>
            <a:r>
              <a:rPr lang="en-GB" dirty="0"/>
              <a:t>Tag </a:t>
            </a:r>
            <a:r>
              <a:rPr lang="en-GB" dirty="0" err="1"/>
              <a:t>udgangspunkt</a:t>
            </a:r>
            <a:r>
              <a:rPr lang="en-GB" dirty="0"/>
              <a:t> i din </a:t>
            </a:r>
            <a:r>
              <a:rPr lang="en-GB" dirty="0" err="1"/>
              <a:t>styrke</a:t>
            </a:r>
            <a:r>
              <a:rPr lang="en-GB" dirty="0"/>
              <a:t>.</a:t>
            </a:r>
          </a:p>
          <a:p>
            <a:pPr marL="86015" indent="-86015" defTabSz="897225" fontAlgn="auto">
              <a:lnSpc>
                <a:spcPct val="120000"/>
              </a:lnSpc>
              <a:spcBef>
                <a:spcPts val="0"/>
              </a:spcBef>
              <a:spcAft>
                <a:spcPts val="602"/>
              </a:spcAft>
              <a:buFont typeface="Arial" pitchFamily="34" charset="0"/>
              <a:buChar char="•"/>
              <a:defRPr/>
            </a:pPr>
            <a:r>
              <a:rPr lang="en-GB" dirty="0"/>
              <a:t>Overdrives </a:t>
            </a:r>
            <a:r>
              <a:rPr lang="en-GB" dirty="0" err="1"/>
              <a:t>styrken</a:t>
            </a:r>
            <a:r>
              <a:rPr lang="en-GB" dirty="0"/>
              <a:t> </a:t>
            </a:r>
            <a:r>
              <a:rPr lang="en-GB" dirty="0" err="1"/>
              <a:t>bliver</a:t>
            </a:r>
            <a:r>
              <a:rPr lang="en-GB" dirty="0"/>
              <a:t> det </a:t>
            </a:r>
            <a:r>
              <a:rPr lang="en-GB" dirty="0" err="1"/>
              <a:t>en</a:t>
            </a:r>
            <a:r>
              <a:rPr lang="en-GB" dirty="0"/>
              <a:t> </a:t>
            </a:r>
            <a:r>
              <a:rPr lang="en-GB" dirty="0" err="1"/>
              <a:t>faldgrube</a:t>
            </a:r>
            <a:r>
              <a:rPr lang="en-GB" dirty="0"/>
              <a:t> (</a:t>
            </a:r>
            <a:r>
              <a:rPr lang="en-GB" dirty="0" err="1"/>
              <a:t>ulempe</a:t>
            </a:r>
            <a:r>
              <a:rPr lang="en-GB" dirty="0"/>
              <a:t>).</a:t>
            </a:r>
          </a:p>
          <a:p>
            <a:pPr marL="86015" indent="-86015" defTabSz="897225" fontAlgn="auto">
              <a:lnSpc>
                <a:spcPct val="120000"/>
              </a:lnSpc>
              <a:spcBef>
                <a:spcPts val="0"/>
              </a:spcBef>
              <a:spcAft>
                <a:spcPts val="602"/>
              </a:spcAft>
              <a:buFont typeface="Arial" pitchFamily="34" charset="0"/>
              <a:buChar char="•"/>
              <a:defRPr/>
            </a:pPr>
            <a:r>
              <a:rPr lang="en-GB" dirty="0" err="1"/>
              <a:t>Faldgruben</a:t>
            </a:r>
            <a:r>
              <a:rPr lang="en-GB" dirty="0"/>
              <a:t> </a:t>
            </a:r>
            <a:r>
              <a:rPr lang="en-GB" dirty="0" err="1"/>
              <a:t>er</a:t>
            </a:r>
            <a:r>
              <a:rPr lang="en-GB" dirty="0"/>
              <a:t> </a:t>
            </a:r>
            <a:r>
              <a:rPr lang="en-GB" dirty="0" err="1"/>
              <a:t>en</a:t>
            </a:r>
            <a:r>
              <a:rPr lang="en-GB" dirty="0"/>
              <a:t> </a:t>
            </a:r>
            <a:r>
              <a:rPr lang="en-GB" dirty="0" err="1"/>
              <a:t>overdrivelse</a:t>
            </a:r>
            <a:r>
              <a:rPr lang="en-GB" dirty="0"/>
              <a:t>/for-</a:t>
            </a:r>
            <a:r>
              <a:rPr lang="en-GB" dirty="0" err="1"/>
              <a:t>vrængning</a:t>
            </a:r>
            <a:r>
              <a:rPr lang="en-GB" dirty="0"/>
              <a:t> </a:t>
            </a:r>
            <a:r>
              <a:rPr lang="en-GB" dirty="0" err="1"/>
              <a:t>af</a:t>
            </a:r>
            <a:r>
              <a:rPr lang="en-GB" dirty="0"/>
              <a:t> </a:t>
            </a:r>
            <a:r>
              <a:rPr lang="en-GB" dirty="0" err="1"/>
              <a:t>styrken</a:t>
            </a:r>
            <a:r>
              <a:rPr lang="en-GB" dirty="0"/>
              <a:t> – </a:t>
            </a:r>
            <a:r>
              <a:rPr lang="en-GB" dirty="0" err="1"/>
              <a:t>ikke</a:t>
            </a:r>
            <a:r>
              <a:rPr lang="en-GB" dirty="0"/>
              <a:t> dens </a:t>
            </a:r>
            <a:r>
              <a:rPr lang="en-GB" dirty="0" err="1"/>
              <a:t>modsætning</a:t>
            </a:r>
            <a:r>
              <a:rPr lang="en-GB" dirty="0"/>
              <a:t>.</a:t>
            </a:r>
          </a:p>
          <a:p>
            <a:pPr marL="86015" indent="-86015" defTabSz="897225" fontAlgn="auto">
              <a:lnSpc>
                <a:spcPct val="120000"/>
              </a:lnSpc>
              <a:spcBef>
                <a:spcPts val="0"/>
              </a:spcBef>
              <a:spcAft>
                <a:spcPts val="602"/>
              </a:spcAft>
              <a:buFont typeface="Arial" pitchFamily="34" charset="0"/>
              <a:buChar char="•"/>
              <a:defRPr/>
            </a:pPr>
            <a:r>
              <a:rPr lang="da-DK" dirty="0"/>
              <a:t>Mange beskriver sig selv ved deres “styrke”, mens andre beskriver dem ved deres “faldgrube”.</a:t>
            </a:r>
          </a:p>
          <a:p>
            <a:pPr marL="86015" indent="-86015" defTabSz="897225" fontAlgn="auto">
              <a:lnSpc>
                <a:spcPct val="120000"/>
              </a:lnSpc>
              <a:spcBef>
                <a:spcPts val="0"/>
              </a:spcBef>
              <a:spcAft>
                <a:spcPts val="602"/>
              </a:spcAft>
              <a:buFont typeface="Arial" pitchFamily="34" charset="0"/>
              <a:buChar char="•"/>
              <a:defRPr/>
            </a:pPr>
            <a:r>
              <a:rPr lang="en-GB" dirty="0" err="1"/>
              <a:t>Faldgruben</a:t>
            </a:r>
            <a:r>
              <a:rPr lang="en-GB" dirty="0"/>
              <a:t> </a:t>
            </a:r>
            <a:r>
              <a:rPr lang="en-GB" dirty="0" err="1"/>
              <a:t>afstedkommer</a:t>
            </a:r>
            <a:r>
              <a:rPr lang="en-GB" dirty="0"/>
              <a:t> et </a:t>
            </a:r>
            <a:r>
              <a:rPr lang="en-GB" dirty="0" err="1"/>
              <a:t>udviklingspunkt</a:t>
            </a:r>
            <a:r>
              <a:rPr lang="en-GB" dirty="0"/>
              <a:t>.</a:t>
            </a:r>
          </a:p>
          <a:p>
            <a:pPr marL="86015" indent="-86015" defTabSz="897225" fontAlgn="auto">
              <a:lnSpc>
                <a:spcPct val="120000"/>
              </a:lnSpc>
              <a:spcBef>
                <a:spcPts val="0"/>
              </a:spcBef>
              <a:spcAft>
                <a:spcPts val="602"/>
              </a:spcAft>
              <a:buFont typeface="Arial" pitchFamily="34" charset="0"/>
              <a:buChar char="•"/>
              <a:defRPr/>
            </a:pPr>
            <a:r>
              <a:rPr lang="en-GB" dirty="0" err="1"/>
              <a:t>Udviklingkspunktet</a:t>
            </a:r>
            <a:r>
              <a:rPr lang="en-GB" dirty="0"/>
              <a:t> </a:t>
            </a:r>
            <a:r>
              <a:rPr lang="en-GB" dirty="0" err="1"/>
              <a:t>er</a:t>
            </a:r>
            <a:r>
              <a:rPr lang="en-GB" dirty="0"/>
              <a:t> det du </a:t>
            </a:r>
            <a:r>
              <a:rPr lang="en-GB" dirty="0" err="1"/>
              <a:t>bør</a:t>
            </a:r>
            <a:r>
              <a:rPr lang="en-GB" dirty="0"/>
              <a:t> </a:t>
            </a:r>
            <a:r>
              <a:rPr lang="en-GB" dirty="0" err="1"/>
              <a:t>gøre</a:t>
            </a:r>
            <a:r>
              <a:rPr lang="en-GB" dirty="0"/>
              <a:t> for at </a:t>
            </a:r>
            <a:r>
              <a:rPr lang="en-GB" dirty="0" err="1"/>
              <a:t>undgå</a:t>
            </a:r>
            <a:r>
              <a:rPr lang="en-GB" dirty="0"/>
              <a:t> din </a:t>
            </a:r>
            <a:r>
              <a:rPr lang="en-GB" dirty="0" err="1"/>
              <a:t>faldgrube</a:t>
            </a:r>
            <a:r>
              <a:rPr lang="en-GB" dirty="0"/>
              <a:t> </a:t>
            </a:r>
            <a:r>
              <a:rPr lang="en-GB" u="sng" dirty="0"/>
              <a:t>men </a:t>
            </a:r>
            <a:r>
              <a:rPr lang="en-GB" u="sng" dirty="0" err="1"/>
              <a:t>samtidigt</a:t>
            </a:r>
            <a:r>
              <a:rPr lang="en-GB" u="sng" dirty="0"/>
              <a:t> </a:t>
            </a:r>
            <a:r>
              <a:rPr lang="en-GB" u="sng" dirty="0" err="1"/>
              <a:t>holde</a:t>
            </a:r>
            <a:r>
              <a:rPr lang="en-GB" u="sng" dirty="0"/>
              <a:t> fast i din </a:t>
            </a:r>
            <a:r>
              <a:rPr lang="en-GB" u="sng" dirty="0" err="1"/>
              <a:t>styrke</a:t>
            </a:r>
            <a:r>
              <a:rPr lang="en-GB" u="sng" dirty="0"/>
              <a:t>.</a:t>
            </a:r>
            <a:r>
              <a:rPr lang="en-GB" dirty="0"/>
              <a:t>...</a:t>
            </a:r>
            <a:endParaRPr lang="en-GB" u="sng" dirty="0"/>
          </a:p>
          <a:p>
            <a:pPr marL="86015" indent="-86015" defTabSz="897225" fontAlgn="auto">
              <a:lnSpc>
                <a:spcPct val="120000"/>
              </a:lnSpc>
              <a:spcBef>
                <a:spcPts val="0"/>
              </a:spcBef>
              <a:spcAft>
                <a:spcPts val="602"/>
              </a:spcAft>
              <a:buFont typeface="Arial" pitchFamily="34" charset="0"/>
              <a:buChar char="•"/>
              <a:defRPr/>
            </a:pPr>
            <a:r>
              <a:rPr lang="da-DK" dirty="0"/>
              <a:t>…</a:t>
            </a:r>
            <a:r>
              <a:rPr lang="da-DK" dirty="0" err="1"/>
              <a:t>Dvs</a:t>
            </a:r>
            <a:r>
              <a:rPr lang="da-DK" dirty="0"/>
              <a:t> at andre, som er særligt gode til at gøre det, der er vores udviklingspunkt kan irritere os.</a:t>
            </a:r>
          </a:p>
          <a:p>
            <a:pPr marL="86015" indent="-86015" defTabSz="897225" fontAlgn="auto">
              <a:lnSpc>
                <a:spcPct val="120000"/>
              </a:lnSpc>
              <a:spcBef>
                <a:spcPts val="0"/>
              </a:spcBef>
              <a:spcAft>
                <a:spcPts val="602"/>
              </a:spcAft>
              <a:buFont typeface="Arial" pitchFamily="34" charset="0"/>
              <a:buChar char="•"/>
              <a:defRPr/>
            </a:pPr>
            <a:r>
              <a:rPr lang="da-DK" dirty="0"/>
              <a:t>Vi provokeres, når andre gør meget af det, vi selv har brug for at gøre mere….</a:t>
            </a:r>
            <a:endParaRPr lang="da-DK" dirty="0">
              <a:solidFill>
                <a:srgbClr val="00B050"/>
              </a:solidFill>
            </a:endParaRPr>
          </a:p>
          <a:p>
            <a:pPr defTabSz="897225" fontAlgn="auto">
              <a:spcBef>
                <a:spcPts val="0"/>
              </a:spcBef>
              <a:spcAft>
                <a:spcPts val="0"/>
              </a:spcAft>
              <a:defRPr/>
            </a:pPr>
            <a:endParaRPr lang="da-DK" dirty="0">
              <a:solidFill>
                <a:srgbClr val="00B050"/>
              </a:solidFill>
            </a:endParaRPr>
          </a:p>
          <a:p>
            <a:pPr defTabSz="897225" fontAlgn="auto">
              <a:spcBef>
                <a:spcPts val="0"/>
              </a:spcBef>
              <a:spcAft>
                <a:spcPts val="0"/>
              </a:spcAft>
              <a:defRPr/>
            </a:pPr>
            <a:r>
              <a:rPr lang="da-DK" dirty="0"/>
              <a:t>Faldgruben er ikke det modsatte f.eks. beslutsom har ikke ubeslutsomhed som faldgrube!</a:t>
            </a:r>
          </a:p>
          <a:p>
            <a:pPr defTabSz="897225" fontAlgn="auto">
              <a:spcBef>
                <a:spcPts val="0"/>
              </a:spcBef>
              <a:spcAft>
                <a:spcPts val="0"/>
              </a:spcAft>
              <a:defRPr/>
            </a:pPr>
            <a:endParaRPr lang="da-DK" baseline="0" dirty="0">
              <a:solidFill>
                <a:srgbClr val="FF0000"/>
              </a:solidFill>
            </a:endParaRPr>
          </a:p>
          <a:p>
            <a:endParaRPr lang="da-DK"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76</a:t>
            </a:fld>
            <a:endParaRPr lang="en-US"/>
          </a:p>
        </p:txBody>
      </p:sp>
    </p:spTree>
    <p:extLst>
      <p:ext uri="{BB962C8B-B14F-4D97-AF65-F5344CB8AC3E}">
        <p14:creationId xmlns:p14="http://schemas.microsoft.com/office/powerpoint/2010/main" val="1183579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model printes, så alle grupper kan udfylde én per deltager.</a:t>
            </a:r>
          </a:p>
          <a:p>
            <a:endParaRPr lang="da-DK" dirty="0"/>
          </a:p>
          <a:p>
            <a:pPr marL="86015" indent="-86015" defTabSz="948457">
              <a:buFont typeface="Arial" pitchFamily="34" charset="0"/>
              <a:buChar char="•"/>
              <a:defRPr/>
            </a:pPr>
            <a:r>
              <a:rPr lang="en-GB" dirty="0" err="1">
                <a:solidFill>
                  <a:srgbClr val="4D4D4D"/>
                </a:solidFill>
              </a:rPr>
              <a:t>Styrker</a:t>
            </a:r>
            <a:r>
              <a:rPr lang="en-GB" dirty="0">
                <a:solidFill>
                  <a:srgbClr val="4D4D4D"/>
                </a:solidFill>
              </a:rPr>
              <a:t>: Din </a:t>
            </a:r>
            <a:r>
              <a:rPr lang="en-GB" dirty="0" err="1">
                <a:solidFill>
                  <a:srgbClr val="4D4D4D"/>
                </a:solidFill>
              </a:rPr>
              <a:t>styrke</a:t>
            </a:r>
            <a:r>
              <a:rPr lang="en-GB" dirty="0">
                <a:solidFill>
                  <a:srgbClr val="4D4D4D"/>
                </a:solidFill>
              </a:rPr>
              <a:t> </a:t>
            </a:r>
            <a:r>
              <a:rPr lang="en-GB" dirty="0" err="1">
                <a:solidFill>
                  <a:srgbClr val="4D4D4D"/>
                </a:solidFill>
              </a:rPr>
              <a:t>skal</a:t>
            </a:r>
            <a:r>
              <a:rPr lang="en-GB" dirty="0">
                <a:solidFill>
                  <a:srgbClr val="4D4D4D"/>
                </a:solidFill>
              </a:rPr>
              <a:t> </a:t>
            </a:r>
            <a:r>
              <a:rPr lang="en-GB" dirty="0" err="1">
                <a:solidFill>
                  <a:srgbClr val="4D4D4D"/>
                </a:solidFill>
              </a:rPr>
              <a:t>fastholdes</a:t>
            </a:r>
            <a:r>
              <a:rPr lang="en-GB" dirty="0">
                <a:solidFill>
                  <a:srgbClr val="4D4D4D"/>
                </a:solidFill>
              </a:rPr>
              <a:t> .</a:t>
            </a:r>
          </a:p>
          <a:p>
            <a:pPr marL="86015" indent="-86015" defTabSz="948457">
              <a:buFont typeface="Arial" pitchFamily="34" charset="0"/>
              <a:buChar char="•"/>
              <a:defRPr/>
            </a:pPr>
            <a:r>
              <a:rPr lang="en-GB" dirty="0" err="1">
                <a:solidFill>
                  <a:srgbClr val="4D4D4D"/>
                </a:solidFill>
              </a:rPr>
              <a:t>Faldgruber</a:t>
            </a:r>
            <a:r>
              <a:rPr lang="en-GB" dirty="0">
                <a:solidFill>
                  <a:srgbClr val="4D4D4D"/>
                </a:solidFill>
              </a:rPr>
              <a:t>: Du </a:t>
            </a:r>
            <a:r>
              <a:rPr lang="en-GB" dirty="0" err="1">
                <a:solidFill>
                  <a:srgbClr val="4D4D4D"/>
                </a:solidFill>
              </a:rPr>
              <a:t>skal</a:t>
            </a:r>
            <a:r>
              <a:rPr lang="en-GB" dirty="0">
                <a:solidFill>
                  <a:srgbClr val="4D4D4D"/>
                </a:solidFill>
              </a:rPr>
              <a:t> </a:t>
            </a:r>
            <a:r>
              <a:rPr lang="en-GB" dirty="0" err="1">
                <a:solidFill>
                  <a:srgbClr val="4D4D4D"/>
                </a:solidFill>
              </a:rPr>
              <a:t>blive</a:t>
            </a:r>
            <a:r>
              <a:rPr lang="en-GB" dirty="0">
                <a:solidFill>
                  <a:srgbClr val="4D4D4D"/>
                </a:solidFill>
              </a:rPr>
              <a:t> </a:t>
            </a:r>
            <a:r>
              <a:rPr lang="en-GB" dirty="0" err="1">
                <a:solidFill>
                  <a:srgbClr val="4D4D4D"/>
                </a:solidFill>
              </a:rPr>
              <a:t>bedre</a:t>
            </a:r>
            <a:r>
              <a:rPr lang="en-GB" dirty="0">
                <a:solidFill>
                  <a:srgbClr val="4D4D4D"/>
                </a:solidFill>
              </a:rPr>
              <a:t> </a:t>
            </a:r>
            <a:r>
              <a:rPr lang="en-GB" dirty="0" err="1">
                <a:solidFill>
                  <a:srgbClr val="4D4D4D"/>
                </a:solidFill>
              </a:rPr>
              <a:t>til</a:t>
            </a:r>
            <a:r>
              <a:rPr lang="en-GB" dirty="0">
                <a:solidFill>
                  <a:srgbClr val="4D4D4D"/>
                </a:solidFill>
              </a:rPr>
              <a:t> at </a:t>
            </a:r>
            <a:r>
              <a:rPr lang="en-GB" dirty="0" err="1">
                <a:solidFill>
                  <a:srgbClr val="4D4D4D"/>
                </a:solidFill>
              </a:rPr>
              <a:t>forstå</a:t>
            </a:r>
            <a:r>
              <a:rPr lang="en-GB" dirty="0">
                <a:solidFill>
                  <a:srgbClr val="4D4D4D"/>
                </a:solidFill>
              </a:rPr>
              <a:t> </a:t>
            </a:r>
            <a:r>
              <a:rPr lang="en-GB" dirty="0" err="1">
                <a:solidFill>
                  <a:srgbClr val="4D4D4D"/>
                </a:solidFill>
              </a:rPr>
              <a:t>hvornår</a:t>
            </a:r>
            <a:r>
              <a:rPr lang="en-GB" dirty="0">
                <a:solidFill>
                  <a:srgbClr val="4D4D4D"/>
                </a:solidFill>
              </a:rPr>
              <a:t> og </a:t>
            </a:r>
            <a:r>
              <a:rPr lang="en-GB" dirty="0" err="1">
                <a:solidFill>
                  <a:srgbClr val="4D4D4D"/>
                </a:solidFill>
              </a:rPr>
              <a:t>overfor</a:t>
            </a:r>
            <a:r>
              <a:rPr lang="en-GB" dirty="0">
                <a:solidFill>
                  <a:srgbClr val="4D4D4D"/>
                </a:solidFill>
              </a:rPr>
              <a:t> </a:t>
            </a:r>
            <a:r>
              <a:rPr lang="en-GB" dirty="0" err="1">
                <a:solidFill>
                  <a:srgbClr val="4D4D4D"/>
                </a:solidFill>
              </a:rPr>
              <a:t>hvem</a:t>
            </a:r>
            <a:r>
              <a:rPr lang="en-GB" dirty="0">
                <a:solidFill>
                  <a:srgbClr val="4D4D4D"/>
                </a:solidFill>
              </a:rPr>
              <a:t>, du </a:t>
            </a:r>
            <a:r>
              <a:rPr lang="en-GB" dirty="0" err="1">
                <a:solidFill>
                  <a:srgbClr val="4D4D4D"/>
                </a:solidFill>
              </a:rPr>
              <a:t>især</a:t>
            </a:r>
            <a:r>
              <a:rPr lang="en-GB" dirty="0">
                <a:solidFill>
                  <a:srgbClr val="4D4D4D"/>
                </a:solidFill>
              </a:rPr>
              <a:t> </a:t>
            </a:r>
            <a:r>
              <a:rPr lang="en-GB" dirty="0" err="1">
                <a:solidFill>
                  <a:srgbClr val="4D4D4D"/>
                </a:solidFill>
              </a:rPr>
              <a:t>falder</a:t>
            </a:r>
            <a:r>
              <a:rPr lang="en-GB" dirty="0">
                <a:solidFill>
                  <a:srgbClr val="4D4D4D"/>
                </a:solidFill>
              </a:rPr>
              <a:t> i. Du </a:t>
            </a:r>
            <a:r>
              <a:rPr lang="en-GB" dirty="0" err="1">
                <a:solidFill>
                  <a:srgbClr val="4D4D4D"/>
                </a:solidFill>
              </a:rPr>
              <a:t>skal</a:t>
            </a:r>
            <a:r>
              <a:rPr lang="en-GB" dirty="0">
                <a:solidFill>
                  <a:srgbClr val="4D4D4D"/>
                </a:solidFill>
              </a:rPr>
              <a:t> </a:t>
            </a:r>
            <a:r>
              <a:rPr lang="en-GB" dirty="0" err="1">
                <a:solidFill>
                  <a:srgbClr val="4D4D4D"/>
                </a:solidFill>
              </a:rPr>
              <a:t>lære</a:t>
            </a:r>
            <a:r>
              <a:rPr lang="en-GB" dirty="0">
                <a:solidFill>
                  <a:srgbClr val="4D4D4D"/>
                </a:solidFill>
              </a:rPr>
              <a:t> </a:t>
            </a:r>
            <a:r>
              <a:rPr lang="en-GB" dirty="0" err="1">
                <a:solidFill>
                  <a:srgbClr val="4D4D4D"/>
                </a:solidFill>
              </a:rPr>
              <a:t>faresignalerne</a:t>
            </a:r>
            <a:r>
              <a:rPr lang="en-GB" dirty="0">
                <a:solidFill>
                  <a:srgbClr val="4D4D4D"/>
                </a:solidFill>
              </a:rPr>
              <a:t> at </a:t>
            </a:r>
            <a:r>
              <a:rPr lang="en-GB" dirty="0" err="1">
                <a:solidFill>
                  <a:srgbClr val="4D4D4D"/>
                </a:solidFill>
              </a:rPr>
              <a:t>kende</a:t>
            </a:r>
            <a:r>
              <a:rPr lang="en-GB" dirty="0">
                <a:solidFill>
                  <a:srgbClr val="4D4D4D"/>
                </a:solidFill>
              </a:rPr>
              <a:t>.</a:t>
            </a:r>
          </a:p>
          <a:p>
            <a:pPr marL="86015" indent="-86015" defTabSz="948457">
              <a:buFont typeface="Arial" pitchFamily="34" charset="0"/>
              <a:buChar char="•"/>
              <a:defRPr/>
            </a:pPr>
            <a:r>
              <a:rPr lang="en-GB" dirty="0" err="1">
                <a:solidFill>
                  <a:srgbClr val="4D4D4D"/>
                </a:solidFill>
              </a:rPr>
              <a:t>Udviklingspunkter</a:t>
            </a:r>
            <a:r>
              <a:rPr lang="en-GB" dirty="0">
                <a:solidFill>
                  <a:srgbClr val="4D4D4D"/>
                </a:solidFill>
              </a:rPr>
              <a:t>: du </a:t>
            </a:r>
            <a:r>
              <a:rPr lang="en-GB" dirty="0" err="1">
                <a:solidFill>
                  <a:srgbClr val="4D4D4D"/>
                </a:solidFill>
              </a:rPr>
              <a:t>skal</a:t>
            </a:r>
            <a:r>
              <a:rPr lang="en-GB" dirty="0">
                <a:solidFill>
                  <a:srgbClr val="4D4D4D"/>
                </a:solidFill>
              </a:rPr>
              <a:t> </a:t>
            </a:r>
            <a:r>
              <a:rPr lang="en-GB" dirty="0" err="1">
                <a:solidFill>
                  <a:srgbClr val="4D4D4D"/>
                </a:solidFill>
              </a:rPr>
              <a:t>forstå</a:t>
            </a:r>
            <a:r>
              <a:rPr lang="en-GB" dirty="0">
                <a:solidFill>
                  <a:srgbClr val="4D4D4D"/>
                </a:solidFill>
              </a:rPr>
              <a:t> </a:t>
            </a:r>
            <a:r>
              <a:rPr lang="en-GB" dirty="0" err="1">
                <a:solidFill>
                  <a:srgbClr val="4D4D4D"/>
                </a:solidFill>
              </a:rPr>
              <a:t>hvad</a:t>
            </a:r>
            <a:r>
              <a:rPr lang="en-GB" dirty="0">
                <a:solidFill>
                  <a:srgbClr val="4D4D4D"/>
                </a:solidFill>
              </a:rPr>
              <a:t> det </a:t>
            </a:r>
            <a:r>
              <a:rPr lang="en-GB" dirty="0" err="1">
                <a:solidFill>
                  <a:srgbClr val="4D4D4D"/>
                </a:solidFill>
              </a:rPr>
              <a:t>er</a:t>
            </a:r>
            <a:r>
              <a:rPr lang="en-GB" dirty="0">
                <a:solidFill>
                  <a:srgbClr val="4D4D4D"/>
                </a:solidFill>
              </a:rPr>
              <a:t> du </a:t>
            </a:r>
            <a:r>
              <a:rPr lang="en-GB" dirty="0" err="1">
                <a:solidFill>
                  <a:srgbClr val="4D4D4D"/>
                </a:solidFill>
              </a:rPr>
              <a:t>burde</a:t>
            </a:r>
            <a:r>
              <a:rPr lang="en-GB" dirty="0">
                <a:solidFill>
                  <a:srgbClr val="4D4D4D"/>
                </a:solidFill>
              </a:rPr>
              <a:t> </a:t>
            </a:r>
            <a:r>
              <a:rPr lang="en-GB" dirty="0" err="1">
                <a:solidFill>
                  <a:srgbClr val="4D4D4D"/>
                </a:solidFill>
              </a:rPr>
              <a:t>gøre</a:t>
            </a:r>
            <a:r>
              <a:rPr lang="en-GB" dirty="0">
                <a:solidFill>
                  <a:srgbClr val="4D4D4D"/>
                </a:solidFill>
              </a:rPr>
              <a:t>. Du </a:t>
            </a:r>
            <a:r>
              <a:rPr lang="en-GB" dirty="0" err="1">
                <a:solidFill>
                  <a:srgbClr val="4D4D4D"/>
                </a:solidFill>
              </a:rPr>
              <a:t>skal</a:t>
            </a:r>
            <a:r>
              <a:rPr lang="en-GB" dirty="0">
                <a:solidFill>
                  <a:srgbClr val="4D4D4D"/>
                </a:solidFill>
              </a:rPr>
              <a:t> </a:t>
            </a:r>
            <a:r>
              <a:rPr lang="en-GB" dirty="0" err="1">
                <a:solidFill>
                  <a:srgbClr val="4D4D4D"/>
                </a:solidFill>
              </a:rPr>
              <a:t>forstå</a:t>
            </a:r>
            <a:r>
              <a:rPr lang="en-GB" dirty="0">
                <a:solidFill>
                  <a:srgbClr val="4D4D4D"/>
                </a:solidFill>
              </a:rPr>
              <a:t>  </a:t>
            </a:r>
            <a:r>
              <a:rPr lang="en-GB" dirty="0" err="1">
                <a:solidFill>
                  <a:srgbClr val="4D4D4D"/>
                </a:solidFill>
              </a:rPr>
              <a:t>hvorfor</a:t>
            </a:r>
            <a:r>
              <a:rPr lang="en-GB" dirty="0">
                <a:solidFill>
                  <a:srgbClr val="4D4D4D"/>
                </a:solidFill>
              </a:rPr>
              <a:t> det </a:t>
            </a:r>
            <a:r>
              <a:rPr lang="en-GB" dirty="0" err="1">
                <a:solidFill>
                  <a:srgbClr val="4D4D4D"/>
                </a:solidFill>
              </a:rPr>
              <a:t>er</a:t>
            </a:r>
            <a:r>
              <a:rPr lang="en-GB" dirty="0">
                <a:solidFill>
                  <a:srgbClr val="4D4D4D"/>
                </a:solidFill>
              </a:rPr>
              <a:t> </a:t>
            </a:r>
            <a:r>
              <a:rPr lang="en-GB" dirty="0" err="1">
                <a:solidFill>
                  <a:srgbClr val="4D4D4D"/>
                </a:solidFill>
              </a:rPr>
              <a:t>svært</a:t>
            </a:r>
            <a:r>
              <a:rPr lang="en-GB" dirty="0">
                <a:solidFill>
                  <a:srgbClr val="4D4D4D"/>
                </a:solidFill>
              </a:rPr>
              <a:t> for dig.</a:t>
            </a:r>
          </a:p>
          <a:p>
            <a:pPr marL="86015" indent="-86015" defTabSz="948457">
              <a:buFont typeface="Arial" pitchFamily="34" charset="0"/>
              <a:buChar char="•"/>
              <a:defRPr/>
            </a:pPr>
            <a:r>
              <a:rPr lang="en-GB" dirty="0" err="1">
                <a:solidFill>
                  <a:srgbClr val="4D4D4D"/>
                </a:solidFill>
              </a:rPr>
              <a:t>Provokatører</a:t>
            </a:r>
            <a:r>
              <a:rPr lang="en-GB" dirty="0">
                <a:solidFill>
                  <a:srgbClr val="4D4D4D"/>
                </a:solidFill>
              </a:rPr>
              <a:t>: </a:t>
            </a:r>
            <a:r>
              <a:rPr lang="en-GB" dirty="0" err="1">
                <a:solidFill>
                  <a:srgbClr val="4D4D4D"/>
                </a:solidFill>
              </a:rPr>
              <a:t>netop</a:t>
            </a:r>
            <a:r>
              <a:rPr lang="en-GB" dirty="0">
                <a:solidFill>
                  <a:srgbClr val="4D4D4D"/>
                </a:solidFill>
              </a:rPr>
              <a:t> </a:t>
            </a:r>
            <a:r>
              <a:rPr lang="en-GB" dirty="0" err="1">
                <a:solidFill>
                  <a:srgbClr val="4D4D4D"/>
                </a:solidFill>
              </a:rPr>
              <a:t>disse</a:t>
            </a:r>
            <a:r>
              <a:rPr lang="en-GB" dirty="0">
                <a:solidFill>
                  <a:srgbClr val="4D4D4D"/>
                </a:solidFill>
              </a:rPr>
              <a:t> </a:t>
            </a:r>
            <a:r>
              <a:rPr lang="en-GB" dirty="0" err="1">
                <a:solidFill>
                  <a:srgbClr val="4D4D4D"/>
                </a:solidFill>
              </a:rPr>
              <a:t>provokerende</a:t>
            </a:r>
            <a:r>
              <a:rPr lang="en-GB" dirty="0">
                <a:solidFill>
                  <a:srgbClr val="4D4D4D"/>
                </a:solidFill>
              </a:rPr>
              <a:t> </a:t>
            </a:r>
            <a:r>
              <a:rPr lang="en-GB" dirty="0" err="1">
                <a:solidFill>
                  <a:srgbClr val="4D4D4D"/>
                </a:solidFill>
              </a:rPr>
              <a:t>personer</a:t>
            </a:r>
            <a:r>
              <a:rPr lang="en-GB" dirty="0">
                <a:solidFill>
                  <a:srgbClr val="4D4D4D"/>
                </a:solidFill>
              </a:rPr>
              <a:t> </a:t>
            </a:r>
            <a:r>
              <a:rPr lang="en-GB" dirty="0" err="1">
                <a:solidFill>
                  <a:srgbClr val="4D4D4D"/>
                </a:solidFill>
              </a:rPr>
              <a:t>er</a:t>
            </a:r>
            <a:r>
              <a:rPr lang="en-GB" dirty="0">
                <a:solidFill>
                  <a:srgbClr val="4D4D4D"/>
                </a:solidFill>
              </a:rPr>
              <a:t> </a:t>
            </a:r>
            <a:r>
              <a:rPr lang="en-GB" dirty="0" err="1">
                <a:solidFill>
                  <a:srgbClr val="4D4D4D"/>
                </a:solidFill>
              </a:rPr>
              <a:t>gode</a:t>
            </a:r>
            <a:r>
              <a:rPr lang="en-GB" dirty="0">
                <a:solidFill>
                  <a:srgbClr val="4D4D4D"/>
                </a:solidFill>
              </a:rPr>
              <a:t> at </a:t>
            </a:r>
            <a:r>
              <a:rPr lang="en-GB" dirty="0" err="1">
                <a:solidFill>
                  <a:srgbClr val="4D4D4D"/>
                </a:solidFill>
              </a:rPr>
              <a:t>blive</a:t>
            </a:r>
            <a:r>
              <a:rPr lang="en-GB" dirty="0">
                <a:solidFill>
                  <a:srgbClr val="4D4D4D"/>
                </a:solidFill>
              </a:rPr>
              <a:t> </a:t>
            </a:r>
            <a:r>
              <a:rPr lang="en-GB" dirty="0" err="1">
                <a:solidFill>
                  <a:srgbClr val="4D4D4D"/>
                </a:solidFill>
              </a:rPr>
              <a:t>inspireret</a:t>
            </a:r>
            <a:r>
              <a:rPr lang="en-GB" dirty="0">
                <a:solidFill>
                  <a:srgbClr val="4D4D4D"/>
                </a:solidFill>
              </a:rPr>
              <a:t> </a:t>
            </a:r>
            <a:r>
              <a:rPr lang="en-GB" dirty="0" err="1">
                <a:solidFill>
                  <a:srgbClr val="4D4D4D"/>
                </a:solidFill>
              </a:rPr>
              <a:t>af</a:t>
            </a:r>
            <a:r>
              <a:rPr lang="en-GB" dirty="0">
                <a:solidFill>
                  <a:srgbClr val="4D4D4D"/>
                </a:solidFill>
              </a:rPr>
              <a:t>.</a:t>
            </a:r>
          </a:p>
          <a:p>
            <a:endParaRPr lang="da-DK" dirty="0">
              <a:solidFill>
                <a:srgbClr val="00B050"/>
              </a:solidFill>
            </a:endParaRP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77</a:t>
            </a:fld>
            <a:endParaRPr lang="en-US"/>
          </a:p>
        </p:txBody>
      </p:sp>
    </p:spTree>
    <p:extLst>
      <p:ext uri="{BB962C8B-B14F-4D97-AF65-F5344CB8AC3E}">
        <p14:creationId xmlns:p14="http://schemas.microsoft.com/office/powerpoint/2010/main" val="618210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3799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den ideelle verden ville der være fuldstændig overensstemmelse mellem vores adfærd og  vores motivation. I virkelighedens verden er der dog aldrig et 100% sammenfald. Vi må nogen gange gøre ting vi ikke er så motiveret for og andre gange undlade at gøre ting vi er stærkt motiveret for.</a:t>
            </a:r>
          </a:p>
          <a:p>
            <a:endParaRPr lang="da-DK" dirty="0"/>
          </a:p>
          <a:p>
            <a:r>
              <a:rPr lang="da-DK" dirty="0"/>
              <a:t>Ved at være opmærksom på vores faktiske adfærd og den adfærd kan vi styrke den enkelte til at opnå det størst mulige sammenfald mellem adfærd og motivation.</a:t>
            </a:r>
          </a:p>
          <a:p>
            <a:r>
              <a:rPr lang="da-DK" dirty="0"/>
              <a:t> </a:t>
            </a:r>
          </a:p>
          <a:p>
            <a:r>
              <a:rPr lang="da-DK" dirty="0"/>
              <a:t>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79</a:t>
            </a:fld>
            <a:endParaRPr lang="en-US"/>
          </a:p>
        </p:txBody>
      </p:sp>
    </p:spTree>
    <p:extLst>
      <p:ext uri="{BB962C8B-B14F-4D97-AF65-F5344CB8AC3E}">
        <p14:creationId xmlns:p14="http://schemas.microsoft.com/office/powerpoint/2010/main" val="3016611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Eksempel på beskrivelse af situationen. Tilpas teksten.</a:t>
            </a:r>
          </a:p>
          <a:p>
            <a:r>
              <a:rPr lang="da-DK" dirty="0"/>
              <a:t>Svar på hvad der kendetegner situationen og hvorfor I er samlet.</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a:t>
            </a:fld>
            <a:endParaRPr lang="en-US"/>
          </a:p>
        </p:txBody>
      </p:sp>
    </p:spTree>
    <p:extLst>
      <p:ext uri="{BB962C8B-B14F-4D97-AF65-F5344CB8AC3E}">
        <p14:creationId xmlns:p14="http://schemas.microsoft.com/office/powerpoint/2010/main" val="2309483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cs typeface="Tahoma" pitchFamily="34" charset="0"/>
                <a:sym typeface="Tahoma" pitchFamily="34" charset="0"/>
              </a:rPr>
              <a:t>Hvordan kan Maslows teori hjælpe os til at forstå en anden persons motivation?</a:t>
            </a:r>
          </a:p>
          <a:p>
            <a:pPr marL="544762" lvl="1" indent="-86015">
              <a:buFont typeface="Arial" pitchFamily="34" charset="0"/>
              <a:buChar char="•"/>
            </a:pPr>
            <a:r>
              <a:rPr lang="da-DK" dirty="0">
                <a:cs typeface="Tahoma" pitchFamily="34" charset="0"/>
                <a:sym typeface="Tahoma" pitchFamily="34" charset="0"/>
              </a:rPr>
              <a:t>Vi kan ikke forvente, at en person er motiveret på et givet niveau, hvis et eller flere af de nederste behov i pyramiden ikke er opfyldt.</a:t>
            </a:r>
          </a:p>
          <a:p>
            <a:pPr marL="544762" lvl="1" indent="-86015">
              <a:buFont typeface="Arial" pitchFamily="34" charset="0"/>
              <a:buChar char="•"/>
            </a:pPr>
            <a:r>
              <a:rPr lang="da-DK" dirty="0">
                <a:cs typeface="Tahoma" pitchFamily="34" charset="0"/>
                <a:sym typeface="Tahoma" pitchFamily="34" charset="0"/>
              </a:rPr>
              <a:t>Eksempelvis er det svært at motivere en person til at blive leder (agtelse), hvis vedkommende ikke føler sig accepteret af sine medarbejdere (kærlighed og fællesskab).</a:t>
            </a:r>
          </a:p>
          <a:p>
            <a:pPr>
              <a:spcBef>
                <a:spcPct val="0"/>
              </a:spcBef>
            </a:pPr>
            <a:endParaRPr lang="da-DK" dirty="0">
              <a:solidFill>
                <a:srgbClr val="000000"/>
              </a:solidFill>
              <a:cs typeface="Tahoma" pitchFamily="34" charset="0"/>
              <a:sym typeface="Tahoma" pitchFamily="34" charset="0"/>
            </a:endParaRPr>
          </a:p>
          <a:p>
            <a:pPr>
              <a:spcBef>
                <a:spcPct val="0"/>
              </a:spcBef>
            </a:pPr>
            <a:r>
              <a:rPr lang="da-DK" dirty="0">
                <a:solidFill>
                  <a:srgbClr val="000000"/>
                </a:solidFill>
                <a:cs typeface="Tahoma" pitchFamily="34" charset="0"/>
                <a:sym typeface="Tahoma" pitchFamily="34" charset="0"/>
              </a:rPr>
              <a:t>Behov for selvrealisering: Erkendelse og realisering af ens egne potentialer, f.eks. realisering af personligt potentiale, selvrealisering, personlig udvikling og højdepunktsoplevelser</a:t>
            </a:r>
          </a:p>
          <a:p>
            <a:pPr>
              <a:spcBef>
                <a:spcPct val="0"/>
              </a:spcBef>
            </a:pPr>
            <a:r>
              <a:rPr lang="da-DK" dirty="0">
                <a:solidFill>
                  <a:srgbClr val="000000"/>
                </a:solidFill>
                <a:cs typeface="Tahoma" pitchFamily="34" charset="0"/>
                <a:sym typeface="Tahoma" pitchFamily="34" charset="0"/>
              </a:rPr>
              <a:t>Behov for agtelse: Selvtillid, anerkendelse, værdsættelse og respekt fra andres side, f.eks. resultater, kunnen, uafhængighed, status, prestige, ledelsesmæssigt ansvar osv.</a:t>
            </a:r>
          </a:p>
          <a:p>
            <a:pPr>
              <a:spcBef>
                <a:spcPct val="0"/>
              </a:spcBef>
            </a:pPr>
            <a:r>
              <a:rPr lang="da-DK" dirty="0">
                <a:solidFill>
                  <a:srgbClr val="000000"/>
                </a:solidFill>
                <a:cs typeface="Tahoma" pitchFamily="34" charset="0"/>
                <a:sym typeface="Tahoma" pitchFamily="34" charset="0"/>
              </a:rPr>
              <a:t>Behov for kærlighed og fællesskab: Kærlighed og intimitet via partnere, familie og grupper, f.eks. arbejdsgruppe, familie, kærlighed/venskab, forhold osv.</a:t>
            </a:r>
          </a:p>
          <a:p>
            <a:pPr>
              <a:spcBef>
                <a:spcPct val="0"/>
              </a:spcBef>
            </a:pPr>
            <a:r>
              <a:rPr lang="da-DK" dirty="0">
                <a:solidFill>
                  <a:srgbClr val="000000"/>
                </a:solidFill>
                <a:cs typeface="Tahoma" pitchFamily="34" charset="0"/>
                <a:sym typeface="Tahoma" pitchFamily="34" charset="0"/>
              </a:rPr>
              <a:t>Behov for sikkerhed: Stabile, velkendte omgivelser uden angst eller utryghed, hverken i fysisk, psykologisk eller økonomisk henseende, f.eks. beskyttelse mod truende elementer, sikkerhed, orden, love, grænser osv. </a:t>
            </a:r>
          </a:p>
          <a:p>
            <a:pPr>
              <a:spcBef>
                <a:spcPct val="0"/>
              </a:spcBef>
            </a:pPr>
            <a:r>
              <a:rPr lang="da-DK" dirty="0">
                <a:solidFill>
                  <a:srgbClr val="000000"/>
                </a:solidFill>
                <a:cs typeface="Tahoma" pitchFamily="34" charset="0"/>
                <a:sym typeface="Tahoma" pitchFamily="34" charset="0"/>
              </a:rPr>
              <a:t>Behov for overlevelse: Fysiologiske behov såsom mad, vand, husly, søvn osv.</a:t>
            </a:r>
          </a:p>
          <a:p>
            <a:pPr>
              <a:spcBef>
                <a:spcPct val="0"/>
              </a:spcBef>
            </a:pPr>
            <a:endParaRPr lang="da-DK" dirty="0">
              <a:solidFill>
                <a:srgbClr val="000000"/>
              </a:solidFill>
              <a:cs typeface="Tahoma" pitchFamily="34" charset="0"/>
              <a:sym typeface="Tahoma" pitchFamily="34" charset="0"/>
            </a:endParaRPr>
          </a:p>
          <a:p>
            <a:pPr>
              <a:spcBef>
                <a:spcPct val="0"/>
              </a:spcBef>
            </a:pPr>
            <a:r>
              <a:rPr lang="da-DK" dirty="0">
                <a:solidFill>
                  <a:srgbClr val="000000"/>
                </a:solidFill>
                <a:cs typeface="Tahoma" pitchFamily="34" charset="0"/>
                <a:sym typeface="Tahoma" pitchFamily="34" charset="0"/>
              </a:rPr>
              <a:t>(Abraham Maslow, 1954, 1970)</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80</a:t>
            </a:fld>
            <a:endParaRPr lang="en-US"/>
          </a:p>
        </p:txBody>
      </p:sp>
    </p:spTree>
    <p:extLst>
      <p:ext uri="{BB962C8B-B14F-4D97-AF65-F5344CB8AC3E}">
        <p14:creationId xmlns:p14="http://schemas.microsoft.com/office/powerpoint/2010/main" val="42833593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spcBef>
                <a:spcPct val="20000"/>
              </a:spcBef>
            </a:pPr>
            <a:r>
              <a:rPr lang="da-DK" kern="0" dirty="0">
                <a:solidFill>
                  <a:srgbClr val="4D4D4D"/>
                </a:solidFill>
                <a:cs typeface="Tahoma" pitchFamily="34" charset="0"/>
                <a:sym typeface="Tahoma" pitchFamily="34" charset="0"/>
              </a:rPr>
              <a:t>Hvordan kan det optimale spændingsniveau (OLA) hjælpe os til at forstå andre personers motivation?</a:t>
            </a:r>
          </a:p>
          <a:p>
            <a:pPr marL="729131" lvl="1" indent="-280435">
              <a:spcBef>
                <a:spcPct val="20000"/>
              </a:spcBef>
              <a:buFontTx/>
              <a:buChar char="–"/>
            </a:pPr>
            <a:r>
              <a:rPr lang="da-DK" kern="0" dirty="0">
                <a:solidFill>
                  <a:srgbClr val="4D4D4D"/>
                </a:solidFill>
                <a:cs typeface="Tahoma" pitchFamily="34" charset="0"/>
                <a:sym typeface="Tahoma" pitchFamily="34" charset="0"/>
              </a:rPr>
              <a:t>Er de over-/understimulerede som følge af deres nuværende opgaver?</a:t>
            </a:r>
          </a:p>
          <a:p>
            <a:pPr marL="729131" lvl="1" indent="-280435">
              <a:spcBef>
                <a:spcPct val="20000"/>
              </a:spcBef>
              <a:buFontTx/>
              <a:buChar char="–"/>
            </a:pPr>
            <a:r>
              <a:rPr lang="da-DK" kern="0" dirty="0">
                <a:solidFill>
                  <a:srgbClr val="4D4D4D"/>
                </a:solidFill>
                <a:cs typeface="Tahoma" pitchFamily="34" charset="0"/>
                <a:sym typeface="Tahoma" pitchFamily="34" charset="0"/>
              </a:rPr>
              <a:t>Hvad kan årsagen være?</a:t>
            </a:r>
          </a:p>
          <a:p>
            <a:pPr marL="729131" lvl="1" indent="-280435">
              <a:spcBef>
                <a:spcPts val="1178"/>
              </a:spcBef>
              <a:buFontTx/>
              <a:buChar char="–"/>
            </a:pPr>
            <a:r>
              <a:rPr lang="da-DK" kern="0" dirty="0">
                <a:solidFill>
                  <a:srgbClr val="4D4D4D"/>
                </a:solidFill>
                <a:cs typeface="Tahoma" pitchFamily="34" charset="0"/>
                <a:sym typeface="Tahoma" pitchFamily="34" charset="0"/>
              </a:rPr>
              <a:t>Stresstolerance (indre):</a:t>
            </a:r>
          </a:p>
          <a:p>
            <a:pPr marL="1121740" lvl="2" indent="-224348">
              <a:spcBef>
                <a:spcPct val="20000"/>
              </a:spcBef>
              <a:buFontTx/>
              <a:buChar char="•"/>
            </a:pPr>
            <a:r>
              <a:rPr lang="da-DK" sz="1100" kern="0" dirty="0">
                <a:solidFill>
                  <a:srgbClr val="4D4D4D"/>
                </a:solidFill>
                <a:cs typeface="Tahoma" pitchFamily="34" charset="0"/>
                <a:sym typeface="Tahoma" pitchFamily="34" charset="0"/>
              </a:rPr>
              <a:t>Mentale evner – For enkle opgaver? For svære opgaver?</a:t>
            </a:r>
          </a:p>
          <a:p>
            <a:pPr marL="1121740" lvl="2" indent="-224348">
              <a:spcBef>
                <a:spcPct val="20000"/>
              </a:spcBef>
              <a:buFontTx/>
              <a:buChar char="•"/>
            </a:pPr>
            <a:r>
              <a:rPr lang="da-DK" sz="1100" kern="0" dirty="0">
                <a:solidFill>
                  <a:srgbClr val="4D4D4D"/>
                </a:solidFill>
                <a:cs typeface="Tahoma" pitchFamily="34" charset="0"/>
                <a:sym typeface="Tahoma" pitchFamily="34" charset="0"/>
              </a:rPr>
              <a:t>Behov for stimulering – For kedelige opgaver? For "farlige" opgaver?</a:t>
            </a:r>
          </a:p>
          <a:p>
            <a:pPr marL="729131" lvl="1" indent="-280435">
              <a:spcBef>
                <a:spcPts val="1178"/>
              </a:spcBef>
              <a:buFontTx/>
              <a:buChar char="–"/>
            </a:pPr>
            <a:r>
              <a:rPr lang="da-DK" kern="0" dirty="0">
                <a:solidFill>
                  <a:srgbClr val="4D4D4D"/>
                </a:solidFill>
                <a:cs typeface="Tahoma" pitchFamily="34" charset="0"/>
                <a:sym typeface="Tahoma" pitchFamily="34" charset="0"/>
              </a:rPr>
              <a:t>Stresstolerance (ydre):</a:t>
            </a:r>
          </a:p>
          <a:p>
            <a:pPr marL="1121740" lvl="2" indent="-224348">
              <a:spcBef>
                <a:spcPct val="20000"/>
              </a:spcBef>
              <a:buFontTx/>
              <a:buChar char="•"/>
            </a:pPr>
            <a:r>
              <a:rPr lang="da-DK" sz="1100" kern="0" dirty="0">
                <a:solidFill>
                  <a:srgbClr val="4D4D4D"/>
                </a:solidFill>
                <a:cs typeface="Tahoma" pitchFamily="34" charset="0"/>
                <a:sym typeface="Tahoma" pitchFamily="34" charset="0"/>
              </a:rPr>
              <a:t>Ydre stressfaktorer – Hvad sker der ellers i deres liv?</a:t>
            </a:r>
          </a:p>
          <a:p>
            <a:pPr marL="1121740" lvl="2" indent="-224348">
              <a:spcBef>
                <a:spcPct val="20000"/>
              </a:spcBef>
              <a:buFontTx/>
              <a:buChar char="•"/>
            </a:pPr>
            <a:r>
              <a:rPr lang="da-DK" sz="1100" kern="0" dirty="0">
                <a:solidFill>
                  <a:srgbClr val="4D4D4D"/>
                </a:solidFill>
                <a:cs typeface="Tahoma" pitchFamily="34" charset="0"/>
                <a:sym typeface="Tahoma" pitchFamily="34" charset="0"/>
              </a:rPr>
              <a:t>Støtte/hjælp fra andre – Kolleger? Ledelsen? Andre?</a:t>
            </a:r>
          </a:p>
          <a:p>
            <a:pPr marL="729131" lvl="1" indent="-280435">
              <a:spcBef>
                <a:spcPts val="1178"/>
              </a:spcBef>
              <a:buFontTx/>
              <a:buChar char="–"/>
            </a:pPr>
            <a:r>
              <a:rPr lang="da-DK" kern="0" dirty="0">
                <a:solidFill>
                  <a:srgbClr val="4D4D4D"/>
                </a:solidFill>
                <a:cs typeface="Tahoma" pitchFamily="34" charset="0"/>
                <a:sym typeface="Tahoma" pitchFamily="34" charset="0"/>
              </a:rPr>
              <a:t>Nysgerrighed/interesse – Hvad kan vække deres interesse?</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81</a:t>
            </a:fld>
            <a:endParaRPr lang="en-US"/>
          </a:p>
        </p:txBody>
      </p:sp>
    </p:spTree>
    <p:extLst>
      <p:ext uri="{BB962C8B-B14F-4D97-AF65-F5344CB8AC3E}">
        <p14:creationId xmlns:p14="http://schemas.microsoft.com/office/powerpoint/2010/main" val="35594794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ct val="0"/>
              </a:spcBef>
            </a:pPr>
            <a:r>
              <a:rPr lang="da-DK" dirty="0">
                <a:solidFill>
                  <a:srgbClr val="000000"/>
                </a:solidFill>
                <a:cs typeface="Tahoma" pitchFamily="34" charset="0"/>
                <a:sym typeface="Tahoma" pitchFamily="34" charset="0"/>
              </a:rPr>
              <a:t>Her er et eksempel på, hvordan vaner kan opstå: En person udskriver altid sine e-mails.</a:t>
            </a:r>
          </a:p>
          <a:p>
            <a:pPr>
              <a:spcBef>
                <a:spcPct val="0"/>
              </a:spcBef>
            </a:pPr>
            <a:endParaRPr lang="da-DK" dirty="0">
              <a:solidFill>
                <a:srgbClr val="000000"/>
              </a:solidFill>
              <a:cs typeface="Tahoma" pitchFamily="34" charset="0"/>
              <a:sym typeface="Tahoma" pitchFamily="34" charset="0"/>
            </a:endParaRPr>
          </a:p>
          <a:p>
            <a:pPr>
              <a:spcBef>
                <a:spcPct val="0"/>
              </a:spcBef>
            </a:pPr>
            <a:r>
              <a:rPr lang="da-DK" dirty="0">
                <a:solidFill>
                  <a:srgbClr val="000000"/>
                </a:solidFill>
                <a:cs typeface="Tahoma" pitchFamily="34" charset="0"/>
                <a:sym typeface="Tahoma" pitchFamily="34" charset="0"/>
              </a:rPr>
              <a:t>Vane som følge af personlig præference: Vedkommende gør det, fordi han/hun ikke bryder sig om at læse tekst på computerskærmen.</a:t>
            </a:r>
          </a:p>
          <a:p>
            <a:pPr>
              <a:spcBef>
                <a:spcPct val="0"/>
              </a:spcBef>
            </a:pPr>
            <a:endParaRPr lang="da-DK" dirty="0">
              <a:solidFill>
                <a:srgbClr val="000000"/>
              </a:solidFill>
              <a:cs typeface="Tahoma" pitchFamily="34" charset="0"/>
              <a:sym typeface="Tahoma" pitchFamily="34" charset="0"/>
            </a:endParaRPr>
          </a:p>
          <a:p>
            <a:pPr>
              <a:spcBef>
                <a:spcPct val="0"/>
              </a:spcBef>
            </a:pPr>
            <a:r>
              <a:rPr lang="da-DK" dirty="0">
                <a:solidFill>
                  <a:srgbClr val="000000"/>
                </a:solidFill>
                <a:cs typeface="Tahoma" pitchFamily="34" charset="0"/>
                <a:sym typeface="Tahoma" pitchFamily="34" charset="0"/>
              </a:rPr>
              <a:t>Vane som følge af mening/overbevisning: Da e-mails blev lanceret, var softwaren ustabil, og man var derfor nødt til at udskrive dem med henblik på dokumentation (sådan er det muligvis ikke længere, men vedkommende gør det stadig af gammel vane).</a:t>
            </a:r>
          </a:p>
          <a:p>
            <a:pPr>
              <a:spcBef>
                <a:spcPct val="0"/>
              </a:spcBef>
            </a:pPr>
            <a:endParaRPr lang="da-DK" dirty="0">
              <a:solidFill>
                <a:srgbClr val="000000"/>
              </a:solidFill>
              <a:cs typeface="Tahoma" pitchFamily="34" charset="0"/>
              <a:sym typeface="Tahoma" pitchFamily="34" charset="0"/>
            </a:endParaRPr>
          </a:p>
          <a:p>
            <a:pPr>
              <a:spcBef>
                <a:spcPct val="0"/>
              </a:spcBef>
            </a:pPr>
            <a:r>
              <a:rPr lang="da-DK" dirty="0">
                <a:solidFill>
                  <a:srgbClr val="000000"/>
                </a:solidFill>
                <a:cs typeface="Tahoma" pitchFamily="34" charset="0"/>
                <a:sym typeface="Tahoma" pitchFamily="34" charset="0"/>
              </a:rPr>
              <a:t>Vane som følge af, hvad personen "altid har gjort": </a:t>
            </a:r>
            <a:r>
              <a:rPr lang="da-DK" i="1" dirty="0">
                <a:solidFill>
                  <a:srgbClr val="000000"/>
                </a:solidFill>
                <a:cs typeface="Tahoma" pitchFamily="34" charset="0"/>
                <a:sym typeface="Tahoma" pitchFamily="34" charset="0"/>
              </a:rPr>
              <a:t>Årsagen</a:t>
            </a:r>
            <a:r>
              <a:rPr lang="da-DK" dirty="0">
                <a:solidFill>
                  <a:srgbClr val="000000"/>
                </a:solidFill>
                <a:cs typeface="Tahoma" pitchFamily="34" charset="0"/>
                <a:sym typeface="Tahoma" pitchFamily="34" charset="0"/>
              </a:rPr>
              <a:t> er glemt, men vedkommende gør det stadig. Husk på, at en årsag stadig kan være gyldig, selv om den er glemt. For eksempel kan det i dette tilfælde være nødvendigt at udskrive e-mails med henblik på revision (selv om ingen umiddelbart kan huske årsagen på det tidspunkt, hvor e-mailen udskrives).</a:t>
            </a:r>
          </a:p>
          <a:p>
            <a:pPr lvl="0">
              <a:spcBef>
                <a:spcPct val="20000"/>
              </a:spcBef>
            </a:pPr>
            <a:endParaRPr lang="da-DK" kern="0" dirty="0">
              <a:solidFill>
                <a:srgbClr val="4D4D4D"/>
              </a:solidFill>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82</a:t>
            </a:fld>
            <a:endParaRPr lang="en-US"/>
          </a:p>
        </p:txBody>
      </p:sp>
    </p:spTree>
    <p:extLst>
      <p:ext uri="{BB962C8B-B14F-4D97-AF65-F5344CB8AC3E}">
        <p14:creationId xmlns:p14="http://schemas.microsoft.com/office/powerpoint/2010/main" val="20285045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spcBef>
                <a:spcPct val="0"/>
              </a:spcBef>
            </a:pPr>
            <a:r>
              <a:rPr lang="da-DK" dirty="0">
                <a:solidFill>
                  <a:srgbClr val="000000"/>
                </a:solidFill>
                <a:cs typeface="Tahoma" pitchFamily="34" charset="0"/>
                <a:sym typeface="Tahoma" pitchFamily="34" charset="0"/>
              </a:rPr>
              <a:t>Målsætningsteori (Locke, 1981)</a:t>
            </a:r>
          </a:p>
          <a:p>
            <a:pPr>
              <a:spcBef>
                <a:spcPct val="0"/>
              </a:spcBef>
            </a:pPr>
            <a:endParaRPr lang="da-DK" dirty="0">
              <a:solidFill>
                <a:srgbClr val="000000"/>
              </a:solidFill>
              <a:cs typeface="Tahoma" pitchFamily="34" charset="0"/>
              <a:sym typeface="Tahoma" pitchFamily="34" charset="0"/>
            </a:endParaRPr>
          </a:p>
          <a:p>
            <a:pPr>
              <a:spcBef>
                <a:spcPct val="0"/>
              </a:spcBef>
            </a:pPr>
            <a:r>
              <a:rPr lang="da-DK" dirty="0">
                <a:solidFill>
                  <a:srgbClr val="000000"/>
                </a:solidFill>
                <a:cs typeface="Tahoma" pitchFamily="34" charset="0"/>
                <a:sym typeface="Tahoma" pitchFamily="34" charset="0"/>
              </a:rPr>
              <a:t>Ved hjælp af videnskabelige undersøgelser konstaterede Locke, at målsætninger medfører forbedrede præstationer i ca. 90 % af tilfældene, især under følgende betingelser:</a:t>
            </a:r>
          </a:p>
          <a:p>
            <a:pPr>
              <a:spcBef>
                <a:spcPct val="0"/>
              </a:spcBef>
            </a:pPr>
            <a:endParaRPr lang="da-DK" dirty="0">
              <a:solidFill>
                <a:srgbClr val="000000"/>
              </a:solidFill>
              <a:cs typeface="Tahoma" pitchFamily="34" charset="0"/>
              <a:sym typeface="Tahoma" pitchFamily="34" charset="0"/>
            </a:endParaRPr>
          </a:p>
          <a:p>
            <a:pPr marL="177593" indent="-177593">
              <a:spcBef>
                <a:spcPct val="0"/>
              </a:spcBef>
              <a:buFontTx/>
              <a:buChar char="•"/>
            </a:pPr>
            <a:r>
              <a:rPr lang="da-DK" dirty="0">
                <a:solidFill>
                  <a:srgbClr val="000000"/>
                </a:solidFill>
                <a:cs typeface="Tahoma" pitchFamily="34" charset="0"/>
                <a:sym typeface="Tahoma" pitchFamily="34" charset="0"/>
              </a:rPr>
              <a:t>Engagement: Personen accepterer den konkrete målsætning.</a:t>
            </a:r>
          </a:p>
          <a:p>
            <a:pPr marL="177593" indent="-177593">
              <a:spcBef>
                <a:spcPct val="0"/>
              </a:spcBef>
              <a:buFontTx/>
              <a:buChar char="•"/>
            </a:pPr>
            <a:r>
              <a:rPr lang="da-DK" dirty="0">
                <a:solidFill>
                  <a:srgbClr val="000000"/>
                </a:solidFill>
                <a:cs typeface="Tahoma" pitchFamily="34" charset="0"/>
                <a:sym typeface="Tahoma" pitchFamily="34" charset="0"/>
              </a:rPr>
              <a:t>Feedback: Personen får feedback vedrørende opnåede resultater i bestræbelserne på at nå målet.</a:t>
            </a:r>
          </a:p>
          <a:p>
            <a:pPr marL="177593" indent="-177593">
              <a:spcBef>
                <a:spcPct val="0"/>
              </a:spcBef>
              <a:buFontTx/>
              <a:buChar char="•"/>
            </a:pPr>
            <a:r>
              <a:rPr lang="da-DK" dirty="0">
                <a:solidFill>
                  <a:srgbClr val="000000"/>
                </a:solidFill>
                <a:cs typeface="Tahoma" pitchFamily="34" charset="0"/>
                <a:sym typeface="Tahoma" pitchFamily="34" charset="0"/>
              </a:rPr>
              <a:t>Belønning: Personen belønnes for at nå målet.</a:t>
            </a:r>
          </a:p>
          <a:p>
            <a:pPr marL="177593" indent="-177593">
              <a:spcBef>
                <a:spcPct val="0"/>
              </a:spcBef>
              <a:buFontTx/>
              <a:buChar char="•"/>
            </a:pPr>
            <a:r>
              <a:rPr lang="da-DK" dirty="0">
                <a:solidFill>
                  <a:srgbClr val="000000"/>
                </a:solidFill>
                <a:cs typeface="Tahoma" pitchFamily="34" charset="0"/>
                <a:sym typeface="Tahoma" pitchFamily="34" charset="0"/>
              </a:rPr>
              <a:t>Evner: Personen har de nødvendige evner til at nå målet.</a:t>
            </a:r>
          </a:p>
          <a:p>
            <a:pPr marL="177593" indent="-177593">
              <a:spcBef>
                <a:spcPct val="0"/>
              </a:spcBef>
              <a:buFontTx/>
              <a:buChar char="•"/>
            </a:pPr>
            <a:r>
              <a:rPr lang="da-DK" dirty="0">
                <a:solidFill>
                  <a:srgbClr val="000000"/>
                </a:solidFill>
                <a:cs typeface="Tahoma" pitchFamily="34" charset="0"/>
                <a:sym typeface="Tahoma" pitchFamily="34" charset="0"/>
              </a:rPr>
              <a:t>Støtte: Ledelsen eller andre tilskynder personen til at nå målet.</a:t>
            </a:r>
          </a:p>
          <a:p>
            <a:pPr>
              <a:spcBef>
                <a:spcPct val="0"/>
              </a:spcBef>
              <a:buFontTx/>
              <a:buChar char="•"/>
            </a:pPr>
            <a:endParaRPr lang="da-DK" dirty="0">
              <a:solidFill>
                <a:srgbClr val="000000"/>
              </a:solidFill>
              <a:cs typeface="Tahoma" pitchFamily="34" charset="0"/>
              <a:sym typeface="Tahoma" pitchFamily="34" charset="0"/>
            </a:endParaRPr>
          </a:p>
          <a:p>
            <a:pPr>
              <a:spcBef>
                <a:spcPct val="0"/>
              </a:spcBef>
              <a:buFontTx/>
              <a:buChar char="•"/>
            </a:pPr>
            <a:endParaRPr lang="da-DK" dirty="0">
              <a:solidFill>
                <a:srgbClr val="000000"/>
              </a:solidFill>
              <a:cs typeface="Tahoma" pitchFamily="34" charset="0"/>
              <a:sym typeface="Tahoma" pitchFamily="34" charset="0"/>
            </a:endParaRPr>
          </a:p>
          <a:p>
            <a:pPr>
              <a:spcBef>
                <a:spcPct val="0"/>
              </a:spcBef>
            </a:pPr>
            <a:r>
              <a:rPr lang="da-DK" dirty="0">
                <a:solidFill>
                  <a:srgbClr val="000000"/>
                </a:solidFill>
                <a:cs typeface="Tahoma" pitchFamily="34" charset="0"/>
                <a:sym typeface="Tahoma" pitchFamily="34" charset="0"/>
              </a:rPr>
              <a:t>(Eysenck, 2001)</a:t>
            </a:r>
          </a:p>
          <a:p>
            <a:pPr lvl="0">
              <a:spcBef>
                <a:spcPct val="20000"/>
              </a:spcBef>
            </a:pPr>
            <a:endParaRPr lang="da-DK" kern="0" dirty="0">
              <a:solidFill>
                <a:srgbClr val="4D4D4D"/>
              </a:solidFill>
              <a:cs typeface="Tahoma" pitchFamily="34" charset="0"/>
              <a:sym typeface="Tahoma" pitchFamily="34" charset="0"/>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83</a:t>
            </a:fld>
            <a:endParaRPr lang="en-US"/>
          </a:p>
        </p:txBody>
      </p:sp>
    </p:spTree>
    <p:extLst>
      <p:ext uri="{BB962C8B-B14F-4D97-AF65-F5344CB8AC3E}">
        <p14:creationId xmlns:p14="http://schemas.microsoft.com/office/powerpoint/2010/main" val="18896361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r>
              <a:rPr lang="da-DK" altLang="da-DK" dirty="0"/>
              <a:t>Billedet er et eksempel fra en EASI rapport, der kan anvendes til at tale med teamet om adfærd og motivation.</a:t>
            </a:r>
          </a:p>
          <a:p>
            <a:endParaRPr lang="da-DK" altLang="da-DK" dirty="0"/>
          </a:p>
          <a:p>
            <a:r>
              <a:rPr lang="da-DK" altLang="da-DK" dirty="0"/>
              <a:t>Hvilke refleksioner kan vi have om personens adfærd &amp; motivation?</a:t>
            </a:r>
          </a:p>
          <a:p>
            <a:endParaRPr lang="da-DK" altLang="da-DK" dirty="0"/>
          </a:p>
          <a:p>
            <a:r>
              <a:rPr lang="da-DK" altLang="da-DK" dirty="0"/>
              <a:t>Med udgangspunkt i de forrige slides om motivation kan man bede deltagerne om at danne sig nogle hypoteser om hvad man ser i forskellen på adfærd og motivation?</a:t>
            </a:r>
          </a:p>
          <a:p>
            <a:endParaRPr lang="da-DK" altLang="da-DK" dirty="0"/>
          </a:p>
          <a:p>
            <a:endParaRPr lang="da-DK" alt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84</a:t>
            </a:fld>
            <a:endParaRPr lang="en-US"/>
          </a:p>
        </p:txBody>
      </p:sp>
    </p:spTree>
    <p:extLst>
      <p:ext uri="{BB962C8B-B14F-4D97-AF65-F5344CB8AC3E}">
        <p14:creationId xmlns:p14="http://schemas.microsoft.com/office/powerpoint/2010/main" val="14647100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a:t>Billedet kan anvendes til at tale med teamet om hvad de kan udlede af deres samlede teams primære og sekundære motivation.</a:t>
            </a:r>
          </a:p>
          <a:p>
            <a:endParaRPr lang="da-DK" altLang="da-DK" dirty="0"/>
          </a:p>
          <a:p>
            <a:r>
              <a:rPr lang="da-DK" altLang="da-DK" dirty="0"/>
              <a:t>Hvilke refleksioner gør de sig?</a:t>
            </a:r>
          </a:p>
          <a:p>
            <a:endParaRPr lang="da-DK" altLang="da-DK" dirty="0"/>
          </a:p>
          <a:p>
            <a:endParaRPr lang="da-DK" alt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85</a:t>
            </a:fld>
            <a:endParaRPr lang="en-US"/>
          </a:p>
        </p:txBody>
      </p:sp>
    </p:spTree>
    <p:extLst>
      <p:ext uri="{BB962C8B-B14F-4D97-AF65-F5344CB8AC3E}">
        <p14:creationId xmlns:p14="http://schemas.microsoft.com/office/powerpoint/2010/main" val="36880865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Overskrifter på de 4 typers motivation og drivkraft</a:t>
            </a:r>
          </a:p>
          <a:p>
            <a:endParaRPr lang="da-DK" dirty="0"/>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86</a:t>
            </a:fld>
            <a:endParaRPr lang="en-US"/>
          </a:p>
        </p:txBody>
      </p:sp>
    </p:spTree>
    <p:extLst>
      <p:ext uri="{BB962C8B-B14F-4D97-AF65-F5344CB8AC3E}">
        <p14:creationId xmlns:p14="http://schemas.microsoft.com/office/powerpoint/2010/main" val="11565028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Franklin Gothic Book" panose="020B0503020102020204" pitchFamily="34" charset="0"/>
              </a:rPr>
              <a:t>Hvad </a:t>
            </a:r>
            <a:r>
              <a:rPr lang="da-DK" sz="1200" u="sng" dirty="0">
                <a:latin typeface="Franklin Gothic Book" panose="020B0503020102020204" pitchFamily="34" charset="0"/>
              </a:rPr>
              <a:t>motiveres</a:t>
            </a:r>
            <a:r>
              <a:rPr lang="da-DK" sz="1200" dirty="0">
                <a:latin typeface="Franklin Gothic Book" panose="020B0503020102020204" pitchFamily="34" charset="0"/>
              </a:rPr>
              <a:t> typerne af?</a:t>
            </a:r>
          </a:p>
          <a:p>
            <a:r>
              <a:rPr lang="da-DK" sz="1200" dirty="0">
                <a:latin typeface="Franklin Gothic Book" panose="020B0503020102020204" pitchFamily="34" charset="0"/>
              </a:rPr>
              <a:t>Kan teamets opgaver tilgodese de 4 typers motivation?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87</a:t>
            </a:fld>
            <a:endParaRPr lang="en-US"/>
          </a:p>
        </p:txBody>
      </p:sp>
    </p:spTree>
    <p:extLst>
      <p:ext uri="{BB962C8B-B14F-4D97-AF65-F5344CB8AC3E}">
        <p14:creationId xmlns:p14="http://schemas.microsoft.com/office/powerpoint/2010/main" val="130014714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75200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Grupper fra 4 – 12 personer (flere grupper kan arbejde simultant).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Gruppearbejde ca. 30 minutter. Fremlæggelse 5 minutter per gruppe.</a:t>
            </a:r>
          </a:p>
          <a:p>
            <a:endParaRPr lang="da-DK" sz="1200" dirty="0">
              <a:solidFill>
                <a:schemeClr val="tx1"/>
              </a:solidFill>
            </a:endParaRPr>
          </a:p>
          <a:p>
            <a:endParaRPr lang="da-DK" dirty="0"/>
          </a:p>
        </p:txBody>
      </p:sp>
      <p:sp>
        <p:nvSpPr>
          <p:cNvPr id="4" name="Pladsholder til slidenummer 3"/>
          <p:cNvSpPr>
            <a:spLocks noGrp="1"/>
          </p:cNvSpPr>
          <p:nvPr>
            <p:ph type="sldNum" sz="quarter" idx="5"/>
          </p:nvPr>
        </p:nvSpPr>
        <p:spPr/>
        <p:txBody>
          <a:bodyPr/>
          <a:lstStyle/>
          <a:p>
            <a:fld id="{8712C7C1-CF36-4F8B-AE2E-CD4ECF7DE805}" type="slidenum">
              <a:rPr lang="en-US" smtClean="0"/>
              <a:pPr/>
              <a:t>89</a:t>
            </a:fld>
            <a:endParaRPr lang="en-US"/>
          </a:p>
        </p:txBody>
      </p:sp>
    </p:spTree>
    <p:extLst>
      <p:ext uri="{BB962C8B-B14F-4D97-AF65-F5344CB8AC3E}">
        <p14:creationId xmlns:p14="http://schemas.microsoft.com/office/powerpoint/2010/main" val="37591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Eksempel på beskrivelse af formål. Tilpas teksten.</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I forlængelse af situationen hvad er formål/årsag/motivet med workshoppen?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a:t>
            </a:fld>
            <a:endParaRPr lang="en-US"/>
          </a:p>
        </p:txBody>
      </p:sp>
    </p:spTree>
    <p:extLst>
      <p:ext uri="{BB962C8B-B14F-4D97-AF65-F5344CB8AC3E}">
        <p14:creationId xmlns:p14="http://schemas.microsoft.com/office/powerpoint/2010/main" val="42237693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90</a:t>
            </a:fld>
            <a:endParaRPr lang="en-US"/>
          </a:p>
        </p:txBody>
      </p:sp>
    </p:spTree>
    <p:extLst>
      <p:ext uri="{BB962C8B-B14F-4D97-AF65-F5344CB8AC3E}">
        <p14:creationId xmlns:p14="http://schemas.microsoft.com/office/powerpoint/2010/main" val="8160093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37059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Modellen er inspiration til hvordan man kan spotte sine kunder via EASI typerne. </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92</a:t>
            </a:fld>
            <a:endParaRPr lang="en-US"/>
          </a:p>
        </p:txBody>
      </p:sp>
    </p:spTree>
    <p:extLst>
      <p:ext uri="{BB962C8B-B14F-4D97-AF65-F5344CB8AC3E}">
        <p14:creationId xmlns:p14="http://schemas.microsoft.com/office/powerpoint/2010/main" val="8051854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25166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beskrivelse af øvelsen i kommende slide.</a:t>
            </a:r>
          </a:p>
          <a:p>
            <a:r>
              <a:rPr lang="da-DK" dirty="0"/>
              <a:t>En plenumøvelse på ca. 10 minutter.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94</a:t>
            </a:fld>
            <a:endParaRPr lang="en-US"/>
          </a:p>
        </p:txBody>
      </p:sp>
    </p:spTree>
    <p:extLst>
      <p:ext uri="{BB962C8B-B14F-4D97-AF65-F5344CB8AC3E}">
        <p14:creationId xmlns:p14="http://schemas.microsoft.com/office/powerpoint/2010/main" val="18619168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 beskrivelse af øvelsen i kommende slide.</a:t>
            </a:r>
          </a:p>
          <a:p>
            <a:r>
              <a:rPr lang="da-DK" dirty="0"/>
              <a:t>En plenumøvelse på ca. 10 minutter.</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95</a:t>
            </a:fld>
            <a:endParaRPr lang="en-US"/>
          </a:p>
        </p:txBody>
      </p:sp>
    </p:spTree>
    <p:extLst>
      <p:ext uri="{BB962C8B-B14F-4D97-AF65-F5344CB8AC3E}">
        <p14:creationId xmlns:p14="http://schemas.microsoft.com/office/powerpoint/2010/main" val="29566023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96</a:t>
            </a:fld>
            <a:endParaRPr lang="en-US"/>
          </a:p>
        </p:txBody>
      </p:sp>
    </p:spTree>
    <p:extLst>
      <p:ext uri="{BB962C8B-B14F-4D97-AF65-F5344CB8AC3E}">
        <p14:creationId xmlns:p14="http://schemas.microsoft.com/office/powerpoint/2010/main" val="23072207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Min. 6 deltagere. Alle 4 typer skal helst være repræsenteret.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Gruppearbejde 30 minutter. Fremlæggelse 5 minutter per gruppe.</a:t>
            </a:r>
          </a:p>
          <a:p>
            <a:endParaRPr lang="da-DK" sz="1200" b="1"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8712C7C1-CF36-4F8B-AE2E-CD4ECF7DE805}" type="slidenum">
              <a:rPr lang="en-US" smtClean="0"/>
              <a:pPr/>
              <a:t>97</a:t>
            </a:fld>
            <a:endParaRPr lang="en-US"/>
          </a:p>
        </p:txBody>
      </p:sp>
    </p:spTree>
    <p:extLst>
      <p:ext uri="{BB962C8B-B14F-4D97-AF65-F5344CB8AC3E}">
        <p14:creationId xmlns:p14="http://schemas.microsoft.com/office/powerpoint/2010/main" val="30802553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beskrivelse er til instruktøren og slettes i den endelige præsentation.</a:t>
            </a:r>
          </a:p>
        </p:txBody>
      </p:sp>
      <p:sp>
        <p:nvSpPr>
          <p:cNvPr id="4" name="Pladsholder til slidenummer 3"/>
          <p:cNvSpPr>
            <a:spLocks noGrp="1"/>
          </p:cNvSpPr>
          <p:nvPr>
            <p:ph type="sldNum" sz="quarter" idx="5"/>
          </p:nvPr>
        </p:nvSpPr>
        <p:spPr/>
        <p:txBody>
          <a:bodyPr/>
          <a:lstStyle/>
          <a:p>
            <a:fld id="{8712C7C1-CF36-4F8B-AE2E-CD4ECF7DE805}" type="slidenum">
              <a:rPr lang="en-US" smtClean="0"/>
              <a:pPr/>
              <a:t>98</a:t>
            </a:fld>
            <a:endParaRPr lang="en-US"/>
          </a:p>
        </p:txBody>
      </p:sp>
    </p:spTree>
    <p:extLst>
      <p:ext uri="{BB962C8B-B14F-4D97-AF65-F5344CB8AC3E}">
        <p14:creationId xmlns:p14="http://schemas.microsoft.com/office/powerpoint/2010/main" val="36766062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2C7C1-CF36-4F8B-AE2E-CD4ECF7DE8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689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7285" y="156514"/>
            <a:ext cx="8830800" cy="4982400"/>
          </a:xfrm>
          <a:prstGeom prst="rect">
            <a:avLst/>
          </a:prstGeom>
        </p:spPr>
        <p:txBody>
          <a:bodyPr vert="horz"/>
          <a:lstStyle/>
          <a:p>
            <a:r>
              <a:rPr lang="da-DK" dirty="0"/>
              <a:t>Klik på ikonet for at tilføje et billede</a:t>
            </a:r>
            <a:endParaRPr lang="en-US" dirty="0"/>
          </a:p>
        </p:txBody>
      </p:sp>
      <p:sp>
        <p:nvSpPr>
          <p:cNvPr id="12" name="Subtitle 2"/>
          <p:cNvSpPr>
            <a:spLocks noGrp="1"/>
          </p:cNvSpPr>
          <p:nvPr>
            <p:ph type="subTitle" idx="1"/>
          </p:nvPr>
        </p:nvSpPr>
        <p:spPr>
          <a:xfrm>
            <a:off x="1371600" y="3051628"/>
            <a:ext cx="6400800" cy="1752600"/>
          </a:xfrm>
          <a:prstGeom prst="rect">
            <a:avLst/>
          </a:prstGeom>
        </p:spPr>
        <p:txBody>
          <a:bodyPr/>
          <a:lstStyle>
            <a:lvl1pPr marL="0" indent="0" algn="ctr">
              <a:buNone/>
              <a:defRPr sz="16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Klik for at redigere undertiteltypografien i masteren</a:t>
            </a:r>
            <a:endParaRPr lang="en-US" dirty="0"/>
          </a:p>
        </p:txBody>
      </p:sp>
      <p:sp>
        <p:nvSpPr>
          <p:cNvPr id="6" name="Text Placeholder 13"/>
          <p:cNvSpPr>
            <a:spLocks noGrp="1"/>
          </p:cNvSpPr>
          <p:nvPr>
            <p:ph type="body" sz="quarter" idx="13"/>
          </p:nvPr>
        </p:nvSpPr>
        <p:spPr>
          <a:xfrm>
            <a:off x="4385651" y="2300029"/>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5" name="Text Placeholder 4"/>
          <p:cNvSpPr>
            <a:spLocks noGrp="1"/>
          </p:cNvSpPr>
          <p:nvPr>
            <p:ph type="body" sz="quarter" idx="14" hasCustomPrompt="1"/>
          </p:nvPr>
        </p:nvSpPr>
        <p:spPr>
          <a:xfrm>
            <a:off x="2124075" y="1777380"/>
            <a:ext cx="4895850" cy="792163"/>
          </a:xfrm>
          <a:prstGeom prst="rect">
            <a:avLst/>
          </a:prstGeom>
        </p:spPr>
        <p:txBody>
          <a:bodyPr vert="horz"/>
          <a:lstStyle>
            <a:lvl1pPr marL="0" indent="0" algn="ctr">
              <a:buNone/>
              <a:defRPr sz="2200" b="0" cap="all">
                <a:solidFill>
                  <a:schemeClr val="bg1"/>
                </a:solidFill>
                <a:latin typeface="+mj-lt"/>
                <a:cs typeface="Montserrat" panose="02000505000000020004" pitchFamily="2" charset="0"/>
              </a:defRPr>
            </a:lvl1pPr>
          </a:lstStyle>
          <a:p>
            <a:pPr lvl="0"/>
            <a:r>
              <a:rPr lang="da-DK" dirty="0"/>
              <a:t>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PA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4412"/>
            <a:ext cx="3836709" cy="4978800"/>
          </a:xfrm>
          <a:prstGeom prst="rect">
            <a:avLst/>
          </a:prstGeom>
        </p:spPr>
      </p:pic>
      <p:sp>
        <p:nvSpPr>
          <p:cNvPr id="4" name="Rectangle 3"/>
          <p:cNvSpPr/>
          <p:nvPr userDrawn="1"/>
        </p:nvSpPr>
        <p:spPr>
          <a:xfrm>
            <a:off x="158304" y="156121"/>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4513684"/>
            <a:ext cx="1952779" cy="415498"/>
          </a:xfrm>
          <a:prstGeom prst="rect">
            <a:avLst/>
          </a:prstGeom>
          <a:noFill/>
        </p:spPr>
        <p:txBody>
          <a:bodyPr wrap="none" rtlCol="0">
            <a:spAutoFit/>
          </a:bodyPr>
          <a:lstStyle/>
          <a:p>
            <a:r>
              <a:rPr lang="en-US" sz="1050" b="1" dirty="0">
                <a:solidFill>
                  <a:schemeClr val="bg1"/>
                </a:solidFill>
                <a:latin typeface="Montserrat" panose="02000505000000020004" pitchFamily="2" charset="0"/>
                <a:cs typeface="Tw Cen MT"/>
              </a:rPr>
              <a:t>OPTIMER MATCH</a:t>
            </a:r>
          </a:p>
          <a:p>
            <a:r>
              <a:rPr lang="en-US" sz="1050" b="1" dirty="0">
                <a:solidFill>
                  <a:schemeClr val="bg1"/>
                </a:solidFill>
                <a:latin typeface="Montserrat" panose="02000505000000020004" pitchFamily="2" charset="0"/>
                <a:cs typeface="Tw Cen MT"/>
              </a:rPr>
              <a:t>MELLEM</a:t>
            </a:r>
            <a:r>
              <a:rPr lang="en-US" sz="1050" b="1" baseline="0" dirty="0">
                <a:solidFill>
                  <a:schemeClr val="bg1"/>
                </a:solidFill>
                <a:latin typeface="Montserrat" panose="02000505000000020004" pitchFamily="2" charset="0"/>
                <a:cs typeface="Tw Cen MT"/>
              </a:rPr>
              <a:t> JOB OG PERSON</a:t>
            </a:r>
            <a:endParaRPr lang="en-GB" sz="1050" b="1" dirty="0">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8232" y="401340"/>
            <a:ext cx="1219200" cy="704850"/>
          </a:xfrm>
          <a:prstGeom prst="rect">
            <a:avLst/>
          </a:prstGeom>
        </p:spPr>
      </p:pic>
      <p:pic>
        <p:nvPicPr>
          <p:cNvPr id="7" name="Picture 6"/>
          <p:cNvPicPr>
            <a:picLocks noChangeAspect="1"/>
          </p:cNvPicPr>
          <p:nvPr userDrawn="1"/>
        </p:nvPicPr>
        <p:blipFill>
          <a:blip r:embed="rId4"/>
          <a:stretch>
            <a:fillRect/>
          </a:stretch>
        </p:blipFill>
        <p:spPr>
          <a:xfrm>
            <a:off x="2627784" y="4257204"/>
            <a:ext cx="1123950" cy="647700"/>
          </a:xfrm>
          <a:prstGeom prst="rect">
            <a:avLst/>
          </a:prstGeom>
        </p:spPr>
      </p:pic>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64758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IGHT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0561" y="157460"/>
            <a:ext cx="8828894" cy="4978800"/>
          </a:xfrm>
          <a:prstGeom prst="rect">
            <a:avLst/>
          </a:prstGeom>
        </p:spPr>
      </p:pic>
      <p:sp>
        <p:nvSpPr>
          <p:cNvPr id="4" name="Rectangle 3"/>
          <p:cNvSpPr/>
          <p:nvPr userDrawn="1"/>
        </p:nvSpPr>
        <p:spPr>
          <a:xfrm>
            <a:off x="163637" y="161454"/>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1634525"/>
            <a:ext cx="4187365" cy="769441"/>
          </a:xfrm>
          <a:prstGeom prst="rect">
            <a:avLst/>
          </a:prstGeom>
          <a:noFill/>
        </p:spPr>
        <p:txBody>
          <a:bodyPr wrap="none" rtlCol="0">
            <a:spAutoFit/>
          </a:bodyPr>
          <a:lstStyle/>
          <a:p>
            <a:r>
              <a:rPr lang="da-DK" sz="2200" b="1" dirty="0">
                <a:solidFill>
                  <a:schemeClr val="bg1"/>
                </a:solidFill>
                <a:latin typeface="Montserrat" panose="02000505000000020004" pitchFamily="2" charset="0"/>
                <a:cs typeface="Tw Cen MT"/>
              </a:rPr>
              <a:t>FRA GOD TIL</a:t>
            </a:r>
            <a:r>
              <a:rPr lang="da-DK" sz="2200" b="1" baseline="0" dirty="0">
                <a:solidFill>
                  <a:schemeClr val="bg1"/>
                </a:solidFill>
                <a:latin typeface="Montserrat" panose="02000505000000020004" pitchFamily="2" charset="0"/>
                <a:cs typeface="Tw Cen MT"/>
              </a:rPr>
              <a:t> EXCEPTIONEL </a:t>
            </a:r>
          </a:p>
          <a:p>
            <a:r>
              <a:rPr lang="da-DK" sz="2200" b="1" baseline="0" dirty="0">
                <a:solidFill>
                  <a:schemeClr val="bg1"/>
                </a:solidFill>
                <a:latin typeface="Montserrat" panose="02000505000000020004" pitchFamily="2" charset="0"/>
                <a:cs typeface="Tw Cen MT"/>
              </a:rPr>
              <a:t>KUNDEOPLEVELSE</a:t>
            </a:r>
            <a:endParaRPr lang="en-US" sz="2200" b="1" dirty="0">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9200" y="393452"/>
            <a:ext cx="2717800" cy="939800"/>
          </a:xfrm>
          <a:prstGeom prst="rect">
            <a:avLst/>
          </a:prstGeom>
        </p:spPr>
      </p:pic>
      <p:pic>
        <p:nvPicPr>
          <p:cNvPr id="7" name="Picture 6"/>
          <p:cNvPicPr>
            <a:picLocks noChangeAspect="1"/>
          </p:cNvPicPr>
          <p:nvPr userDrawn="1"/>
        </p:nvPicPr>
        <p:blipFill>
          <a:blip r:embed="rId4"/>
          <a:stretch>
            <a:fillRect/>
          </a:stretch>
        </p:blipFill>
        <p:spPr>
          <a:xfrm>
            <a:off x="7452320" y="3865612"/>
            <a:ext cx="1270000" cy="1003300"/>
          </a:xfrm>
          <a:prstGeom prst="rect">
            <a:avLst/>
          </a:prstGeom>
        </p:spPr>
      </p:pic>
    </p:spTree>
    <p:extLst>
      <p:ext uri="{BB962C8B-B14F-4D97-AF65-F5344CB8AC3E}">
        <p14:creationId xmlns:p14="http://schemas.microsoft.com/office/powerpoint/2010/main" val="331319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IGHT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588"/>
            <a:ext cx="3836710" cy="4978800"/>
          </a:xfrm>
          <a:prstGeom prst="rect">
            <a:avLst/>
          </a:prstGeom>
        </p:spPr>
      </p:pic>
      <p:sp>
        <p:nvSpPr>
          <p:cNvPr id="4" name="Rectangle 3"/>
          <p:cNvSpPr/>
          <p:nvPr userDrawn="1"/>
        </p:nvSpPr>
        <p:spPr>
          <a:xfrm>
            <a:off x="160462" y="157556"/>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4513684"/>
            <a:ext cx="2228752" cy="461665"/>
          </a:xfrm>
          <a:prstGeom prst="rect">
            <a:avLst/>
          </a:prstGeom>
          <a:noFill/>
        </p:spPr>
        <p:txBody>
          <a:bodyPr wrap="none" rtlCol="0">
            <a:spAutoFit/>
          </a:bodyPr>
          <a:lstStyle/>
          <a:p>
            <a:r>
              <a:rPr lang="en-US" sz="1200" b="1" dirty="0">
                <a:solidFill>
                  <a:schemeClr val="bg1"/>
                </a:solidFill>
                <a:latin typeface="Tw Cen MT"/>
                <a:cs typeface="Tw Cen MT"/>
              </a:rPr>
              <a:t>FRA GOD TIL </a:t>
            </a:r>
          </a:p>
          <a:p>
            <a:r>
              <a:rPr lang="en-US" sz="1200" b="1" dirty="0">
                <a:solidFill>
                  <a:schemeClr val="bg1"/>
                </a:solidFill>
                <a:latin typeface="Tw Cen MT"/>
                <a:cs typeface="Tw Cen MT"/>
              </a:rPr>
              <a:t>EXCEPTIONEL KUNDEOPLEVLSE</a:t>
            </a:r>
            <a:endParaRPr lang="en-GB" sz="1200" b="1" dirty="0">
              <a:solidFill>
                <a:schemeClr val="bg1"/>
              </a:solidFill>
              <a:latin typeface="Tw Cen MT"/>
              <a:cs typeface="Tw Cen MT"/>
            </a:endParaRPr>
          </a:p>
        </p:txBody>
      </p:sp>
      <p:pic>
        <p:nvPicPr>
          <p:cNvPr id="6" name="Picture 5"/>
          <p:cNvPicPr>
            <a:picLocks noChangeAspect="1"/>
          </p:cNvPicPr>
          <p:nvPr userDrawn="1"/>
        </p:nvPicPr>
        <p:blipFill>
          <a:blip r:embed="rId3"/>
          <a:stretch>
            <a:fillRect/>
          </a:stretch>
        </p:blipFill>
        <p:spPr>
          <a:xfrm>
            <a:off x="419200" y="393452"/>
            <a:ext cx="2038350" cy="704850"/>
          </a:xfrm>
          <a:prstGeom prst="rect">
            <a:avLst/>
          </a:prstGeom>
        </p:spPr>
      </p:pic>
      <p:pic>
        <p:nvPicPr>
          <p:cNvPr id="7" name="Picture 6"/>
          <p:cNvPicPr>
            <a:picLocks noChangeAspect="1"/>
          </p:cNvPicPr>
          <p:nvPr userDrawn="1"/>
        </p:nvPicPr>
        <p:blipFill>
          <a:blip r:embed="rId4"/>
          <a:stretch>
            <a:fillRect/>
          </a:stretch>
        </p:blipFill>
        <p:spPr>
          <a:xfrm>
            <a:off x="2771800" y="4161105"/>
            <a:ext cx="952500" cy="752475"/>
          </a:xfrm>
          <a:prstGeom prst="rect">
            <a:avLst/>
          </a:prstGeom>
        </p:spPr>
      </p:pic>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08229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CE kurs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a:stretch>
            <a:fillRect/>
          </a:stretch>
        </p:blipFill>
        <p:spPr>
          <a:xfrm>
            <a:off x="417488" y="405532"/>
            <a:ext cx="1346200" cy="939800"/>
          </a:xfrm>
          <a:prstGeom prst="rect">
            <a:avLst/>
          </a:prstGeom>
        </p:spPr>
      </p:pic>
      <p:pic>
        <p:nvPicPr>
          <p:cNvPr id="6" name="Picture 5"/>
          <p:cNvPicPr>
            <a:picLocks noChangeAspect="1"/>
          </p:cNvPicPr>
          <p:nvPr userDrawn="1"/>
        </p:nvPicPr>
        <p:blipFill>
          <a:blip r:embed="rId4"/>
          <a:stretch>
            <a:fillRect/>
          </a:stretch>
        </p:blipFill>
        <p:spPr>
          <a:xfrm>
            <a:off x="7380312" y="3577580"/>
            <a:ext cx="1358900" cy="1282700"/>
          </a:xfrm>
          <a:prstGeom prst="rect">
            <a:avLst/>
          </a:prstGeom>
        </p:spPr>
      </p:pic>
      <p:sp>
        <p:nvSpPr>
          <p:cNvPr id="7" name="TextBox 6"/>
          <p:cNvSpPr txBox="1"/>
          <p:nvPr userDrawn="1"/>
        </p:nvSpPr>
        <p:spPr>
          <a:xfrm>
            <a:off x="330887" y="1634525"/>
            <a:ext cx="3810659" cy="769441"/>
          </a:xfrm>
          <a:prstGeom prst="rect">
            <a:avLst/>
          </a:prstGeom>
          <a:noFill/>
        </p:spPr>
        <p:txBody>
          <a:bodyPr wrap="none" rtlCol="0">
            <a:spAutoFit/>
          </a:bodyPr>
          <a:lstStyle/>
          <a:p>
            <a:r>
              <a:rPr lang="en-US" sz="2200" b="1" dirty="0">
                <a:solidFill>
                  <a:schemeClr val="bg1"/>
                </a:solidFill>
                <a:latin typeface="Montserrat" panose="02000505000000020004" pitchFamily="2" charset="0"/>
                <a:cs typeface="Tw Cen MT"/>
              </a:rPr>
              <a:t>VELKOMMEN</a:t>
            </a:r>
            <a:r>
              <a:rPr lang="en-US" sz="2200" b="1" baseline="0" dirty="0">
                <a:solidFill>
                  <a:schemeClr val="bg1"/>
                </a:solidFill>
                <a:latin typeface="Montserrat" panose="02000505000000020004" pitchFamily="2" charset="0"/>
                <a:cs typeface="Tw Cen MT"/>
              </a:rPr>
              <a:t> TIL ACE</a:t>
            </a:r>
          </a:p>
          <a:p>
            <a:r>
              <a:rPr lang="en-US" sz="2200" b="1" baseline="0" dirty="0">
                <a:solidFill>
                  <a:schemeClr val="bg1"/>
                </a:solidFill>
                <a:latin typeface="Montserrat" panose="02000505000000020004" pitchFamily="2" charset="0"/>
                <a:cs typeface="Tw Cen MT"/>
              </a:rPr>
              <a:t>CERTIFICERINGSKURSUS</a:t>
            </a:r>
            <a:endParaRPr lang="en-GB" sz="2200" b="1" dirty="0">
              <a:solidFill>
                <a:schemeClr val="bg1"/>
              </a:solidFill>
              <a:latin typeface="Montserrat" panose="02000505000000020004" pitchFamily="2" charset="0"/>
              <a:cs typeface="Tw Cen MT"/>
            </a:endParaRPr>
          </a:p>
        </p:txBody>
      </p:sp>
    </p:spTree>
    <p:extLst>
      <p:ext uri="{BB962C8B-B14F-4D97-AF65-F5344CB8AC3E}">
        <p14:creationId xmlns:p14="http://schemas.microsoft.com/office/powerpoint/2010/main" val="322114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ASI Kurs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9296"/>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1634525"/>
            <a:ext cx="3810659" cy="769441"/>
          </a:xfrm>
          <a:prstGeom prst="rect">
            <a:avLst/>
          </a:prstGeom>
          <a:noFill/>
        </p:spPr>
        <p:txBody>
          <a:bodyPr wrap="none" rtlCol="0">
            <a:spAutoFit/>
          </a:bodyPr>
          <a:lstStyle/>
          <a:p>
            <a:r>
              <a:rPr lang="da-DK" sz="2200" b="1" dirty="0">
                <a:solidFill>
                  <a:schemeClr val="bg1"/>
                </a:solidFill>
                <a:latin typeface="Montserrat" panose="02000505000000020004" pitchFamily="2" charset="0"/>
                <a:cs typeface="Tw Cen MT"/>
              </a:rPr>
              <a:t>VELKOMMEN TIL</a:t>
            </a:r>
            <a:r>
              <a:rPr lang="da-DK" sz="2200" b="1" baseline="0" dirty="0">
                <a:solidFill>
                  <a:schemeClr val="bg1"/>
                </a:solidFill>
                <a:latin typeface="Montserrat" panose="02000505000000020004" pitchFamily="2" charset="0"/>
                <a:cs typeface="Tw Cen MT"/>
              </a:rPr>
              <a:t> </a:t>
            </a:r>
            <a:r>
              <a:rPr lang="da-DK" sz="2200" b="1" dirty="0">
                <a:solidFill>
                  <a:schemeClr val="bg1"/>
                </a:solidFill>
                <a:latin typeface="Montserrat" panose="02000505000000020004" pitchFamily="2" charset="0"/>
                <a:cs typeface="Tw Cen MT"/>
              </a:rPr>
              <a:t>EASI </a:t>
            </a:r>
          </a:p>
          <a:p>
            <a:r>
              <a:rPr lang="da-DK" sz="2200" b="1" dirty="0">
                <a:solidFill>
                  <a:schemeClr val="bg1"/>
                </a:solidFill>
                <a:latin typeface="Montserrat" panose="02000505000000020004" pitchFamily="2" charset="0"/>
                <a:cs typeface="Tw Cen MT"/>
              </a:rPr>
              <a:t>CERTIFICERINGSKURSUS</a:t>
            </a:r>
            <a:endParaRPr lang="en-US" sz="2200" b="1" dirty="0">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20216" y="401340"/>
            <a:ext cx="1612900" cy="939800"/>
          </a:xfrm>
          <a:prstGeom prst="rect">
            <a:avLst/>
          </a:prstGeom>
        </p:spPr>
      </p:pic>
      <p:pic>
        <p:nvPicPr>
          <p:cNvPr id="7" name="Picture 6"/>
          <p:cNvPicPr>
            <a:picLocks noChangeAspect="1"/>
          </p:cNvPicPr>
          <p:nvPr userDrawn="1"/>
        </p:nvPicPr>
        <p:blipFill>
          <a:blip r:embed="rId4"/>
          <a:stretch>
            <a:fillRect/>
          </a:stretch>
        </p:blipFill>
        <p:spPr>
          <a:xfrm>
            <a:off x="7452320" y="3721596"/>
            <a:ext cx="1231900" cy="1168400"/>
          </a:xfrm>
          <a:prstGeom prst="rect">
            <a:avLst/>
          </a:prstGeom>
        </p:spPr>
      </p:pic>
    </p:spTree>
    <p:extLst>
      <p:ext uri="{BB962C8B-B14F-4D97-AF65-F5344CB8AC3E}">
        <p14:creationId xmlns:p14="http://schemas.microsoft.com/office/powerpoint/2010/main" val="3406173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MPA Kursu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4285"/>
            <a:ext cx="8828895" cy="4978800"/>
          </a:xfrm>
          <a:prstGeom prst="rect">
            <a:avLst/>
          </a:prstGeom>
        </p:spPr>
      </p:pic>
      <p:sp>
        <p:nvSpPr>
          <p:cNvPr id="4" name="Rectangle 3"/>
          <p:cNvSpPr/>
          <p:nvPr userDrawn="1"/>
        </p:nvSpPr>
        <p:spPr>
          <a:xfrm>
            <a:off x="157287"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1634525"/>
            <a:ext cx="3810659" cy="769441"/>
          </a:xfrm>
          <a:prstGeom prst="rect">
            <a:avLst/>
          </a:prstGeom>
          <a:noFill/>
        </p:spPr>
        <p:txBody>
          <a:bodyPr wrap="none" rtlCol="0">
            <a:spAutoFit/>
          </a:bodyPr>
          <a:lstStyle/>
          <a:p>
            <a:r>
              <a:rPr lang="da-DK" sz="2200" b="1" dirty="0">
                <a:solidFill>
                  <a:schemeClr val="bg1"/>
                </a:solidFill>
                <a:latin typeface="Montserrat" panose="02000505000000020004" pitchFamily="2" charset="0"/>
                <a:cs typeface="Tw Cen MT"/>
              </a:rPr>
              <a:t>VELKOMMEN</a:t>
            </a:r>
            <a:r>
              <a:rPr lang="da-DK" sz="2200" b="1" baseline="0" dirty="0">
                <a:solidFill>
                  <a:schemeClr val="bg1"/>
                </a:solidFill>
                <a:latin typeface="Montserrat" panose="02000505000000020004" pitchFamily="2" charset="0"/>
                <a:cs typeface="Tw Cen MT"/>
              </a:rPr>
              <a:t> TIL MPA </a:t>
            </a:r>
          </a:p>
          <a:p>
            <a:r>
              <a:rPr lang="da-DK" sz="2200" b="1" baseline="0" dirty="0">
                <a:solidFill>
                  <a:schemeClr val="bg1"/>
                </a:solidFill>
                <a:latin typeface="Montserrat" panose="02000505000000020004" pitchFamily="2" charset="0"/>
                <a:cs typeface="Tw Cen MT"/>
              </a:rPr>
              <a:t>CERTIFICERINGSKURSUS</a:t>
            </a:r>
            <a:endParaRPr lang="en-US" sz="2200" b="1" dirty="0">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8232" y="401340"/>
            <a:ext cx="1625600" cy="939800"/>
          </a:xfrm>
          <a:prstGeom prst="rect">
            <a:avLst/>
          </a:prstGeom>
        </p:spPr>
      </p:pic>
      <p:pic>
        <p:nvPicPr>
          <p:cNvPr id="7" name="Picture 6"/>
          <p:cNvPicPr>
            <a:picLocks noChangeAspect="1"/>
          </p:cNvPicPr>
          <p:nvPr userDrawn="1"/>
        </p:nvPicPr>
        <p:blipFill>
          <a:blip r:embed="rId4"/>
          <a:stretch>
            <a:fillRect/>
          </a:stretch>
        </p:blipFill>
        <p:spPr>
          <a:xfrm>
            <a:off x="7236296" y="4009628"/>
            <a:ext cx="1498600" cy="863600"/>
          </a:xfrm>
          <a:prstGeom prst="rect">
            <a:avLst/>
          </a:prstGeom>
        </p:spPr>
      </p:pic>
    </p:spTree>
    <p:extLst>
      <p:ext uri="{BB962C8B-B14F-4D97-AF65-F5344CB8AC3E}">
        <p14:creationId xmlns:p14="http://schemas.microsoft.com/office/powerpoint/2010/main" val="2769879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775355"/>
            <a:ext cx="7772400" cy="1225021"/>
          </a:xfrm>
        </p:spPr>
        <p:txBody>
          <a:bodyPr/>
          <a:lstStyle/>
          <a:p>
            <a:r>
              <a:rPr lang="da-DK"/>
              <a:t>Klik for at redigere titeltypografi i masteren</a:t>
            </a:r>
          </a:p>
        </p:txBody>
      </p:sp>
      <p:sp>
        <p:nvSpPr>
          <p:cNvPr id="3" name="Undertitel 2"/>
          <p:cNvSpPr>
            <a:spLocks noGrp="1"/>
          </p:cNvSpPr>
          <p:nvPr>
            <p:ph type="subTitle" idx="1"/>
          </p:nvPr>
        </p:nvSpPr>
        <p:spPr>
          <a:xfrm>
            <a:off x="1371600" y="3238500"/>
            <a:ext cx="6400800" cy="1460500"/>
          </a:xfrm>
        </p:spPr>
        <p:txBody>
          <a:bodyPr/>
          <a:lstStyle>
            <a:lvl1pPr marL="0" indent="0" algn="l">
              <a:buNone/>
              <a:defRPr>
                <a:solidFill>
                  <a:srgbClr val="586A7C"/>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da-DK"/>
              <a:t>Klik for at redigere undertiteltypografien i masteren</a:t>
            </a:r>
            <a:endParaRPr lang="da-DK" dirty="0"/>
          </a:p>
        </p:txBody>
      </p:sp>
      <p:sp>
        <p:nvSpPr>
          <p:cNvPr id="4" name="Pladsholder til dato 3"/>
          <p:cNvSpPr>
            <a:spLocks noGrp="1"/>
          </p:cNvSpPr>
          <p:nvPr>
            <p:ph type="dt" sz="half" idx="10"/>
          </p:nvPr>
        </p:nvSpPr>
        <p:spPr/>
        <p:txBody>
          <a:bodyPr/>
          <a:lstStyle/>
          <a:p>
            <a:fld id="{3817D452-1AAA-46E1-9706-67F8C3B89DAE}" type="datetimeFigureOut">
              <a:rPr lang="da-DK" smtClean="0"/>
              <a:pPr/>
              <a:t>20-02-2023</a:t>
            </a:fld>
            <a:endParaRPr lang="da-DK"/>
          </a:p>
        </p:txBody>
      </p:sp>
      <p:sp>
        <p:nvSpPr>
          <p:cNvPr id="5" name="Pladsholder til sidefod 4"/>
          <p:cNvSpPr>
            <a:spLocks noGrp="1"/>
          </p:cNvSpPr>
          <p:nvPr>
            <p:ph type="ftr" sz="quarter" idx="11"/>
          </p:nvPr>
        </p:nvSpPr>
        <p:spPr/>
        <p:txBody>
          <a:bodyPr/>
          <a:lstStyle/>
          <a:p>
            <a:endParaRPr lang="da-DK"/>
          </a:p>
        </p:txBody>
      </p:sp>
    </p:spTree>
    <p:extLst>
      <p:ext uri="{BB962C8B-B14F-4D97-AF65-F5344CB8AC3E}">
        <p14:creationId xmlns:p14="http://schemas.microsoft.com/office/powerpoint/2010/main" val="2853373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hart">
  <p:cSld name="Titel, tekst og diagram">
    <p:spTree>
      <p:nvGrpSpPr>
        <p:cNvPr id="1" name=""/>
        <p:cNvGrpSpPr/>
        <p:nvPr/>
      </p:nvGrpSpPr>
      <p:grpSpPr>
        <a:xfrm>
          <a:off x="0" y="0"/>
          <a:ext cx="0" cy="0"/>
          <a:chOff x="0" y="0"/>
          <a:chExt cx="0" cy="0"/>
        </a:xfrm>
      </p:grpSpPr>
      <p:sp>
        <p:nvSpPr>
          <p:cNvPr id="2" name="Titel 1"/>
          <p:cNvSpPr>
            <a:spLocks noGrp="1"/>
          </p:cNvSpPr>
          <p:nvPr>
            <p:ph type="title"/>
          </p:nvPr>
        </p:nvSpPr>
        <p:spPr>
          <a:xfrm>
            <a:off x="457200" y="228866"/>
            <a:ext cx="8229600" cy="768614"/>
          </a:xfrm>
        </p:spPr>
        <p:txBody>
          <a:bodyPr/>
          <a:lstStyle/>
          <a:p>
            <a:r>
              <a:rPr lang="da-DK" dirty="0"/>
              <a:t>Klik for at redigere titeltypografi i masteren</a:t>
            </a:r>
          </a:p>
        </p:txBody>
      </p:sp>
      <p:sp>
        <p:nvSpPr>
          <p:cNvPr id="3" name="Pladsholder til tekst 2"/>
          <p:cNvSpPr>
            <a:spLocks noGrp="1"/>
          </p:cNvSpPr>
          <p:nvPr>
            <p:ph type="body" sz="half" idx="1"/>
          </p:nvPr>
        </p:nvSpPr>
        <p:spPr>
          <a:xfrm>
            <a:off x="457200" y="1333500"/>
            <a:ext cx="4038600" cy="3771636"/>
          </a:xfrm>
        </p:spPr>
        <p:txBody>
          <a:body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iagram 3"/>
          <p:cNvSpPr>
            <a:spLocks noGrp="1"/>
          </p:cNvSpPr>
          <p:nvPr>
            <p:ph type="chart" sz="half" idx="2"/>
          </p:nvPr>
        </p:nvSpPr>
        <p:spPr>
          <a:xfrm>
            <a:off x="4648200" y="1333500"/>
            <a:ext cx="4038600" cy="3771636"/>
          </a:xfrm>
        </p:spPr>
        <p:txBody>
          <a:bodyPr/>
          <a:lstStyle/>
          <a:p>
            <a:pPr lvl="0"/>
            <a:endParaRPr lang="da-DK" noProof="0"/>
          </a:p>
        </p:txBody>
      </p:sp>
      <p:sp>
        <p:nvSpPr>
          <p:cNvPr id="5" name="Rectangle 4">
            <a:extLst>
              <a:ext uri="{FF2B5EF4-FFF2-40B4-BE49-F238E27FC236}">
                <a16:creationId xmlns:a16="http://schemas.microsoft.com/office/drawing/2014/main" id="{88BE956B-7A06-42AA-A095-5BD787DB217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E5A2058-E65E-41B2-AB6D-D1E9D5A79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4A7D08-44DE-4CEF-8262-DE2AB3BEABD7}"/>
              </a:ext>
            </a:extLst>
          </p:cNvPr>
          <p:cNvSpPr>
            <a:spLocks noGrp="1" noChangeArrowheads="1"/>
          </p:cNvSpPr>
          <p:nvPr>
            <p:ph type="sldNum" sz="quarter" idx="12"/>
          </p:nvPr>
        </p:nvSpPr>
        <p:spPr>
          <a:ln/>
        </p:spPr>
        <p:txBody>
          <a:bodyPr/>
          <a:lstStyle>
            <a:lvl1pPr>
              <a:defRPr/>
            </a:lvl1pPr>
          </a:lstStyle>
          <a:p>
            <a:pPr>
              <a:defRPr/>
            </a:pPr>
            <a:fld id="{C0D319AD-95E3-438B-8EA5-E9A9716B1815}" type="slidenum">
              <a:rPr lang="en-US" altLang="da-DK"/>
              <a:pPr>
                <a:defRPr/>
              </a:pPr>
              <a:t>‹nr.›</a:t>
            </a:fld>
            <a:endParaRPr lang="en-US" altLang="da-DK"/>
          </a:p>
        </p:txBody>
      </p:sp>
    </p:spTree>
    <p:extLst>
      <p:ext uri="{BB962C8B-B14F-4D97-AF65-F5344CB8AC3E}">
        <p14:creationId xmlns:p14="http://schemas.microsoft.com/office/powerpoint/2010/main" val="1236587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Klik for at redigere titeltypografi i masteren</a:t>
            </a:r>
          </a:p>
        </p:txBody>
      </p:sp>
    </p:spTree>
    <p:extLst>
      <p:ext uri="{BB962C8B-B14F-4D97-AF65-F5344CB8AC3E}">
        <p14:creationId xmlns:p14="http://schemas.microsoft.com/office/powerpoint/2010/main" val="304094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p:txBody>
          <a:body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20. februar 2023</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0" name="Content Placeholder 4"/>
          <p:cNvSpPr>
            <a:spLocks noGrp="1"/>
          </p:cNvSpPr>
          <p:nvPr>
            <p:ph sz="quarter" idx="17" hasCustomPrompt="1"/>
          </p:nvPr>
        </p:nvSpPr>
        <p:spPr>
          <a:xfrm>
            <a:off x="8148600" y="3504000"/>
            <a:ext cx="837000" cy="930000"/>
          </a:xfrm>
        </p:spPr>
        <p:txBody>
          <a:bodyPr/>
          <a:lstStyle>
            <a:lvl1pPr marL="0" indent="0">
              <a:buNone/>
              <a:defRPr sz="1050" b="1"/>
            </a:lvl1pPr>
          </a:lstStyle>
          <a:p>
            <a:pPr lvl="0"/>
            <a:r>
              <a:rPr lang="da-DK" dirty="0"/>
              <a:t>Klik på denne pladsholder og indsæt ikon via Skyfish</a:t>
            </a:r>
          </a:p>
        </p:txBody>
      </p:sp>
      <p:sp>
        <p:nvSpPr>
          <p:cNvPr id="11" name="TextBox 10"/>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man indsætte graﬁkelementer til højre for teksten. </a:t>
            </a:r>
          </a:p>
        </p:txBody>
      </p:sp>
    </p:spTree>
    <p:extLst>
      <p:ext uri="{BB962C8B-B14F-4D97-AF65-F5344CB8AC3E}">
        <p14:creationId xmlns:p14="http://schemas.microsoft.com/office/powerpoint/2010/main" val="366356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page 1line">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4906426" cy="883828"/>
          </a:xfrm>
          <a:prstGeom prst="rect">
            <a:avLst/>
          </a:prstGeom>
          <a:solidFill>
            <a:srgbClr val="EDEDED"/>
          </a:solidFill>
        </p:spPr>
        <p:txBody>
          <a:bodyPr vert="horz" wrap="none" lIns="180000" tIns="180000" rIns="180000" bIns="360000">
            <a:spAutoFit/>
          </a:bodyPr>
          <a:lstStyle>
            <a:lvl1pPr marL="0" indent="0">
              <a:buNone/>
              <a:defRPr sz="2200" b="1" cap="all">
                <a:solidFill>
                  <a:srgbClr val="3D4955"/>
                </a:solidFill>
                <a:latin typeface="+mj-lt"/>
                <a:cs typeface="Montserrat" panose="02000505000000020004" pitchFamily="2" charset="0"/>
              </a:defRPr>
            </a:lvl1pPr>
          </a:lstStyle>
          <a:p>
            <a:pPr lvl="0"/>
            <a:r>
              <a:rPr lang="da-DK" dirty="0"/>
              <a:t>Rediger typografien i masterens</a:t>
            </a:r>
          </a:p>
        </p:txBody>
      </p:sp>
      <p:sp>
        <p:nvSpPr>
          <p:cNvPr id="14" name="Picture Placeholder 13"/>
          <p:cNvSpPr>
            <a:spLocks noGrp="1"/>
          </p:cNvSpPr>
          <p:nvPr>
            <p:ph type="pic" sz="quarter" idx="10"/>
          </p:nvPr>
        </p:nvSpPr>
        <p:spPr>
          <a:xfrm>
            <a:off x="4593896" y="157184"/>
            <a:ext cx="4392488" cy="4982400"/>
          </a:xfrm>
          <a:prstGeom prst="rect">
            <a:avLst/>
          </a:prstGeom>
        </p:spPr>
        <p:txBody>
          <a:bodyPr vert="horz"/>
          <a:lstStyle/>
          <a:p>
            <a:r>
              <a:rPr lang="da-DK" dirty="0"/>
              <a:t>Klik på ikonet for at tilføje et billede</a:t>
            </a:r>
            <a:endParaRPr lang="en-US" dirty="0"/>
          </a:p>
        </p:txBody>
      </p:sp>
      <p:sp>
        <p:nvSpPr>
          <p:cNvPr id="6" name="Text Placeholder 13"/>
          <p:cNvSpPr>
            <a:spLocks noGrp="1"/>
          </p:cNvSpPr>
          <p:nvPr>
            <p:ph type="body" sz="quarter" idx="13"/>
          </p:nvPr>
        </p:nvSpPr>
        <p:spPr>
          <a:xfrm>
            <a:off x="311658" y="614170"/>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4" name="Text Placeholder 3"/>
          <p:cNvSpPr>
            <a:spLocks noGrp="1"/>
          </p:cNvSpPr>
          <p:nvPr>
            <p:ph type="body" sz="quarter" idx="14"/>
          </p:nvPr>
        </p:nvSpPr>
        <p:spPr>
          <a:xfrm>
            <a:off x="395536" y="1128713"/>
            <a:ext cx="3960812" cy="3744912"/>
          </a:xfrm>
          <a:prstGeom prst="rect">
            <a:avLst/>
          </a:prstGeom>
        </p:spPr>
        <p:txBody>
          <a:bodyPr vert="horz"/>
          <a:lstStyle>
            <a:lvl1pPr marL="0" indent="0">
              <a:buNone/>
              <a:defRPr sz="1600">
                <a:latin typeface="+mn-lt"/>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baseline="0">
                <a:solidFill>
                  <a:srgbClr val="3D4955"/>
                </a:solidFill>
                <a:latin typeface="+mn-lt"/>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solidFill>
                  <a:srgbClr val="3D4955"/>
                </a:solidFill>
                <a:latin typeface="+mn-lt"/>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solidFill>
                  <a:srgbClr val="3D4955"/>
                </a:solidFill>
                <a:latin typeface="+mn-lt"/>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solidFill>
                  <a:srgbClr val="3D4955"/>
                </a:solidFill>
                <a:latin typeface="+mn-lt"/>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 indhold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155601" y="1657547"/>
            <a:ext cx="3834000" cy="3427453"/>
          </a:xfrm>
        </p:spPr>
        <p:txBody>
          <a:body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20. februar 2023</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3" name="Picture Placeholder 12"/>
          <p:cNvSpPr>
            <a:spLocks noGrp="1"/>
          </p:cNvSpPr>
          <p:nvPr>
            <p:ph type="pic" sz="quarter" idx="14" hasCustomPrompt="1"/>
          </p:nvPr>
        </p:nvSpPr>
        <p:spPr>
          <a:xfrm>
            <a:off x="5509800" y="1657547"/>
            <a:ext cx="3294000" cy="3660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p:spPr>
        <p:txBody>
          <a:bodyPr wrap="square" tIns="0" anchor="t" anchorCtr="0">
            <a:noAutofit/>
          </a:bodyPr>
          <a:lstStyle>
            <a:lvl1pPr marL="0" indent="0" algn="l">
              <a:buNone/>
              <a:defRPr sz="1050">
                <a:solidFill>
                  <a:schemeClr val="tx2"/>
                </a:solidFill>
              </a:defRPr>
            </a:lvl1pPr>
          </a:lstStyle>
          <a:p>
            <a:r>
              <a:rPr lang="da-DK" noProof="0" dirty="0"/>
              <a:t>Klik på denne pladsholder og indsæt billede via Skyfish</a:t>
            </a:r>
          </a:p>
        </p:txBody>
      </p:sp>
      <p:sp>
        <p:nvSpPr>
          <p:cNvPr id="15" name="TextBox 14"/>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billedet udskiftes.</a:t>
            </a:r>
          </a:p>
        </p:txBody>
      </p:sp>
    </p:spTree>
    <p:extLst>
      <p:ext uri="{BB962C8B-B14F-4D97-AF65-F5344CB8AC3E}">
        <p14:creationId xmlns:p14="http://schemas.microsoft.com/office/powerpoint/2010/main" val="986814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indhold og ik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155601" y="1657547"/>
            <a:ext cx="3834000" cy="3427453"/>
          </a:xfrm>
        </p:spPr>
        <p:txBody>
          <a:body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Content Placeholder 3"/>
          <p:cNvSpPr>
            <a:spLocks noGrp="1"/>
          </p:cNvSpPr>
          <p:nvPr>
            <p:ph sz="quarter" idx="18" hasCustomPrompt="1"/>
          </p:nvPr>
        </p:nvSpPr>
        <p:spPr>
          <a:xfrm>
            <a:off x="5509800" y="1656292"/>
            <a:ext cx="3294000" cy="3661255"/>
          </a:xfrm>
        </p:spPr>
        <p:txBody>
          <a:bodyPr/>
          <a:lstStyle>
            <a:lvl1pPr marL="0" indent="0">
              <a:buNone/>
              <a:defRPr sz="1050"/>
            </a:lvl1pPr>
          </a:lstStyle>
          <a:p>
            <a:pPr lvl="0"/>
            <a:r>
              <a:rPr lang="da-DK" dirty="0"/>
              <a:t>Klik på denne pladsholder og indsæt ikon via Skyfish</a:t>
            </a:r>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7" name="Date Placeholder 6" hidden="1"/>
          <p:cNvSpPr>
            <a:spLocks noGrp="1"/>
          </p:cNvSpPr>
          <p:nvPr>
            <p:ph type="dt" sz="half" idx="10"/>
          </p:nvPr>
        </p:nvSpPr>
        <p:spPr/>
        <p:txBody>
          <a:bodyPr/>
          <a:lstStyle/>
          <a:p>
            <a:fld id="{306A73BF-020B-417D-A09B-710E77019837}" type="datetime2">
              <a:rPr lang="da-DK" smtClean="0"/>
              <a:t>20. februar 2023</a:t>
            </a:fld>
            <a:endParaRPr lang="da-DK" dirty="0"/>
          </a:p>
        </p:txBody>
      </p:sp>
      <p:sp>
        <p:nvSpPr>
          <p:cNvPr id="8" name="Footer Placeholder 7" hidden="1"/>
          <p:cNvSpPr>
            <a:spLocks noGrp="1"/>
          </p:cNvSpPr>
          <p:nvPr>
            <p:ph type="ftr" sz="quarter" idx="11"/>
          </p:nvPr>
        </p:nvSpPr>
        <p:spPr/>
        <p:txBody>
          <a:bodyPr/>
          <a:lstStyle/>
          <a:p>
            <a:endParaRPr lang="da-DK" dirty="0"/>
          </a:p>
        </p:txBody>
      </p:sp>
      <p:sp>
        <p:nvSpPr>
          <p:cNvPr id="11" name="TextBox 10"/>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graﬁkken udskiftes. </a:t>
            </a:r>
          </a:p>
        </p:txBody>
      </p:sp>
    </p:spTree>
    <p:extLst>
      <p:ext uri="{BB962C8B-B14F-4D97-AF65-F5344CB8AC3E}">
        <p14:creationId xmlns:p14="http://schemas.microsoft.com/office/powerpoint/2010/main" val="2246665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t bille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dirty="0"/>
              <a:t>Klik på denne pladsholder og indsæt billede via Skyfish</a:t>
            </a:r>
          </a:p>
        </p:txBody>
      </p:sp>
      <p:sp>
        <p:nvSpPr>
          <p:cNvPr id="19" name="Titel 1"/>
          <p:cNvSpPr>
            <a:spLocks noGrp="1"/>
          </p:cNvSpPr>
          <p:nvPr>
            <p:ph type="ctrTitle"/>
          </p:nvPr>
        </p:nvSpPr>
        <p:spPr>
          <a:xfrm>
            <a:off x="1154906" y="2394921"/>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91000"/>
              </a:lnSpc>
              <a:defRPr sz="165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154906" y="3123362"/>
            <a:ext cx="2835000" cy="1960607"/>
          </a:xfrm>
        </p:spPr>
        <p:txBody>
          <a:bodyPr lIns="216000" rIns="216000"/>
          <a:lstStyle>
            <a:lvl1pPr marL="0" indent="0">
              <a:spcAft>
                <a:spcPts val="375"/>
              </a:spcAft>
              <a:buFontTx/>
              <a:buNone/>
              <a:defRPr>
                <a:solidFill>
                  <a:schemeClr val="bg2"/>
                </a:solidFill>
              </a:defRPr>
            </a:lvl1pPr>
            <a:lvl2pPr marL="162000" indent="0">
              <a:spcAft>
                <a:spcPts val="375"/>
              </a:spcAft>
              <a:buFontTx/>
              <a:buNone/>
              <a:defRPr>
                <a:solidFill>
                  <a:schemeClr val="bg2"/>
                </a:solidFill>
              </a:defRPr>
            </a:lvl2pPr>
            <a:lvl3pPr marL="324000" indent="0">
              <a:spcAft>
                <a:spcPts val="375"/>
              </a:spcAft>
              <a:buFontTx/>
              <a:buNone/>
              <a:defRPr>
                <a:solidFill>
                  <a:schemeClr val="bg2"/>
                </a:solidFill>
              </a:defRPr>
            </a:lvl3pPr>
            <a:lvl4pPr marL="486000" indent="0">
              <a:spcAft>
                <a:spcPts val="375"/>
              </a:spcAft>
              <a:buFontTx/>
              <a:buNone/>
              <a:defRPr>
                <a:solidFill>
                  <a:schemeClr val="bg2"/>
                </a:solidFill>
              </a:defRPr>
            </a:lvl4pPr>
            <a:lvl5pPr marL="648000" indent="0">
              <a:spcAft>
                <a:spcPts val="375"/>
              </a:spcAft>
              <a:buFontTx/>
              <a:buNone/>
              <a:defRPr>
                <a:solidFill>
                  <a:schemeClr val="bg2"/>
                </a:solidFill>
              </a:defRPr>
            </a:lvl5pPr>
          </a:lstStyle>
          <a:p>
            <a:pPr lvl="0"/>
            <a:r>
              <a:rPr lang="da-DK" dirty="0"/>
              <a:t>Edit Master text styles</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11" name="Faktaboks 3"/>
          <p:cNvSpPr>
            <a:spLocks noGrp="1"/>
          </p:cNvSpPr>
          <p:nvPr>
            <p:ph type="body" sz="quarter" idx="16"/>
          </p:nvPr>
        </p:nvSpPr>
        <p:spPr>
          <a:xfrm>
            <a:off x="4152600" y="3504000"/>
            <a:ext cx="1836000" cy="2042585"/>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accent1"/>
          </a:solidFill>
        </p:spPr>
        <p:txBody>
          <a:bodyPr wrap="square" lIns="216000" tIns="216000" rIns="216000" bIns="216000" anchor="t" anchorCtr="0">
            <a:noAutofit/>
          </a:bodyPr>
          <a:lstStyle>
            <a:lvl1pPr marL="0" indent="0">
              <a:spcAft>
                <a:spcPts val="375"/>
              </a:spcAft>
              <a:buFont typeface="Arial" panose="020B0604020202020204" pitchFamily="34" charset="0"/>
              <a:buChar char="​"/>
              <a:defRPr sz="1050" b="1">
                <a:solidFill>
                  <a:schemeClr val="bg2"/>
                </a:solidFill>
              </a:defRPr>
            </a:lvl1pPr>
            <a:lvl2pPr marL="0" indent="0">
              <a:spcAft>
                <a:spcPts val="375"/>
              </a:spcAft>
              <a:buFont typeface="Arial" panose="020B0604020202020204" pitchFamily="34" charset="0"/>
              <a:buChar char="​"/>
              <a:defRPr sz="1050">
                <a:solidFill>
                  <a:schemeClr val="bg2"/>
                </a:solidFill>
              </a:defRPr>
            </a:lvl2pPr>
          </a:lstStyle>
          <a:p>
            <a:pPr lvl="0"/>
            <a:r>
              <a:rPr lang="da-DK" dirty="0"/>
              <a:t>Edit Master </a:t>
            </a:r>
            <a:r>
              <a:rPr lang="da-DK" dirty="0" err="1"/>
              <a:t>text</a:t>
            </a:r>
            <a:r>
              <a:rPr lang="da-DK" dirty="0"/>
              <a:t> styles</a:t>
            </a:r>
          </a:p>
          <a:p>
            <a:pPr lvl="1"/>
            <a:r>
              <a:rPr lang="da-DK" dirty="0"/>
              <a:t>2</a:t>
            </a:r>
          </a:p>
        </p:txBody>
      </p:sp>
      <p:sp>
        <p:nvSpPr>
          <p:cNvPr id="16" name="Content Placeholder 4"/>
          <p:cNvSpPr>
            <a:spLocks noGrp="1"/>
          </p:cNvSpPr>
          <p:nvPr>
            <p:ph sz="quarter" idx="17" hasCustomPrompt="1"/>
          </p:nvPr>
        </p:nvSpPr>
        <p:spPr>
          <a:xfrm>
            <a:off x="156600" y="1284000"/>
            <a:ext cx="837000" cy="93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billede/</a:t>
            </a:r>
            <a:r>
              <a:rPr lang="da-DK" sz="900" dirty="0" err="1"/>
              <a:t>graﬁk</a:t>
            </a:r>
            <a:r>
              <a:rPr lang="da-DK" sz="900" dirty="0"/>
              <a:t> udskiftes. Tekstboksen kan ﬂyttes rundt ift. billedet, vælg boksen</a:t>
            </a:r>
            <a:r>
              <a:rPr lang="da-DK" sz="900" baseline="0" dirty="0"/>
              <a:t> og al teksten i boksen</a:t>
            </a:r>
            <a:r>
              <a:rPr lang="da-DK" sz="900" dirty="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dirty="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20. februar 2023</a:t>
            </a:fld>
            <a:endParaRPr lang="da-DK" dirty="0"/>
          </a:p>
        </p:txBody>
      </p:sp>
      <p:sp>
        <p:nvSpPr>
          <p:cNvPr id="15"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18" name="Rectangle 17"/>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0" name="Rectangle 19"/>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1" name="Rectangle 20"/>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Tree>
    <p:extLst>
      <p:ext uri="{BB962C8B-B14F-4D97-AF65-F5344CB8AC3E}">
        <p14:creationId xmlns:p14="http://schemas.microsoft.com/office/powerpoint/2010/main" val="379558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t bille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dirty="0"/>
              <a:t>Klik på denne pladsholder og indsæt billede via Skyfish</a:t>
            </a:r>
          </a:p>
        </p:txBody>
      </p:sp>
      <p:sp>
        <p:nvSpPr>
          <p:cNvPr id="19" name="Titel 1"/>
          <p:cNvSpPr>
            <a:spLocks noGrp="1"/>
          </p:cNvSpPr>
          <p:nvPr>
            <p:ph type="ctrTitle"/>
          </p:nvPr>
        </p:nvSpPr>
        <p:spPr>
          <a:xfrm>
            <a:off x="1154906" y="2394921"/>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bg2"/>
          </a:solidFill>
          <a:ln>
            <a:noFill/>
          </a:ln>
        </p:spPr>
        <p:txBody>
          <a:bodyPr wrap="square" lIns="216000" tIns="180000" rIns="216000" bIns="2520000" anchor="t" anchorCtr="0">
            <a:noAutofit/>
          </a:bodyPr>
          <a:lstStyle>
            <a:lvl1pPr algn="l">
              <a:lnSpc>
                <a:spcPct val="91000"/>
              </a:lnSpc>
              <a:defRPr sz="1650">
                <a:solidFill>
                  <a:schemeClr val="accent1"/>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154906" y="3123362"/>
            <a:ext cx="2835000" cy="1960607"/>
          </a:xfrm>
        </p:spPr>
        <p:txBody>
          <a:bodyPr lIns="216000" rIns="216000"/>
          <a:lstStyle>
            <a:lvl1pPr marL="0" indent="0">
              <a:spcAft>
                <a:spcPts val="375"/>
              </a:spcAft>
              <a:buFontTx/>
              <a:buNone/>
              <a:defRPr>
                <a:solidFill>
                  <a:schemeClr val="accent1"/>
                </a:solidFill>
              </a:defRPr>
            </a:lvl1pPr>
            <a:lvl2pPr marL="162000" indent="0">
              <a:spcAft>
                <a:spcPts val="375"/>
              </a:spcAft>
              <a:buFontTx/>
              <a:buNone/>
              <a:defRPr>
                <a:solidFill>
                  <a:schemeClr val="accent1"/>
                </a:solidFill>
              </a:defRPr>
            </a:lvl2pPr>
            <a:lvl3pPr marL="324000" indent="0">
              <a:spcAft>
                <a:spcPts val="375"/>
              </a:spcAft>
              <a:buFontTx/>
              <a:buNone/>
              <a:defRPr>
                <a:solidFill>
                  <a:schemeClr val="accent1"/>
                </a:solidFill>
              </a:defRPr>
            </a:lvl3pPr>
            <a:lvl4pPr marL="486000" indent="0">
              <a:spcAft>
                <a:spcPts val="375"/>
              </a:spcAft>
              <a:buFontTx/>
              <a:buNone/>
              <a:defRPr>
                <a:solidFill>
                  <a:schemeClr val="accent1"/>
                </a:solidFill>
              </a:defRPr>
            </a:lvl4pPr>
            <a:lvl5pPr marL="648000" indent="0">
              <a:spcAft>
                <a:spcPts val="375"/>
              </a:spcAft>
              <a:buFontTx/>
              <a:buNone/>
              <a:defRPr>
                <a:solidFill>
                  <a:schemeClr val="accent1"/>
                </a:solidFill>
              </a:defRPr>
            </a:lvl5pPr>
          </a:lstStyle>
          <a:p>
            <a:pPr lvl="0"/>
            <a:r>
              <a:rPr lang="da-DK" dirty="0"/>
              <a:t>Edit Master text styles</a:t>
            </a:r>
          </a:p>
          <a:p>
            <a:pPr lvl="1"/>
            <a:r>
              <a:rPr lang="da-DK" dirty="0"/>
              <a:t>Second level</a:t>
            </a:r>
          </a:p>
          <a:p>
            <a:pPr lvl="2"/>
            <a:r>
              <a:rPr lang="da-DK" dirty="0"/>
              <a:t>Third level</a:t>
            </a:r>
          </a:p>
          <a:p>
            <a:pPr lvl="3"/>
            <a:r>
              <a:rPr lang="da-DK" dirty="0"/>
              <a:t>Fourth level</a:t>
            </a:r>
          </a:p>
          <a:p>
            <a:pPr lvl="4"/>
            <a:r>
              <a:rPr lang="da-DK" dirty="0"/>
              <a:t>Fifth level</a:t>
            </a:r>
          </a:p>
        </p:txBody>
      </p:sp>
      <p:sp>
        <p:nvSpPr>
          <p:cNvPr id="11" name="Faktaboks 3"/>
          <p:cNvSpPr>
            <a:spLocks noGrp="1"/>
          </p:cNvSpPr>
          <p:nvPr>
            <p:ph type="body" sz="quarter" idx="16"/>
          </p:nvPr>
        </p:nvSpPr>
        <p:spPr>
          <a:xfrm>
            <a:off x="4152600" y="3504000"/>
            <a:ext cx="1836000" cy="2042585"/>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bg2"/>
          </a:solidFill>
        </p:spPr>
        <p:txBody>
          <a:bodyPr wrap="square" lIns="216000" tIns="216000" rIns="216000" bIns="216000" anchor="t" anchorCtr="0">
            <a:noAutofit/>
          </a:bodyPr>
          <a:lstStyle>
            <a:lvl1pPr marL="0" indent="0">
              <a:spcAft>
                <a:spcPts val="375"/>
              </a:spcAft>
              <a:buFont typeface="Arial" panose="020B0604020202020204" pitchFamily="34" charset="0"/>
              <a:buChar char="​"/>
              <a:defRPr sz="1050" b="1">
                <a:solidFill>
                  <a:schemeClr val="accent1"/>
                </a:solidFill>
              </a:defRPr>
            </a:lvl1pPr>
            <a:lvl2pPr marL="0" indent="0">
              <a:spcAft>
                <a:spcPts val="375"/>
              </a:spcAft>
              <a:buFont typeface="Arial" panose="020B0604020202020204" pitchFamily="34" charset="0"/>
              <a:buChar char="​"/>
              <a:defRPr sz="1050">
                <a:solidFill>
                  <a:schemeClr val="accent1"/>
                </a:solidFill>
              </a:defRPr>
            </a:lvl2pPr>
          </a:lstStyle>
          <a:p>
            <a:pPr lvl="0"/>
            <a:r>
              <a:rPr lang="da-DK" dirty="0"/>
              <a:t>Edit Master </a:t>
            </a:r>
            <a:r>
              <a:rPr lang="da-DK" dirty="0" err="1"/>
              <a:t>text</a:t>
            </a:r>
            <a:r>
              <a:rPr lang="da-DK" dirty="0"/>
              <a:t> styles</a:t>
            </a:r>
          </a:p>
          <a:p>
            <a:pPr lvl="1"/>
            <a:r>
              <a:rPr lang="da-DK" dirty="0"/>
              <a:t>2</a:t>
            </a:r>
          </a:p>
        </p:txBody>
      </p:sp>
      <p:sp>
        <p:nvSpPr>
          <p:cNvPr id="16" name="Content Placeholder 4"/>
          <p:cNvSpPr>
            <a:spLocks noGrp="1"/>
          </p:cNvSpPr>
          <p:nvPr>
            <p:ph sz="quarter" idx="17" hasCustomPrompt="1"/>
          </p:nvPr>
        </p:nvSpPr>
        <p:spPr>
          <a:xfrm>
            <a:off x="156600" y="1284000"/>
            <a:ext cx="837000" cy="93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billede/</a:t>
            </a:r>
            <a:r>
              <a:rPr lang="da-DK" sz="900" dirty="0" err="1"/>
              <a:t>graﬁk</a:t>
            </a:r>
            <a:r>
              <a:rPr lang="da-DK" sz="900" dirty="0"/>
              <a:t> udskiftes. Tekstboksen kan ﬂyttes rundt ift. billedet, vælg boksen</a:t>
            </a:r>
            <a:r>
              <a:rPr lang="da-DK" sz="900" baseline="0" dirty="0"/>
              <a:t> og al teksten i boksen</a:t>
            </a:r>
            <a:r>
              <a:rPr lang="da-DK" sz="900" dirty="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dirty="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20. februar 2023</a:t>
            </a:fld>
            <a:endParaRPr lang="da-DK" dirty="0"/>
          </a:p>
        </p:txBody>
      </p:sp>
      <p:sp>
        <p:nvSpPr>
          <p:cNvPr id="15"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18" name="Rectangle 17"/>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0" name="Rectangle 19"/>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1" name="Rectangle 20"/>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Tree>
    <p:extLst>
      <p:ext uri="{BB962C8B-B14F-4D97-AF65-F5344CB8AC3E}">
        <p14:creationId xmlns:p14="http://schemas.microsoft.com/office/powerpoint/2010/main" val="3603068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indhold og billeder">
    <p:spTree>
      <p:nvGrpSpPr>
        <p:cNvPr id="1" name=""/>
        <p:cNvGrpSpPr/>
        <p:nvPr/>
      </p:nvGrpSpPr>
      <p:grpSpPr>
        <a:xfrm>
          <a:off x="0" y="0"/>
          <a:ext cx="0" cy="0"/>
          <a:chOff x="0" y="0"/>
          <a:chExt cx="0" cy="0"/>
        </a:xfrm>
      </p:grpSpPr>
      <p:sp>
        <p:nvSpPr>
          <p:cNvPr id="9" name="Title 1"/>
          <p:cNvSpPr>
            <a:spLocks noGrp="1"/>
          </p:cNvSpPr>
          <p:nvPr>
            <p:ph type="title"/>
          </p:nvPr>
        </p:nvSpPr>
        <p:spPr>
          <a:xfrm>
            <a:off x="3153007" y="1666839"/>
            <a:ext cx="3834593" cy="600000"/>
          </a:xfrm>
        </p:spPr>
        <p:txBody>
          <a:bodyPr anchor="t" anchorCtr="0"/>
          <a:lstStyle>
            <a:lvl1pPr>
              <a:lnSpc>
                <a:spcPct val="97000"/>
              </a:lnSpc>
              <a:defRPr lang="da-DK" sz="1800" dirty="0"/>
            </a:lvl1pPr>
          </a:lstStyle>
          <a:p>
            <a:r>
              <a:rPr lang="da-DK" dirty="0"/>
              <a:t>Click to edit Master title style</a:t>
            </a:r>
          </a:p>
        </p:txBody>
      </p:sp>
      <p:sp>
        <p:nvSpPr>
          <p:cNvPr id="10" name="Content Placeholder 2"/>
          <p:cNvSpPr>
            <a:spLocks noGrp="1"/>
          </p:cNvSpPr>
          <p:nvPr>
            <p:ph idx="1"/>
          </p:nvPr>
        </p:nvSpPr>
        <p:spPr>
          <a:xfrm>
            <a:off x="3153007" y="2363135"/>
            <a:ext cx="3834593" cy="2721865"/>
          </a:xfrm>
        </p:spPr>
        <p:txBody>
          <a:bodyPr/>
          <a:lstStyle>
            <a:lvl1pPr>
              <a:buClr>
                <a:schemeClr val="tx2"/>
              </a:buClr>
              <a:defRPr>
                <a:solidFill>
                  <a:schemeClr val="tx1"/>
                </a:solidFill>
              </a:defRPr>
            </a:lvl1pPr>
            <a:lvl2pPr>
              <a:buClr>
                <a:schemeClr val="tx2"/>
              </a:buClr>
              <a:defRPr>
                <a:solidFill>
                  <a:schemeClr val="tx1"/>
                </a:solidFill>
              </a:defRPr>
            </a:lvl2pPr>
            <a:lvl3pPr>
              <a:buClr>
                <a:schemeClr val="tx2"/>
              </a:buClr>
              <a:defRPr>
                <a:solidFill>
                  <a:schemeClr val="tx1"/>
                </a:solidFill>
              </a:defRPr>
            </a:lvl3pPr>
            <a:lvl4pPr>
              <a:buClr>
                <a:schemeClr val="tx2"/>
              </a:buClr>
              <a:defRPr>
                <a:solidFill>
                  <a:schemeClr val="tx1"/>
                </a:solidFill>
              </a:defRPr>
            </a:lvl4pPr>
            <a:lvl5pPr>
              <a:buClr>
                <a:schemeClr val="tx2"/>
              </a:buClr>
              <a:defRPr>
                <a:solidFill>
                  <a:schemeClr val="tx1"/>
                </a:solidFill>
              </a:defRPr>
            </a:lvl5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7" name="Picture Placeholder 3"/>
          <p:cNvSpPr>
            <a:spLocks noGrp="1"/>
          </p:cNvSpPr>
          <p:nvPr>
            <p:ph type="pic" sz="quarter" idx="14" hasCustomPrompt="1"/>
          </p:nvPr>
        </p:nvSpPr>
        <p:spPr>
          <a:xfrm>
            <a:off x="1155600" y="1284000"/>
            <a:ext cx="1836000" cy="2040000"/>
          </a:xfrm>
          <a:solidFill>
            <a:schemeClr val="bg1">
              <a:lumMod val="85000"/>
            </a:schemeClr>
          </a:solidFill>
        </p:spPr>
        <p:txBody>
          <a:bodyPr tIns="900000" anchor="ctr" anchorCtr="0"/>
          <a:lstStyle>
            <a:lvl1pPr marL="0" indent="0" algn="ctr">
              <a:buNone/>
              <a:defRPr sz="1200">
                <a:solidFill>
                  <a:schemeClr val="tx2"/>
                </a:solidFill>
              </a:defRPr>
            </a:lvl1pPr>
          </a:lstStyle>
          <a:p>
            <a:r>
              <a:rPr lang="da-DK" noProof="0" dirty="0"/>
              <a:t>Klik på ikonet for at tilføje et billede</a:t>
            </a:r>
          </a:p>
        </p:txBody>
      </p:sp>
      <p:sp>
        <p:nvSpPr>
          <p:cNvPr id="18" name="Freeform: Shape 4"/>
          <p:cNvSpPr>
            <a:spLocks noGrp="1"/>
          </p:cNvSpPr>
          <p:nvPr>
            <p:ph type="pic" sz="quarter" idx="16" hasCustomPrompt="1"/>
          </p:nvPr>
        </p:nvSpPr>
        <p:spPr>
          <a:xfrm>
            <a:off x="7149600" y="3504000"/>
            <a:ext cx="1836000" cy="2040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a:solidFill>
            <a:schemeClr val="bg1">
              <a:lumMod val="85000"/>
            </a:schemeClr>
          </a:solidFill>
        </p:spPr>
        <p:txBody>
          <a:bodyPr wrap="square" tIns="180000" anchor="t" anchorCtr="0">
            <a:noAutofit/>
          </a:bodyPr>
          <a:lstStyle>
            <a:lvl1pPr marL="0" indent="0" algn="ctr">
              <a:buNone/>
              <a:defRPr sz="1200">
                <a:solidFill>
                  <a:schemeClr val="tx2"/>
                </a:solidFill>
              </a:defRPr>
            </a:lvl1pPr>
          </a:lstStyle>
          <a:p>
            <a:r>
              <a:rPr lang="da-DK" noProof="0" dirty="0"/>
              <a:t>Klik på denne pladsholder og indsæt billede via Skyfish</a:t>
            </a:r>
          </a:p>
        </p:txBody>
      </p:sp>
      <p:sp>
        <p:nvSpPr>
          <p:cNvPr id="24" name="grafik nederst"/>
          <p:cNvSpPr/>
          <p:nvPr userDrawn="1"/>
        </p:nvSpPr>
        <p:spPr>
          <a:xfrm>
            <a:off x="0" y="3504000"/>
            <a:ext cx="2991600" cy="2211000"/>
          </a:xfrm>
          <a:custGeom>
            <a:avLst/>
            <a:gdLst>
              <a:gd name="connsiteX0" fmla="*/ 0 w 3988800"/>
              <a:gd name="connsiteY0" fmla="*/ 0 h 2620800"/>
              <a:gd name="connsiteX1" fmla="*/ 6469 w 3988800"/>
              <a:gd name="connsiteY1" fmla="*/ 0 h 2620800"/>
              <a:gd name="connsiteX2" fmla="*/ 21831 w 3988800"/>
              <a:gd name="connsiteY2" fmla="*/ 0 h 2620800"/>
              <a:gd name="connsiteX3" fmla="*/ 51748 w 3988800"/>
              <a:gd name="connsiteY3" fmla="*/ 0 h 2620800"/>
              <a:gd name="connsiteX4" fmla="*/ 101071 w 3988800"/>
              <a:gd name="connsiteY4" fmla="*/ 0 h 2620800"/>
              <a:gd name="connsiteX5" fmla="*/ 174650 w 3988800"/>
              <a:gd name="connsiteY5" fmla="*/ 0 h 2620800"/>
              <a:gd name="connsiteX6" fmla="*/ 277337 w 3988800"/>
              <a:gd name="connsiteY6" fmla="*/ 0 h 2620800"/>
              <a:gd name="connsiteX7" fmla="*/ 413984 w 3988800"/>
              <a:gd name="connsiteY7" fmla="*/ 0 h 2620800"/>
              <a:gd name="connsiteX8" fmla="*/ 589443 w 3988800"/>
              <a:gd name="connsiteY8" fmla="*/ 0 h 2620800"/>
              <a:gd name="connsiteX9" fmla="*/ 693242 w 3988800"/>
              <a:gd name="connsiteY9" fmla="*/ 0 h 2620800"/>
              <a:gd name="connsiteX10" fmla="*/ 808563 w 3988800"/>
              <a:gd name="connsiteY10" fmla="*/ 0 h 2620800"/>
              <a:gd name="connsiteX11" fmla="*/ 936013 w 3988800"/>
              <a:gd name="connsiteY11" fmla="*/ 0 h 2620800"/>
              <a:gd name="connsiteX12" fmla="*/ 1076198 w 3988800"/>
              <a:gd name="connsiteY12" fmla="*/ 0 h 2620800"/>
              <a:gd name="connsiteX13" fmla="*/ 1229724 w 3988800"/>
              <a:gd name="connsiteY13" fmla="*/ 0 h 2620800"/>
              <a:gd name="connsiteX14" fmla="*/ 1397197 w 3988800"/>
              <a:gd name="connsiteY14" fmla="*/ 0 h 2620800"/>
              <a:gd name="connsiteX15" fmla="*/ 1579225 w 3988800"/>
              <a:gd name="connsiteY15" fmla="*/ 0 h 2620800"/>
              <a:gd name="connsiteX16" fmla="*/ 1776413 w 3988800"/>
              <a:gd name="connsiteY16" fmla="*/ 0 h 2620800"/>
              <a:gd name="connsiteX17" fmla="*/ 1989369 w 3988800"/>
              <a:gd name="connsiteY17" fmla="*/ 0 h 2620800"/>
              <a:gd name="connsiteX18" fmla="*/ 2218697 w 3988800"/>
              <a:gd name="connsiteY18" fmla="*/ 0 h 2620800"/>
              <a:gd name="connsiteX19" fmla="*/ 2465006 w 3988800"/>
              <a:gd name="connsiteY19" fmla="*/ 0 h 2620800"/>
              <a:gd name="connsiteX20" fmla="*/ 2728901 w 3988800"/>
              <a:gd name="connsiteY20" fmla="*/ 0 h 2620800"/>
              <a:gd name="connsiteX21" fmla="*/ 3010988 w 3988800"/>
              <a:gd name="connsiteY21" fmla="*/ 0 h 2620800"/>
              <a:gd name="connsiteX22" fmla="*/ 3311875 w 3988800"/>
              <a:gd name="connsiteY22" fmla="*/ 0 h 2620800"/>
              <a:gd name="connsiteX23" fmla="*/ 3988800 w 3988800"/>
              <a:gd name="connsiteY23" fmla="*/ 681670 h 2620800"/>
              <a:gd name="connsiteX24" fmla="*/ 3988800 w 3988800"/>
              <a:gd name="connsiteY24" fmla="*/ 685460 h 2620800"/>
              <a:gd name="connsiteX25" fmla="*/ 3988800 w 3988800"/>
              <a:gd name="connsiteY25" fmla="*/ 694461 h 2620800"/>
              <a:gd name="connsiteX26" fmla="*/ 3988800 w 3988800"/>
              <a:gd name="connsiteY26" fmla="*/ 711988 h 2620800"/>
              <a:gd name="connsiteX27" fmla="*/ 3988800 w 3988800"/>
              <a:gd name="connsiteY27" fmla="*/ 740886 h 2620800"/>
              <a:gd name="connsiteX28" fmla="*/ 3988800 w 3988800"/>
              <a:gd name="connsiteY28" fmla="*/ 783995 h 2620800"/>
              <a:gd name="connsiteX29" fmla="*/ 3988800 w 3988800"/>
              <a:gd name="connsiteY29" fmla="*/ 844158 h 2620800"/>
              <a:gd name="connsiteX30" fmla="*/ 3988800 w 3988800"/>
              <a:gd name="connsiteY30" fmla="*/ 924218 h 2620800"/>
              <a:gd name="connsiteX31" fmla="*/ 3988800 w 3988800"/>
              <a:gd name="connsiteY31" fmla="*/ 1027016 h 2620800"/>
              <a:gd name="connsiteX32" fmla="*/ 3988800 w 3988800"/>
              <a:gd name="connsiteY32" fmla="*/ 1155396 h 2620800"/>
              <a:gd name="connsiteX33" fmla="*/ 3988800 w 3988800"/>
              <a:gd name="connsiteY33" fmla="*/ 1230067 h 2620800"/>
              <a:gd name="connsiteX34" fmla="*/ 3988800 w 3988800"/>
              <a:gd name="connsiteY34" fmla="*/ 1312199 h 2620800"/>
              <a:gd name="connsiteX35" fmla="*/ 3988800 w 3988800"/>
              <a:gd name="connsiteY35" fmla="*/ 1402148 h 2620800"/>
              <a:gd name="connsiteX36" fmla="*/ 3988800 w 3988800"/>
              <a:gd name="connsiteY36" fmla="*/ 1500268 h 2620800"/>
              <a:gd name="connsiteX37" fmla="*/ 3988800 w 3988800"/>
              <a:gd name="connsiteY37" fmla="*/ 1606916 h 2620800"/>
              <a:gd name="connsiteX38" fmla="*/ 3988800 w 3988800"/>
              <a:gd name="connsiteY38" fmla="*/ 1722446 h 2620800"/>
              <a:gd name="connsiteX39" fmla="*/ 3988800 w 3988800"/>
              <a:gd name="connsiteY39" fmla="*/ 1847213 h 2620800"/>
              <a:gd name="connsiteX40" fmla="*/ 3988800 w 3988800"/>
              <a:gd name="connsiteY40" fmla="*/ 1981574 h 2620800"/>
              <a:gd name="connsiteX41" fmla="*/ 3988800 w 3988800"/>
              <a:gd name="connsiteY41" fmla="*/ 2125882 h 2620800"/>
              <a:gd name="connsiteX42" fmla="*/ 3988800 w 3988800"/>
              <a:gd name="connsiteY42" fmla="*/ 2280495 h 2620800"/>
              <a:gd name="connsiteX43" fmla="*/ 3988800 w 3988800"/>
              <a:gd name="connsiteY43" fmla="*/ 2445766 h 2620800"/>
              <a:gd name="connsiteX44" fmla="*/ 3988800 w 3988800"/>
              <a:gd name="connsiteY44" fmla="*/ 2620800 h 2620800"/>
              <a:gd name="connsiteX45" fmla="*/ 2122510 w 3988800"/>
              <a:gd name="connsiteY45" fmla="*/ 2620800 h 2620800"/>
              <a:gd name="connsiteX46" fmla="*/ 2122510 w 3988800"/>
              <a:gd name="connsiteY46" fmla="*/ 2619425 h 2620800"/>
              <a:gd name="connsiteX47" fmla="*/ 2122510 w 3988800"/>
              <a:gd name="connsiteY47" fmla="*/ 1277735 h 2620800"/>
              <a:gd name="connsiteX48" fmla="*/ 765495 w 3988800"/>
              <a:gd name="connsiteY48" fmla="*/ 1277735 h 2620800"/>
              <a:gd name="connsiteX49" fmla="*/ 765495 w 3988800"/>
              <a:gd name="connsiteY49" fmla="*/ 2499919 h 2620800"/>
              <a:gd name="connsiteX50" fmla="*/ 765495 w 3988800"/>
              <a:gd name="connsiteY50" fmla="*/ 2620800 h 2620800"/>
              <a:gd name="connsiteX51" fmla="*/ 0 w 3988800"/>
              <a:gd name="connsiteY51" fmla="*/ 2620800 h 2620800"/>
              <a:gd name="connsiteX52" fmla="*/ 0 w 3988800"/>
              <a:gd name="connsiteY52" fmla="*/ 2616930 h 2620800"/>
              <a:gd name="connsiteX53" fmla="*/ 0 w 3988800"/>
              <a:gd name="connsiteY53" fmla="*/ 2604767 h 2620800"/>
              <a:gd name="connsiteX54" fmla="*/ 0 w 3988800"/>
              <a:gd name="connsiteY54" fmla="*/ 2581081 h 2620800"/>
              <a:gd name="connsiteX55" fmla="*/ 0 w 3988800"/>
              <a:gd name="connsiteY55" fmla="*/ 2542032 h 2620800"/>
              <a:gd name="connsiteX56" fmla="*/ 0 w 3988800"/>
              <a:gd name="connsiteY56" fmla="*/ 2483779 h 2620800"/>
              <a:gd name="connsiteX57" fmla="*/ 0 w 3988800"/>
              <a:gd name="connsiteY57" fmla="*/ 2402480 h 2620800"/>
              <a:gd name="connsiteX58" fmla="*/ 0 w 3988800"/>
              <a:gd name="connsiteY58" fmla="*/ 2351988 h 2620800"/>
              <a:gd name="connsiteX59" fmla="*/ 0 w 3988800"/>
              <a:gd name="connsiteY59" fmla="*/ 2294295 h 2620800"/>
              <a:gd name="connsiteX60" fmla="*/ 0 w 3988800"/>
              <a:gd name="connsiteY60" fmla="*/ 2228919 h 2620800"/>
              <a:gd name="connsiteX61" fmla="*/ 0 w 3988800"/>
              <a:gd name="connsiteY61" fmla="*/ 2155382 h 2620800"/>
              <a:gd name="connsiteX62" fmla="*/ 0 w 3988800"/>
              <a:gd name="connsiteY62" fmla="*/ 2073203 h 2620800"/>
              <a:gd name="connsiteX63" fmla="*/ 0 w 3988800"/>
              <a:gd name="connsiteY63" fmla="*/ 1981902 h 2620800"/>
              <a:gd name="connsiteX64" fmla="*/ 0 w 3988800"/>
              <a:gd name="connsiteY64" fmla="*/ 1880998 h 2620800"/>
              <a:gd name="connsiteX65" fmla="*/ 0 w 3988800"/>
              <a:gd name="connsiteY65" fmla="*/ 1770012 h 2620800"/>
              <a:gd name="connsiteX66" fmla="*/ 0 w 3988800"/>
              <a:gd name="connsiteY66" fmla="*/ 1648464 h 2620800"/>
              <a:gd name="connsiteX67" fmla="*/ 0 w 3988800"/>
              <a:gd name="connsiteY67" fmla="*/ 1515873 h 2620800"/>
              <a:gd name="connsiteX68" fmla="*/ 0 w 3988800"/>
              <a:gd name="connsiteY68" fmla="*/ 1371760 h 2620800"/>
              <a:gd name="connsiteX69" fmla="*/ 0 w 3988800"/>
              <a:gd name="connsiteY69" fmla="*/ 1215643 h 2620800"/>
              <a:gd name="connsiteX70" fmla="*/ 0 w 3988800"/>
              <a:gd name="connsiteY70" fmla="*/ 1047044 h 2620800"/>
              <a:gd name="connsiteX71" fmla="*/ 0 w 3988800"/>
              <a:gd name="connsiteY71" fmla="*/ 865482 h 2620800"/>
              <a:gd name="connsiteX72" fmla="*/ 0 w 3988800"/>
              <a:gd name="connsiteY72" fmla="*/ 670476 h 2620800"/>
              <a:gd name="connsiteX73" fmla="*/ 0 w 3988800"/>
              <a:gd name="connsiteY73" fmla="*/ 461548 h 2620800"/>
              <a:gd name="connsiteX74" fmla="*/ 0 w 3988800"/>
              <a:gd name="connsiteY74" fmla="*/ 238216 h 26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88800" h="2620800">
                <a:moveTo>
                  <a:pt x="0" y="0"/>
                </a:moveTo>
                <a:lnTo>
                  <a:pt x="6469" y="0"/>
                </a:lnTo>
                <a:lnTo>
                  <a:pt x="21831" y="0"/>
                </a:lnTo>
                <a:lnTo>
                  <a:pt x="51748" y="0"/>
                </a:lnTo>
                <a:lnTo>
                  <a:pt x="101071" y="0"/>
                </a:lnTo>
                <a:lnTo>
                  <a:pt x="174650" y="0"/>
                </a:lnTo>
                <a:lnTo>
                  <a:pt x="277337" y="0"/>
                </a:lnTo>
                <a:lnTo>
                  <a:pt x="413984" y="0"/>
                </a:lnTo>
                <a:lnTo>
                  <a:pt x="589443" y="0"/>
                </a:lnTo>
                <a:lnTo>
                  <a:pt x="693242" y="0"/>
                </a:lnTo>
                <a:lnTo>
                  <a:pt x="808563" y="0"/>
                </a:lnTo>
                <a:lnTo>
                  <a:pt x="936013" y="0"/>
                </a:lnTo>
                <a:lnTo>
                  <a:pt x="1076198" y="0"/>
                </a:lnTo>
                <a:lnTo>
                  <a:pt x="1229724" y="0"/>
                </a:lnTo>
                <a:lnTo>
                  <a:pt x="1397197" y="0"/>
                </a:lnTo>
                <a:lnTo>
                  <a:pt x="1579225" y="0"/>
                </a:lnTo>
                <a:lnTo>
                  <a:pt x="1776413" y="0"/>
                </a:lnTo>
                <a:lnTo>
                  <a:pt x="1989369" y="0"/>
                </a:lnTo>
                <a:lnTo>
                  <a:pt x="2218697" y="0"/>
                </a:lnTo>
                <a:lnTo>
                  <a:pt x="2465006" y="0"/>
                </a:lnTo>
                <a:lnTo>
                  <a:pt x="2728901" y="0"/>
                </a:lnTo>
                <a:lnTo>
                  <a:pt x="3010988" y="0"/>
                </a:lnTo>
                <a:lnTo>
                  <a:pt x="3311875" y="0"/>
                </a:lnTo>
                <a:cubicBezTo>
                  <a:pt x="3577584" y="266327"/>
                  <a:pt x="3726254" y="415343"/>
                  <a:pt x="3988800" y="681670"/>
                </a:cubicBezTo>
                <a:lnTo>
                  <a:pt x="3988800" y="685460"/>
                </a:lnTo>
                <a:lnTo>
                  <a:pt x="3988800" y="694461"/>
                </a:lnTo>
                <a:lnTo>
                  <a:pt x="3988800" y="711988"/>
                </a:lnTo>
                <a:lnTo>
                  <a:pt x="3988800" y="740886"/>
                </a:lnTo>
                <a:lnTo>
                  <a:pt x="3988800" y="783995"/>
                </a:lnTo>
                <a:lnTo>
                  <a:pt x="3988800" y="844158"/>
                </a:lnTo>
                <a:lnTo>
                  <a:pt x="3988800" y="924218"/>
                </a:lnTo>
                <a:lnTo>
                  <a:pt x="3988800" y="1027016"/>
                </a:lnTo>
                <a:lnTo>
                  <a:pt x="3988800" y="1155396"/>
                </a:lnTo>
                <a:lnTo>
                  <a:pt x="3988800" y="1230067"/>
                </a:lnTo>
                <a:lnTo>
                  <a:pt x="3988800" y="1312199"/>
                </a:lnTo>
                <a:lnTo>
                  <a:pt x="3988800" y="1402148"/>
                </a:lnTo>
                <a:lnTo>
                  <a:pt x="3988800" y="1500268"/>
                </a:lnTo>
                <a:lnTo>
                  <a:pt x="3988800" y="1606916"/>
                </a:lnTo>
                <a:lnTo>
                  <a:pt x="3988800" y="1722446"/>
                </a:lnTo>
                <a:lnTo>
                  <a:pt x="3988800" y="1847213"/>
                </a:lnTo>
                <a:lnTo>
                  <a:pt x="3988800" y="1981574"/>
                </a:lnTo>
                <a:lnTo>
                  <a:pt x="3988800" y="2125882"/>
                </a:lnTo>
                <a:lnTo>
                  <a:pt x="3988800" y="2280495"/>
                </a:lnTo>
                <a:lnTo>
                  <a:pt x="3988800" y="2445766"/>
                </a:lnTo>
                <a:lnTo>
                  <a:pt x="3988800" y="2620800"/>
                </a:lnTo>
                <a:lnTo>
                  <a:pt x="2122510" y="2620800"/>
                </a:lnTo>
                <a:lnTo>
                  <a:pt x="2122510" y="2619425"/>
                </a:lnTo>
                <a:cubicBezTo>
                  <a:pt x="2122510" y="2601046"/>
                  <a:pt x="2122510" y="2454011"/>
                  <a:pt x="2122510" y="1277735"/>
                </a:cubicBezTo>
                <a:cubicBezTo>
                  <a:pt x="2122510" y="1277735"/>
                  <a:pt x="2122510" y="1277735"/>
                  <a:pt x="765495" y="1277735"/>
                </a:cubicBezTo>
                <a:cubicBezTo>
                  <a:pt x="765495" y="1277735"/>
                  <a:pt x="765495" y="1277735"/>
                  <a:pt x="765495" y="2499919"/>
                </a:cubicBezTo>
                <a:lnTo>
                  <a:pt x="765495" y="2620800"/>
                </a:lnTo>
                <a:lnTo>
                  <a:pt x="0" y="2620800"/>
                </a:lnTo>
                <a:lnTo>
                  <a:pt x="0" y="2616930"/>
                </a:lnTo>
                <a:lnTo>
                  <a:pt x="0" y="2604767"/>
                </a:lnTo>
                <a:lnTo>
                  <a:pt x="0" y="2581081"/>
                </a:lnTo>
                <a:lnTo>
                  <a:pt x="0" y="2542032"/>
                </a:lnTo>
                <a:lnTo>
                  <a:pt x="0" y="2483779"/>
                </a:lnTo>
                <a:lnTo>
                  <a:pt x="0" y="2402480"/>
                </a:lnTo>
                <a:lnTo>
                  <a:pt x="0" y="2351988"/>
                </a:lnTo>
                <a:lnTo>
                  <a:pt x="0" y="2294295"/>
                </a:lnTo>
                <a:lnTo>
                  <a:pt x="0" y="2228919"/>
                </a:lnTo>
                <a:lnTo>
                  <a:pt x="0" y="2155382"/>
                </a:lnTo>
                <a:lnTo>
                  <a:pt x="0" y="2073203"/>
                </a:lnTo>
                <a:lnTo>
                  <a:pt x="0" y="1981902"/>
                </a:lnTo>
                <a:lnTo>
                  <a:pt x="0" y="1880998"/>
                </a:lnTo>
                <a:lnTo>
                  <a:pt x="0" y="1770012"/>
                </a:lnTo>
                <a:lnTo>
                  <a:pt x="0" y="1648464"/>
                </a:lnTo>
                <a:lnTo>
                  <a:pt x="0" y="1515873"/>
                </a:lnTo>
                <a:lnTo>
                  <a:pt x="0" y="1371760"/>
                </a:lnTo>
                <a:lnTo>
                  <a:pt x="0" y="1215643"/>
                </a:lnTo>
                <a:lnTo>
                  <a:pt x="0" y="1047044"/>
                </a:lnTo>
                <a:lnTo>
                  <a:pt x="0" y="865482"/>
                </a:lnTo>
                <a:lnTo>
                  <a:pt x="0" y="670476"/>
                </a:lnTo>
                <a:lnTo>
                  <a:pt x="0" y="461548"/>
                </a:lnTo>
                <a:lnTo>
                  <a:pt x="0" y="238216"/>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0" name="Grafik top"/>
          <p:cNvSpPr/>
          <p:nvPr userDrawn="1"/>
        </p:nvSpPr>
        <p:spPr>
          <a:xfrm>
            <a:off x="3153007" y="0"/>
            <a:ext cx="1836000" cy="1106616"/>
          </a:xfrm>
          <a:custGeom>
            <a:avLst/>
            <a:gdLst>
              <a:gd name="connsiteX0" fmla="*/ 0 w 2448000"/>
              <a:gd name="connsiteY0" fmla="*/ 0 h 1327939"/>
              <a:gd name="connsiteX1" fmla="*/ 2448000 w 2448000"/>
              <a:gd name="connsiteY1" fmla="*/ 0 h 1327939"/>
              <a:gd name="connsiteX2" fmla="*/ 2448000 w 2448000"/>
              <a:gd name="connsiteY2" fmla="*/ 1327939 h 1327939"/>
              <a:gd name="connsiteX3" fmla="*/ 1796441 w 2448000"/>
              <a:gd name="connsiteY3" fmla="*/ 1327939 h 1327939"/>
              <a:gd name="connsiteX4" fmla="*/ 898221 w 2448000"/>
              <a:gd name="connsiteY4" fmla="*/ 262175 h 1327939"/>
              <a:gd name="connsiteX5" fmla="*/ 898221 w 2448000"/>
              <a:gd name="connsiteY5" fmla="*/ 1327939 h 1327939"/>
              <a:gd name="connsiteX6" fmla="*/ 0 w 2448000"/>
              <a:gd name="connsiteY6" fmla="*/ 1327939 h 13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000" h="1327939">
                <a:moveTo>
                  <a:pt x="0" y="0"/>
                </a:moveTo>
                <a:lnTo>
                  <a:pt x="2448000" y="0"/>
                </a:lnTo>
                <a:lnTo>
                  <a:pt x="2448000" y="1327939"/>
                </a:lnTo>
                <a:lnTo>
                  <a:pt x="1796441" y="1327939"/>
                </a:lnTo>
                <a:lnTo>
                  <a:pt x="898221" y="262175"/>
                </a:lnTo>
                <a:lnTo>
                  <a:pt x="898221" y="1327939"/>
                </a:lnTo>
                <a:lnTo>
                  <a:pt x="0" y="1327939"/>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31" name="TextBox 30"/>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billederne udskiftes. </a:t>
            </a:r>
          </a:p>
        </p:txBody>
      </p:sp>
      <p:sp>
        <p:nvSpPr>
          <p:cNvPr id="12" name="Date Placeholder 11" hidden="1"/>
          <p:cNvSpPr>
            <a:spLocks noGrp="1"/>
          </p:cNvSpPr>
          <p:nvPr>
            <p:ph type="dt" sz="half" idx="10"/>
          </p:nvPr>
        </p:nvSpPr>
        <p:spPr/>
        <p:txBody>
          <a:bodyPr/>
          <a:lstStyle/>
          <a:p>
            <a:fld id="{D9FE36D3-6D8A-41B0-8F1B-2F75587B4040}" type="datetime2">
              <a:rPr lang="da-DK" smtClean="0"/>
              <a:t>20. februar 2023</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14" name="Slide Number Placeholder 13" hidden="1"/>
          <p:cNvSpPr>
            <a:spLocks noGrp="1"/>
          </p:cNvSpPr>
          <p:nvPr>
            <p:ph type="sldNum" sz="quarter" idx="12"/>
          </p:nvPr>
        </p:nvSpPr>
        <p:spPr>
          <a:xfrm>
            <a:off x="0" y="5820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33691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11" name="Rød baggrund"/>
          <p:cNvSpPr/>
          <p:nvPr userDrawn="1"/>
        </p:nvSpPr>
        <p:spPr>
          <a:xfrm>
            <a:off x="0" y="0"/>
            <a:ext cx="9142200" cy="57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pic>
        <p:nvPicPr>
          <p:cNvPr id="2" name="smid ud"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750" y="0"/>
            <a:ext cx="9134501" cy="5715000"/>
          </a:xfrm>
          <a:prstGeom prst="rect">
            <a:avLst/>
          </a:prstGeom>
        </p:spPr>
      </p:pic>
      <p:sp>
        <p:nvSpPr>
          <p:cNvPr id="9" name="Title 1"/>
          <p:cNvSpPr>
            <a:spLocks noGrp="1"/>
          </p:cNvSpPr>
          <p:nvPr>
            <p:ph type="title"/>
          </p:nvPr>
        </p:nvSpPr>
        <p:spPr>
          <a:xfrm>
            <a:off x="5153170" y="1636854"/>
            <a:ext cx="3354439" cy="611271"/>
          </a:xfrm>
        </p:spPr>
        <p:txBody>
          <a:bodyPr anchor="t" anchorCtr="0"/>
          <a:lstStyle>
            <a:lvl1pPr>
              <a:lnSpc>
                <a:spcPct val="93000"/>
              </a:lnSpc>
              <a:defRPr sz="1875">
                <a:solidFill>
                  <a:schemeClr val="bg2"/>
                </a:solidFill>
              </a:defRPr>
            </a:lvl1pPr>
          </a:lstStyle>
          <a:p>
            <a:r>
              <a:rPr lang="da-DK" dirty="0"/>
              <a:t>Click to edit Master title style</a:t>
            </a:r>
          </a:p>
        </p:txBody>
      </p:sp>
      <p:sp>
        <p:nvSpPr>
          <p:cNvPr id="10" name="Content Placeholder 2"/>
          <p:cNvSpPr>
            <a:spLocks noGrp="1"/>
          </p:cNvSpPr>
          <p:nvPr>
            <p:ph idx="1"/>
          </p:nvPr>
        </p:nvSpPr>
        <p:spPr>
          <a:xfrm>
            <a:off x="5153171" y="2367332"/>
            <a:ext cx="3354439" cy="2687488"/>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buClr>
                <a:schemeClr val="bg2"/>
              </a:buClr>
              <a:defRPr>
                <a:solidFill>
                  <a:schemeClr val="bg2"/>
                </a:solidFill>
              </a:defRPr>
            </a:lvl7pPr>
            <a:lvl8pPr>
              <a:buClr>
                <a:schemeClr val="bg2"/>
              </a:buClr>
              <a:defRPr>
                <a:solidFill>
                  <a:schemeClr val="bg2"/>
                </a:solidFill>
              </a:defRPr>
            </a:lvl8pPr>
            <a:lvl9pPr>
              <a:buClr>
                <a:schemeClr val="bg2"/>
              </a:buClr>
              <a:defRPr>
                <a:solidFill>
                  <a:schemeClr val="bg2"/>
                </a:solidFill>
              </a:defRPr>
            </a:lvl9pPr>
          </a:lstStyle>
          <a:p>
            <a:pPr lvl="0"/>
            <a:r>
              <a:rPr lang="da-DK" noProof="0" dirty="0"/>
              <a:t>Edit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a:p>
            <a:pPr lvl="5"/>
            <a:r>
              <a:rPr lang="da-DK" noProof="0" dirty="0"/>
              <a:t>6</a:t>
            </a:r>
          </a:p>
          <a:p>
            <a:pPr lvl="6"/>
            <a:r>
              <a:rPr lang="da-DK" noProof="0" dirty="0"/>
              <a:t>7</a:t>
            </a:r>
          </a:p>
          <a:p>
            <a:pPr lvl="7"/>
            <a:r>
              <a:rPr lang="da-DK" noProof="0" dirty="0"/>
              <a:t>8</a:t>
            </a:r>
          </a:p>
          <a:p>
            <a:pPr lvl="8"/>
            <a:r>
              <a:rPr lang="da-DK" noProof="0" dirty="0"/>
              <a:t>9</a:t>
            </a:r>
          </a:p>
        </p:txBody>
      </p:sp>
      <p:sp>
        <p:nvSpPr>
          <p:cNvPr id="14" name="Slide Number Placeholder 13"/>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dirty="0"/>
          </a:p>
        </p:txBody>
      </p:sp>
      <p:sp>
        <p:nvSpPr>
          <p:cNvPr id="12" name="Date Placeholder 11" hidden="1"/>
          <p:cNvSpPr>
            <a:spLocks noGrp="1"/>
          </p:cNvSpPr>
          <p:nvPr>
            <p:ph type="dt" sz="half" idx="10"/>
          </p:nvPr>
        </p:nvSpPr>
        <p:spPr/>
        <p:txBody>
          <a:bodyPr/>
          <a:lstStyle/>
          <a:p>
            <a:fld id="{D9FE36D3-6D8A-41B0-8F1B-2F75587B4040}" type="datetime2">
              <a:rPr lang="da-DK" smtClean="0"/>
              <a:t>20. februar 2023</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20" name="TextBox 19"/>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billedet udskiftes. </a:t>
            </a:r>
          </a:p>
        </p:txBody>
      </p:sp>
      <p:sp>
        <p:nvSpPr>
          <p:cNvPr id="17" name="Picture Placeholder 16"/>
          <p:cNvSpPr>
            <a:spLocks noGrp="1"/>
          </p:cNvSpPr>
          <p:nvPr>
            <p:ph type="pic" sz="quarter" idx="16" hasCustomPrompt="1"/>
          </p:nvPr>
        </p:nvSpPr>
        <p:spPr>
          <a:xfrm>
            <a:off x="156599" y="173999"/>
            <a:ext cx="4833000" cy="5370000"/>
          </a:xfrm>
          <a:custGeom>
            <a:avLst/>
            <a:gdLst>
              <a:gd name="connsiteX0" fmla="*/ 0 w 6444000"/>
              <a:gd name="connsiteY0" fmla="*/ 0 h 6444000"/>
              <a:gd name="connsiteX1" fmla="*/ 1364 w 6444000"/>
              <a:gd name="connsiteY1" fmla="*/ 0 h 6444000"/>
              <a:gd name="connsiteX2" fmla="*/ 10912 w 6444000"/>
              <a:gd name="connsiteY2" fmla="*/ 0 h 6444000"/>
              <a:gd name="connsiteX3" fmla="*/ 36828 w 6444000"/>
              <a:gd name="connsiteY3" fmla="*/ 0 h 6444000"/>
              <a:gd name="connsiteX4" fmla="*/ 58481 w 6444000"/>
              <a:gd name="connsiteY4" fmla="*/ 0 h 6444000"/>
              <a:gd name="connsiteX5" fmla="*/ 87296 w 6444000"/>
              <a:gd name="connsiteY5" fmla="*/ 0 h 6444000"/>
              <a:gd name="connsiteX6" fmla="*/ 124294 w 6444000"/>
              <a:gd name="connsiteY6" fmla="*/ 0 h 6444000"/>
              <a:gd name="connsiteX7" fmla="*/ 170499 w 6444000"/>
              <a:gd name="connsiteY7" fmla="*/ 0 h 6444000"/>
              <a:gd name="connsiteX8" fmla="*/ 226935 w 6444000"/>
              <a:gd name="connsiteY8" fmla="*/ 0 h 6444000"/>
              <a:gd name="connsiteX9" fmla="*/ 294623 w 6444000"/>
              <a:gd name="connsiteY9" fmla="*/ 0 h 6444000"/>
              <a:gd name="connsiteX10" fmla="*/ 374587 w 6444000"/>
              <a:gd name="connsiteY10" fmla="*/ 0 h 6444000"/>
              <a:gd name="connsiteX11" fmla="*/ 467850 w 6444000"/>
              <a:gd name="connsiteY11" fmla="*/ 0 h 6444000"/>
              <a:gd name="connsiteX12" fmla="*/ 575435 w 6444000"/>
              <a:gd name="connsiteY12" fmla="*/ 0 h 6444000"/>
              <a:gd name="connsiteX13" fmla="*/ 698365 w 6444000"/>
              <a:gd name="connsiteY13" fmla="*/ 0 h 6444000"/>
              <a:gd name="connsiteX14" fmla="*/ 837663 w 6444000"/>
              <a:gd name="connsiteY14" fmla="*/ 0 h 6444000"/>
              <a:gd name="connsiteX15" fmla="*/ 994351 w 6444000"/>
              <a:gd name="connsiteY15" fmla="*/ 0 h 6444000"/>
              <a:gd name="connsiteX16" fmla="*/ 1169454 w 6444000"/>
              <a:gd name="connsiteY16" fmla="*/ 0 h 6444000"/>
              <a:gd name="connsiteX17" fmla="*/ 1363993 w 6444000"/>
              <a:gd name="connsiteY17" fmla="*/ 0 h 6444000"/>
              <a:gd name="connsiteX18" fmla="*/ 1578993 w 6444000"/>
              <a:gd name="connsiteY18" fmla="*/ 0 h 6444000"/>
              <a:gd name="connsiteX19" fmla="*/ 1815475 w 6444000"/>
              <a:gd name="connsiteY19" fmla="*/ 0 h 6444000"/>
              <a:gd name="connsiteX20" fmla="*/ 2074464 w 6444000"/>
              <a:gd name="connsiteY20" fmla="*/ 0 h 6444000"/>
              <a:gd name="connsiteX21" fmla="*/ 2356981 w 6444000"/>
              <a:gd name="connsiteY21" fmla="*/ 0 h 6444000"/>
              <a:gd name="connsiteX22" fmla="*/ 2664050 w 6444000"/>
              <a:gd name="connsiteY22" fmla="*/ 0 h 6444000"/>
              <a:gd name="connsiteX23" fmla="*/ 2996693 w 6444000"/>
              <a:gd name="connsiteY23" fmla="*/ 0 h 6444000"/>
              <a:gd name="connsiteX24" fmla="*/ 3355935 w 6444000"/>
              <a:gd name="connsiteY24" fmla="*/ 0 h 6444000"/>
              <a:gd name="connsiteX25" fmla="*/ 3742798 w 6444000"/>
              <a:gd name="connsiteY25" fmla="*/ 0 h 6444000"/>
              <a:gd name="connsiteX26" fmla="*/ 4158304 w 6444000"/>
              <a:gd name="connsiteY26" fmla="*/ 0 h 6444000"/>
              <a:gd name="connsiteX27" fmla="*/ 4377119 w 6444000"/>
              <a:gd name="connsiteY27" fmla="*/ 0 h 6444000"/>
              <a:gd name="connsiteX28" fmla="*/ 4603478 w 6444000"/>
              <a:gd name="connsiteY28" fmla="*/ 0 h 6444000"/>
              <a:gd name="connsiteX29" fmla="*/ 4837509 w 6444000"/>
              <a:gd name="connsiteY29" fmla="*/ 0 h 6444000"/>
              <a:gd name="connsiteX30" fmla="*/ 5079341 w 6444000"/>
              <a:gd name="connsiteY30" fmla="*/ 0 h 6444000"/>
              <a:gd name="connsiteX31" fmla="*/ 5329101 w 6444000"/>
              <a:gd name="connsiteY31" fmla="*/ 0 h 6444000"/>
              <a:gd name="connsiteX32" fmla="*/ 5586917 w 6444000"/>
              <a:gd name="connsiteY32" fmla="*/ 0 h 6444000"/>
              <a:gd name="connsiteX33" fmla="*/ 6444000 w 6444000"/>
              <a:gd name="connsiteY33" fmla="*/ 857084 h 6444000"/>
              <a:gd name="connsiteX34" fmla="*/ 6444000 w 6444000"/>
              <a:gd name="connsiteY34" fmla="*/ 858448 h 6444000"/>
              <a:gd name="connsiteX35" fmla="*/ 6444000 w 6444000"/>
              <a:gd name="connsiteY35" fmla="*/ 867996 h 6444000"/>
              <a:gd name="connsiteX36" fmla="*/ 6444000 w 6444000"/>
              <a:gd name="connsiteY36" fmla="*/ 893912 h 6444000"/>
              <a:gd name="connsiteX37" fmla="*/ 6444000 w 6444000"/>
              <a:gd name="connsiteY37" fmla="*/ 915565 h 6444000"/>
              <a:gd name="connsiteX38" fmla="*/ 6444000 w 6444000"/>
              <a:gd name="connsiteY38" fmla="*/ 944379 h 6444000"/>
              <a:gd name="connsiteX39" fmla="*/ 6444000 w 6444000"/>
              <a:gd name="connsiteY39" fmla="*/ 981378 h 6444000"/>
              <a:gd name="connsiteX40" fmla="*/ 6444000 w 6444000"/>
              <a:gd name="connsiteY40" fmla="*/ 1027583 h 6444000"/>
              <a:gd name="connsiteX41" fmla="*/ 6444000 w 6444000"/>
              <a:gd name="connsiteY41" fmla="*/ 1084018 h 6444000"/>
              <a:gd name="connsiteX42" fmla="*/ 6444000 w 6444000"/>
              <a:gd name="connsiteY42" fmla="*/ 1151706 h 6444000"/>
              <a:gd name="connsiteX43" fmla="*/ 6444000 w 6444000"/>
              <a:gd name="connsiteY43" fmla="*/ 1231671 h 6444000"/>
              <a:gd name="connsiteX44" fmla="*/ 6444000 w 6444000"/>
              <a:gd name="connsiteY44" fmla="*/ 1324934 h 6444000"/>
              <a:gd name="connsiteX45" fmla="*/ 6444000 w 6444000"/>
              <a:gd name="connsiteY45" fmla="*/ 1432519 h 6444000"/>
              <a:gd name="connsiteX46" fmla="*/ 6444000 w 6444000"/>
              <a:gd name="connsiteY46" fmla="*/ 1555448 h 6444000"/>
              <a:gd name="connsiteX47" fmla="*/ 6444000 w 6444000"/>
              <a:gd name="connsiteY47" fmla="*/ 1694746 h 6444000"/>
              <a:gd name="connsiteX48" fmla="*/ 6444000 w 6444000"/>
              <a:gd name="connsiteY48" fmla="*/ 1851435 h 6444000"/>
              <a:gd name="connsiteX49" fmla="*/ 6444000 w 6444000"/>
              <a:gd name="connsiteY49" fmla="*/ 2026538 h 6444000"/>
              <a:gd name="connsiteX50" fmla="*/ 6444000 w 6444000"/>
              <a:gd name="connsiteY50" fmla="*/ 2221077 h 6444000"/>
              <a:gd name="connsiteX51" fmla="*/ 6444000 w 6444000"/>
              <a:gd name="connsiteY51" fmla="*/ 2436077 h 6444000"/>
              <a:gd name="connsiteX52" fmla="*/ 6444000 w 6444000"/>
              <a:gd name="connsiteY52" fmla="*/ 2672559 h 6444000"/>
              <a:gd name="connsiteX53" fmla="*/ 6444000 w 6444000"/>
              <a:gd name="connsiteY53" fmla="*/ 2931547 h 6444000"/>
              <a:gd name="connsiteX54" fmla="*/ 6444000 w 6444000"/>
              <a:gd name="connsiteY54" fmla="*/ 3214064 h 6444000"/>
              <a:gd name="connsiteX55" fmla="*/ 6444000 w 6444000"/>
              <a:gd name="connsiteY55" fmla="*/ 3521133 h 6444000"/>
              <a:gd name="connsiteX56" fmla="*/ 6444000 w 6444000"/>
              <a:gd name="connsiteY56" fmla="*/ 3853777 h 6444000"/>
              <a:gd name="connsiteX57" fmla="*/ 6444000 w 6444000"/>
              <a:gd name="connsiteY57" fmla="*/ 4213019 h 6444000"/>
              <a:gd name="connsiteX58" fmla="*/ 6444000 w 6444000"/>
              <a:gd name="connsiteY58" fmla="*/ 4599881 h 6444000"/>
              <a:gd name="connsiteX59" fmla="*/ 6444000 w 6444000"/>
              <a:gd name="connsiteY59" fmla="*/ 5015388 h 6444000"/>
              <a:gd name="connsiteX60" fmla="*/ 6444000 w 6444000"/>
              <a:gd name="connsiteY60" fmla="*/ 5234202 h 6444000"/>
              <a:gd name="connsiteX61" fmla="*/ 6444000 w 6444000"/>
              <a:gd name="connsiteY61" fmla="*/ 5460561 h 6444000"/>
              <a:gd name="connsiteX62" fmla="*/ 6444000 w 6444000"/>
              <a:gd name="connsiteY62" fmla="*/ 5694593 h 6444000"/>
              <a:gd name="connsiteX63" fmla="*/ 6444000 w 6444000"/>
              <a:gd name="connsiteY63" fmla="*/ 5936424 h 6444000"/>
              <a:gd name="connsiteX64" fmla="*/ 6444000 w 6444000"/>
              <a:gd name="connsiteY64" fmla="*/ 6186184 h 6444000"/>
              <a:gd name="connsiteX65" fmla="*/ 6444000 w 6444000"/>
              <a:gd name="connsiteY65" fmla="*/ 6444000 h 6444000"/>
              <a:gd name="connsiteX66" fmla="*/ 6442427 w 6444000"/>
              <a:gd name="connsiteY66" fmla="*/ 6444000 h 6444000"/>
              <a:gd name="connsiteX67" fmla="*/ 6431414 w 6444000"/>
              <a:gd name="connsiteY67" fmla="*/ 6444000 h 6444000"/>
              <a:gd name="connsiteX68" fmla="*/ 6401523 w 6444000"/>
              <a:gd name="connsiteY68" fmla="*/ 6444000 h 6444000"/>
              <a:gd name="connsiteX69" fmla="*/ 6376548 w 6444000"/>
              <a:gd name="connsiteY69" fmla="*/ 6444000 h 6444000"/>
              <a:gd name="connsiteX70" fmla="*/ 6343313 w 6444000"/>
              <a:gd name="connsiteY70" fmla="*/ 6444000 h 6444000"/>
              <a:gd name="connsiteX71" fmla="*/ 6300639 w 6444000"/>
              <a:gd name="connsiteY71" fmla="*/ 6444000 h 6444000"/>
              <a:gd name="connsiteX72" fmla="*/ 6247345 w 6444000"/>
              <a:gd name="connsiteY72" fmla="*/ 6444000 h 6444000"/>
              <a:gd name="connsiteX73" fmla="*/ 6182252 w 6444000"/>
              <a:gd name="connsiteY73" fmla="*/ 6444000 h 6444000"/>
              <a:gd name="connsiteX74" fmla="*/ 6104180 w 6444000"/>
              <a:gd name="connsiteY74" fmla="*/ 6444000 h 6444000"/>
              <a:gd name="connsiteX75" fmla="*/ 6011949 w 6444000"/>
              <a:gd name="connsiteY75" fmla="*/ 6444000 h 6444000"/>
              <a:gd name="connsiteX76" fmla="*/ 5904378 w 6444000"/>
              <a:gd name="connsiteY76" fmla="*/ 6444000 h 6444000"/>
              <a:gd name="connsiteX77" fmla="*/ 5780289 w 6444000"/>
              <a:gd name="connsiteY77" fmla="*/ 6444000 h 6444000"/>
              <a:gd name="connsiteX78" fmla="*/ 5638500 w 6444000"/>
              <a:gd name="connsiteY78" fmla="*/ 6444000 h 6444000"/>
              <a:gd name="connsiteX79" fmla="*/ 5477833 w 6444000"/>
              <a:gd name="connsiteY79" fmla="*/ 6444000 h 6444000"/>
              <a:gd name="connsiteX80" fmla="*/ 5297107 w 6444000"/>
              <a:gd name="connsiteY80" fmla="*/ 6444000 h 6444000"/>
              <a:gd name="connsiteX81" fmla="*/ 5095142 w 6444000"/>
              <a:gd name="connsiteY81" fmla="*/ 6444000 h 6444000"/>
              <a:gd name="connsiteX82" fmla="*/ 4870758 w 6444000"/>
              <a:gd name="connsiteY82" fmla="*/ 6444000 h 6444000"/>
              <a:gd name="connsiteX83" fmla="*/ 4622776 w 6444000"/>
              <a:gd name="connsiteY83" fmla="*/ 6444000 h 6444000"/>
              <a:gd name="connsiteX84" fmla="*/ 4350015 w 6444000"/>
              <a:gd name="connsiteY84" fmla="*/ 6444000 h 6444000"/>
              <a:gd name="connsiteX85" fmla="*/ 4051296 w 6444000"/>
              <a:gd name="connsiteY85" fmla="*/ 6444000 h 6444000"/>
              <a:gd name="connsiteX86" fmla="*/ 3725438 w 6444000"/>
              <a:gd name="connsiteY86" fmla="*/ 6444000 h 6444000"/>
              <a:gd name="connsiteX87" fmla="*/ 3371262 w 6444000"/>
              <a:gd name="connsiteY87" fmla="*/ 6444000 h 6444000"/>
              <a:gd name="connsiteX88" fmla="*/ 3183185 w 6444000"/>
              <a:gd name="connsiteY88" fmla="*/ 6444000 h 6444000"/>
              <a:gd name="connsiteX89" fmla="*/ 2987587 w 6444000"/>
              <a:gd name="connsiteY89" fmla="*/ 6444000 h 6444000"/>
              <a:gd name="connsiteX90" fmla="*/ 2784319 w 6444000"/>
              <a:gd name="connsiteY90" fmla="*/ 6444000 h 6444000"/>
              <a:gd name="connsiteX91" fmla="*/ 2573234 w 6444000"/>
              <a:gd name="connsiteY91" fmla="*/ 6444000 h 6444000"/>
              <a:gd name="connsiteX92" fmla="*/ 2354185 w 6444000"/>
              <a:gd name="connsiteY92" fmla="*/ 6444000 h 6444000"/>
              <a:gd name="connsiteX93" fmla="*/ 2127024 w 6444000"/>
              <a:gd name="connsiteY93" fmla="*/ 6444000 h 6444000"/>
              <a:gd name="connsiteX94" fmla="*/ 1891603 w 6444000"/>
              <a:gd name="connsiteY94" fmla="*/ 6444000 h 6444000"/>
              <a:gd name="connsiteX95" fmla="*/ 1647775 w 6444000"/>
              <a:gd name="connsiteY95" fmla="*/ 6444000 h 6444000"/>
              <a:gd name="connsiteX96" fmla="*/ 1395392 w 6444000"/>
              <a:gd name="connsiteY96" fmla="*/ 6444000 h 6444000"/>
              <a:gd name="connsiteX97" fmla="*/ 1134308 w 6444000"/>
              <a:gd name="connsiteY97" fmla="*/ 6444000 h 6444000"/>
              <a:gd name="connsiteX98" fmla="*/ 864374 w 6444000"/>
              <a:gd name="connsiteY98" fmla="*/ 6444000 h 6444000"/>
              <a:gd name="connsiteX99" fmla="*/ 585443 w 6444000"/>
              <a:gd name="connsiteY99" fmla="*/ 6444000 h 6444000"/>
              <a:gd name="connsiteX100" fmla="*/ 297367 w 6444000"/>
              <a:gd name="connsiteY100" fmla="*/ 6444000 h 6444000"/>
              <a:gd name="connsiteX101" fmla="*/ 0 w 6444000"/>
              <a:gd name="connsiteY101" fmla="*/ 6444000 h 6444000"/>
              <a:gd name="connsiteX102" fmla="*/ 0 w 6444000"/>
              <a:gd name="connsiteY102" fmla="*/ 6442427 h 6444000"/>
              <a:gd name="connsiteX103" fmla="*/ 0 w 6444000"/>
              <a:gd name="connsiteY103" fmla="*/ 6431414 h 6444000"/>
              <a:gd name="connsiteX104" fmla="*/ 0 w 6444000"/>
              <a:gd name="connsiteY104" fmla="*/ 6401523 h 6444000"/>
              <a:gd name="connsiteX105" fmla="*/ 0 w 6444000"/>
              <a:gd name="connsiteY105" fmla="*/ 6376548 h 6444000"/>
              <a:gd name="connsiteX106" fmla="*/ 0 w 6444000"/>
              <a:gd name="connsiteY106" fmla="*/ 6343313 h 6444000"/>
              <a:gd name="connsiteX107" fmla="*/ 0 w 6444000"/>
              <a:gd name="connsiteY107" fmla="*/ 6300639 h 6444000"/>
              <a:gd name="connsiteX108" fmla="*/ 0 w 6444000"/>
              <a:gd name="connsiteY108" fmla="*/ 6247345 h 6444000"/>
              <a:gd name="connsiteX109" fmla="*/ 0 w 6444000"/>
              <a:gd name="connsiteY109" fmla="*/ 6182252 h 6444000"/>
              <a:gd name="connsiteX110" fmla="*/ 0 w 6444000"/>
              <a:gd name="connsiteY110" fmla="*/ 6104180 h 6444000"/>
              <a:gd name="connsiteX111" fmla="*/ 0 w 6444000"/>
              <a:gd name="connsiteY111" fmla="*/ 6011949 h 6444000"/>
              <a:gd name="connsiteX112" fmla="*/ 0 w 6444000"/>
              <a:gd name="connsiteY112" fmla="*/ 5904378 h 6444000"/>
              <a:gd name="connsiteX113" fmla="*/ 0 w 6444000"/>
              <a:gd name="connsiteY113" fmla="*/ 5780289 h 6444000"/>
              <a:gd name="connsiteX114" fmla="*/ 0 w 6444000"/>
              <a:gd name="connsiteY114" fmla="*/ 5638500 h 6444000"/>
              <a:gd name="connsiteX115" fmla="*/ 0 w 6444000"/>
              <a:gd name="connsiteY115" fmla="*/ 5477833 h 6444000"/>
              <a:gd name="connsiteX116" fmla="*/ 0 w 6444000"/>
              <a:gd name="connsiteY116" fmla="*/ 5297107 h 6444000"/>
              <a:gd name="connsiteX117" fmla="*/ 0 w 6444000"/>
              <a:gd name="connsiteY117" fmla="*/ 5095142 h 6444000"/>
              <a:gd name="connsiteX118" fmla="*/ 0 w 6444000"/>
              <a:gd name="connsiteY118" fmla="*/ 4870758 h 6444000"/>
              <a:gd name="connsiteX119" fmla="*/ 0 w 6444000"/>
              <a:gd name="connsiteY119" fmla="*/ 4622776 h 6444000"/>
              <a:gd name="connsiteX120" fmla="*/ 0 w 6444000"/>
              <a:gd name="connsiteY120" fmla="*/ 4350015 h 6444000"/>
              <a:gd name="connsiteX121" fmla="*/ 0 w 6444000"/>
              <a:gd name="connsiteY121" fmla="*/ 4051296 h 6444000"/>
              <a:gd name="connsiteX122" fmla="*/ 0 w 6444000"/>
              <a:gd name="connsiteY122" fmla="*/ 3725438 h 6444000"/>
              <a:gd name="connsiteX123" fmla="*/ 0 w 6444000"/>
              <a:gd name="connsiteY123" fmla="*/ 3371262 h 6444000"/>
              <a:gd name="connsiteX124" fmla="*/ 0 w 6444000"/>
              <a:gd name="connsiteY124" fmla="*/ 3183185 h 6444000"/>
              <a:gd name="connsiteX125" fmla="*/ 0 w 6444000"/>
              <a:gd name="connsiteY125" fmla="*/ 2987587 h 6444000"/>
              <a:gd name="connsiteX126" fmla="*/ 0 w 6444000"/>
              <a:gd name="connsiteY126" fmla="*/ 2784319 h 6444000"/>
              <a:gd name="connsiteX127" fmla="*/ 0 w 6444000"/>
              <a:gd name="connsiteY127" fmla="*/ 2573234 h 6444000"/>
              <a:gd name="connsiteX128" fmla="*/ 0 w 6444000"/>
              <a:gd name="connsiteY128" fmla="*/ 2354185 h 6444000"/>
              <a:gd name="connsiteX129" fmla="*/ 0 w 6444000"/>
              <a:gd name="connsiteY129" fmla="*/ 2127024 h 6444000"/>
              <a:gd name="connsiteX130" fmla="*/ 0 w 6444000"/>
              <a:gd name="connsiteY130" fmla="*/ 1891603 h 6444000"/>
              <a:gd name="connsiteX131" fmla="*/ 0 w 6444000"/>
              <a:gd name="connsiteY131" fmla="*/ 1647775 h 6444000"/>
              <a:gd name="connsiteX132" fmla="*/ 0 w 6444000"/>
              <a:gd name="connsiteY132" fmla="*/ 1395392 h 6444000"/>
              <a:gd name="connsiteX133" fmla="*/ 0 w 6444000"/>
              <a:gd name="connsiteY133" fmla="*/ 1134308 h 6444000"/>
              <a:gd name="connsiteX134" fmla="*/ 0 w 6444000"/>
              <a:gd name="connsiteY134" fmla="*/ 864374 h 6444000"/>
              <a:gd name="connsiteX135" fmla="*/ 0 w 6444000"/>
              <a:gd name="connsiteY135" fmla="*/ 585443 h 6444000"/>
              <a:gd name="connsiteX136" fmla="*/ 0 w 6444000"/>
              <a:gd name="connsiteY136" fmla="*/ 297367 h 6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444000" h="6444000">
                <a:moveTo>
                  <a:pt x="0" y="0"/>
                </a:moveTo>
                <a:lnTo>
                  <a:pt x="1364" y="0"/>
                </a:lnTo>
                <a:lnTo>
                  <a:pt x="10912" y="0"/>
                </a:lnTo>
                <a:lnTo>
                  <a:pt x="36828" y="0"/>
                </a:lnTo>
                <a:lnTo>
                  <a:pt x="58481" y="0"/>
                </a:lnTo>
                <a:lnTo>
                  <a:pt x="87296" y="0"/>
                </a:lnTo>
                <a:lnTo>
                  <a:pt x="124294" y="0"/>
                </a:lnTo>
                <a:lnTo>
                  <a:pt x="170499" y="0"/>
                </a:lnTo>
                <a:lnTo>
                  <a:pt x="226935" y="0"/>
                </a:lnTo>
                <a:lnTo>
                  <a:pt x="294623" y="0"/>
                </a:lnTo>
                <a:lnTo>
                  <a:pt x="374587" y="0"/>
                </a:lnTo>
                <a:lnTo>
                  <a:pt x="467850" y="0"/>
                </a:lnTo>
                <a:lnTo>
                  <a:pt x="575435" y="0"/>
                </a:lnTo>
                <a:lnTo>
                  <a:pt x="698365" y="0"/>
                </a:lnTo>
                <a:lnTo>
                  <a:pt x="837663" y="0"/>
                </a:lnTo>
                <a:lnTo>
                  <a:pt x="994351" y="0"/>
                </a:lnTo>
                <a:lnTo>
                  <a:pt x="1169454" y="0"/>
                </a:lnTo>
                <a:lnTo>
                  <a:pt x="1363993" y="0"/>
                </a:lnTo>
                <a:lnTo>
                  <a:pt x="1578993" y="0"/>
                </a:lnTo>
                <a:lnTo>
                  <a:pt x="1815475" y="0"/>
                </a:lnTo>
                <a:lnTo>
                  <a:pt x="2074464" y="0"/>
                </a:lnTo>
                <a:lnTo>
                  <a:pt x="2356981" y="0"/>
                </a:lnTo>
                <a:lnTo>
                  <a:pt x="2664050" y="0"/>
                </a:lnTo>
                <a:lnTo>
                  <a:pt x="2996693" y="0"/>
                </a:lnTo>
                <a:lnTo>
                  <a:pt x="3355935" y="0"/>
                </a:lnTo>
                <a:lnTo>
                  <a:pt x="3742798" y="0"/>
                </a:lnTo>
                <a:lnTo>
                  <a:pt x="4158304" y="0"/>
                </a:lnTo>
                <a:lnTo>
                  <a:pt x="4377119" y="0"/>
                </a:lnTo>
                <a:lnTo>
                  <a:pt x="4603478" y="0"/>
                </a:lnTo>
                <a:lnTo>
                  <a:pt x="4837509" y="0"/>
                </a:lnTo>
                <a:lnTo>
                  <a:pt x="5079341" y="0"/>
                </a:lnTo>
                <a:lnTo>
                  <a:pt x="5329101" y="0"/>
                </a:lnTo>
                <a:lnTo>
                  <a:pt x="5586917" y="0"/>
                </a:lnTo>
                <a:cubicBezTo>
                  <a:pt x="5923401" y="336485"/>
                  <a:pt x="6110690" y="523774"/>
                  <a:pt x="6444000" y="857084"/>
                </a:cubicBezTo>
                <a:lnTo>
                  <a:pt x="6444000" y="858448"/>
                </a:lnTo>
                <a:lnTo>
                  <a:pt x="6444000" y="867996"/>
                </a:lnTo>
                <a:lnTo>
                  <a:pt x="6444000" y="893912"/>
                </a:lnTo>
                <a:lnTo>
                  <a:pt x="6444000" y="915565"/>
                </a:lnTo>
                <a:lnTo>
                  <a:pt x="6444000" y="944379"/>
                </a:lnTo>
                <a:lnTo>
                  <a:pt x="6444000" y="981378"/>
                </a:lnTo>
                <a:lnTo>
                  <a:pt x="6444000" y="1027583"/>
                </a:lnTo>
                <a:lnTo>
                  <a:pt x="6444000" y="1084018"/>
                </a:lnTo>
                <a:lnTo>
                  <a:pt x="6444000" y="1151706"/>
                </a:lnTo>
                <a:lnTo>
                  <a:pt x="6444000" y="1231671"/>
                </a:lnTo>
                <a:lnTo>
                  <a:pt x="6444000" y="1324934"/>
                </a:lnTo>
                <a:lnTo>
                  <a:pt x="6444000" y="1432519"/>
                </a:lnTo>
                <a:lnTo>
                  <a:pt x="6444000" y="1555448"/>
                </a:lnTo>
                <a:lnTo>
                  <a:pt x="6444000" y="1694746"/>
                </a:lnTo>
                <a:lnTo>
                  <a:pt x="6444000" y="1851435"/>
                </a:lnTo>
                <a:lnTo>
                  <a:pt x="6444000" y="2026538"/>
                </a:lnTo>
                <a:lnTo>
                  <a:pt x="6444000" y="2221077"/>
                </a:lnTo>
                <a:lnTo>
                  <a:pt x="6444000" y="2436077"/>
                </a:lnTo>
                <a:lnTo>
                  <a:pt x="6444000" y="2672559"/>
                </a:lnTo>
                <a:lnTo>
                  <a:pt x="6444000" y="2931547"/>
                </a:lnTo>
                <a:lnTo>
                  <a:pt x="6444000" y="3214064"/>
                </a:lnTo>
                <a:lnTo>
                  <a:pt x="6444000" y="3521133"/>
                </a:lnTo>
                <a:lnTo>
                  <a:pt x="6444000" y="3853777"/>
                </a:lnTo>
                <a:lnTo>
                  <a:pt x="6444000" y="4213019"/>
                </a:lnTo>
                <a:lnTo>
                  <a:pt x="6444000" y="4599881"/>
                </a:lnTo>
                <a:lnTo>
                  <a:pt x="6444000" y="5015388"/>
                </a:lnTo>
                <a:lnTo>
                  <a:pt x="6444000" y="5234202"/>
                </a:lnTo>
                <a:lnTo>
                  <a:pt x="6444000" y="5460561"/>
                </a:lnTo>
                <a:lnTo>
                  <a:pt x="6444000" y="5694593"/>
                </a:lnTo>
                <a:lnTo>
                  <a:pt x="6444000" y="5936424"/>
                </a:lnTo>
                <a:lnTo>
                  <a:pt x="6444000" y="6186184"/>
                </a:lnTo>
                <a:lnTo>
                  <a:pt x="6444000" y="6444000"/>
                </a:lnTo>
                <a:lnTo>
                  <a:pt x="6442427" y="6444000"/>
                </a:lnTo>
                <a:lnTo>
                  <a:pt x="6431414" y="6444000"/>
                </a:lnTo>
                <a:lnTo>
                  <a:pt x="6401523" y="6444000"/>
                </a:lnTo>
                <a:lnTo>
                  <a:pt x="6376548" y="6444000"/>
                </a:lnTo>
                <a:lnTo>
                  <a:pt x="6343313" y="6444000"/>
                </a:lnTo>
                <a:lnTo>
                  <a:pt x="6300639" y="6444000"/>
                </a:lnTo>
                <a:lnTo>
                  <a:pt x="6247345" y="6444000"/>
                </a:lnTo>
                <a:lnTo>
                  <a:pt x="6182252" y="6444000"/>
                </a:lnTo>
                <a:lnTo>
                  <a:pt x="6104180" y="6444000"/>
                </a:lnTo>
                <a:lnTo>
                  <a:pt x="6011949" y="6444000"/>
                </a:lnTo>
                <a:lnTo>
                  <a:pt x="5904378" y="6444000"/>
                </a:lnTo>
                <a:lnTo>
                  <a:pt x="5780289" y="6444000"/>
                </a:lnTo>
                <a:lnTo>
                  <a:pt x="5638500" y="6444000"/>
                </a:lnTo>
                <a:lnTo>
                  <a:pt x="5477833" y="6444000"/>
                </a:lnTo>
                <a:lnTo>
                  <a:pt x="5297107" y="6444000"/>
                </a:lnTo>
                <a:lnTo>
                  <a:pt x="5095142" y="6444000"/>
                </a:lnTo>
                <a:lnTo>
                  <a:pt x="4870758" y="6444000"/>
                </a:lnTo>
                <a:lnTo>
                  <a:pt x="4622776" y="6444000"/>
                </a:lnTo>
                <a:lnTo>
                  <a:pt x="4350015" y="6444000"/>
                </a:lnTo>
                <a:lnTo>
                  <a:pt x="4051296" y="6444000"/>
                </a:lnTo>
                <a:lnTo>
                  <a:pt x="3725438" y="6444000"/>
                </a:lnTo>
                <a:lnTo>
                  <a:pt x="3371262" y="6444000"/>
                </a:lnTo>
                <a:lnTo>
                  <a:pt x="3183185" y="6444000"/>
                </a:lnTo>
                <a:lnTo>
                  <a:pt x="2987587" y="6444000"/>
                </a:lnTo>
                <a:lnTo>
                  <a:pt x="2784319" y="6444000"/>
                </a:lnTo>
                <a:lnTo>
                  <a:pt x="2573234" y="6444000"/>
                </a:lnTo>
                <a:lnTo>
                  <a:pt x="2354185" y="6444000"/>
                </a:lnTo>
                <a:lnTo>
                  <a:pt x="2127024" y="6444000"/>
                </a:lnTo>
                <a:lnTo>
                  <a:pt x="1891603" y="6444000"/>
                </a:lnTo>
                <a:lnTo>
                  <a:pt x="1647775" y="6444000"/>
                </a:lnTo>
                <a:lnTo>
                  <a:pt x="1395392" y="6444000"/>
                </a:lnTo>
                <a:lnTo>
                  <a:pt x="1134308" y="6444000"/>
                </a:lnTo>
                <a:lnTo>
                  <a:pt x="864374" y="6444000"/>
                </a:lnTo>
                <a:lnTo>
                  <a:pt x="585443" y="6444000"/>
                </a:lnTo>
                <a:lnTo>
                  <a:pt x="297367" y="6444000"/>
                </a:lnTo>
                <a:lnTo>
                  <a:pt x="0" y="6444000"/>
                </a:lnTo>
                <a:lnTo>
                  <a:pt x="0" y="6442427"/>
                </a:lnTo>
                <a:lnTo>
                  <a:pt x="0" y="6431414"/>
                </a:lnTo>
                <a:lnTo>
                  <a:pt x="0" y="6401523"/>
                </a:lnTo>
                <a:lnTo>
                  <a:pt x="0" y="6376548"/>
                </a:lnTo>
                <a:lnTo>
                  <a:pt x="0" y="6343313"/>
                </a:lnTo>
                <a:lnTo>
                  <a:pt x="0" y="6300639"/>
                </a:lnTo>
                <a:lnTo>
                  <a:pt x="0" y="6247345"/>
                </a:lnTo>
                <a:lnTo>
                  <a:pt x="0" y="6182252"/>
                </a:lnTo>
                <a:lnTo>
                  <a:pt x="0" y="6104180"/>
                </a:lnTo>
                <a:lnTo>
                  <a:pt x="0" y="6011949"/>
                </a:lnTo>
                <a:lnTo>
                  <a:pt x="0" y="5904378"/>
                </a:lnTo>
                <a:lnTo>
                  <a:pt x="0" y="5780289"/>
                </a:lnTo>
                <a:lnTo>
                  <a:pt x="0" y="5638500"/>
                </a:lnTo>
                <a:lnTo>
                  <a:pt x="0" y="5477833"/>
                </a:lnTo>
                <a:lnTo>
                  <a:pt x="0" y="5297107"/>
                </a:lnTo>
                <a:lnTo>
                  <a:pt x="0" y="5095142"/>
                </a:lnTo>
                <a:lnTo>
                  <a:pt x="0" y="4870758"/>
                </a:lnTo>
                <a:lnTo>
                  <a:pt x="0" y="4622776"/>
                </a:lnTo>
                <a:lnTo>
                  <a:pt x="0" y="4350015"/>
                </a:lnTo>
                <a:lnTo>
                  <a:pt x="0" y="4051296"/>
                </a:lnTo>
                <a:lnTo>
                  <a:pt x="0" y="3725438"/>
                </a:lnTo>
                <a:lnTo>
                  <a:pt x="0" y="3371262"/>
                </a:lnTo>
                <a:lnTo>
                  <a:pt x="0" y="3183185"/>
                </a:lnTo>
                <a:lnTo>
                  <a:pt x="0" y="2987587"/>
                </a:lnTo>
                <a:lnTo>
                  <a:pt x="0" y="2784319"/>
                </a:lnTo>
                <a:lnTo>
                  <a:pt x="0" y="2573234"/>
                </a:lnTo>
                <a:lnTo>
                  <a:pt x="0" y="2354185"/>
                </a:lnTo>
                <a:lnTo>
                  <a:pt x="0" y="2127024"/>
                </a:lnTo>
                <a:lnTo>
                  <a:pt x="0" y="1891603"/>
                </a:lnTo>
                <a:lnTo>
                  <a:pt x="0" y="1647775"/>
                </a:lnTo>
                <a:lnTo>
                  <a:pt x="0" y="1395392"/>
                </a:lnTo>
                <a:lnTo>
                  <a:pt x="0" y="1134308"/>
                </a:lnTo>
                <a:lnTo>
                  <a:pt x="0" y="864374"/>
                </a:lnTo>
                <a:lnTo>
                  <a:pt x="0" y="585443"/>
                </a:lnTo>
                <a:lnTo>
                  <a:pt x="0" y="297367"/>
                </a:lnTo>
                <a:close/>
              </a:path>
            </a:pathLst>
          </a:custGeom>
          <a:solidFill>
            <a:schemeClr val="bg1">
              <a:lumMod val="85000"/>
            </a:schemeClr>
          </a:solidFill>
        </p:spPr>
        <p:txBody>
          <a:bodyPr wrap="square" lIns="180000" tIns="180000" anchor="t" anchorCtr="0">
            <a:noAutofit/>
          </a:bodyPr>
          <a:lstStyle>
            <a:lvl1pPr marL="0" indent="0" algn="l">
              <a:buNone/>
              <a:defRPr sz="1200">
                <a:solidFill>
                  <a:schemeClr val="tx2"/>
                </a:solidFill>
              </a:defRPr>
            </a:lvl1pPr>
          </a:lstStyle>
          <a:p>
            <a:r>
              <a:rPr lang="da-DK" noProof="0" dirty="0"/>
              <a:t>Klik på denne pladsholder og indsæt billede via Skyfish</a:t>
            </a:r>
          </a:p>
        </p:txBody>
      </p:sp>
      <p:pic>
        <p:nvPicPr>
          <p:cNvPr id="21" name="Logo"/>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06874" y="331816"/>
            <a:ext cx="788399" cy="1237973"/>
          </a:xfrm>
          <a:prstGeom prst="rect">
            <a:avLst/>
          </a:prstGeom>
        </p:spPr>
      </p:pic>
    </p:spTree>
    <p:extLst>
      <p:ext uri="{BB962C8B-B14F-4D97-AF65-F5344CB8AC3E}">
        <p14:creationId xmlns:p14="http://schemas.microsoft.com/office/powerpoint/2010/main" val="28475639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si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dirty="0"/>
              <a:t>Klik på denne pladsholder og indsæt billede via Skyfish</a:t>
            </a:r>
          </a:p>
        </p:txBody>
      </p:sp>
      <p:sp>
        <p:nvSpPr>
          <p:cNvPr id="19" name="Titel 1"/>
          <p:cNvSpPr>
            <a:spLocks noGrp="1"/>
          </p:cNvSpPr>
          <p:nvPr>
            <p:ph type="ctrTitle" hasCustomPrompt="1"/>
          </p:nvPr>
        </p:nvSpPr>
        <p:spPr>
          <a:xfrm>
            <a:off x="4151813" y="1279799"/>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35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4151588" y="3614387"/>
            <a:ext cx="2835000" cy="696468"/>
          </a:xfrm>
        </p:spPr>
        <p:txBody>
          <a:bodyPr lIns="216000" rIns="612000"/>
          <a:lstStyle>
            <a:lvl1pPr marL="0" indent="0">
              <a:lnSpc>
                <a:spcPct val="95000"/>
              </a:lnSpc>
              <a:spcAft>
                <a:spcPts val="0"/>
              </a:spcAft>
              <a:buFontTx/>
              <a:buNone/>
              <a:defRPr sz="1350">
                <a:solidFill>
                  <a:schemeClr val="bg2"/>
                </a:solidFill>
              </a:defRPr>
            </a:lvl1pPr>
            <a:lvl2pPr marL="162000" indent="0">
              <a:spcAft>
                <a:spcPts val="375"/>
              </a:spcAft>
              <a:buFontTx/>
              <a:buNone/>
              <a:defRPr>
                <a:solidFill>
                  <a:schemeClr val="bg2"/>
                </a:solidFill>
              </a:defRPr>
            </a:lvl2pPr>
            <a:lvl3pPr marL="324000" indent="0">
              <a:spcAft>
                <a:spcPts val="375"/>
              </a:spcAft>
              <a:buFontTx/>
              <a:buNone/>
              <a:defRPr>
                <a:solidFill>
                  <a:schemeClr val="bg2"/>
                </a:solidFill>
              </a:defRPr>
            </a:lvl3pPr>
            <a:lvl4pPr marL="486000" indent="0">
              <a:spcAft>
                <a:spcPts val="375"/>
              </a:spcAft>
              <a:buFontTx/>
              <a:buNone/>
              <a:defRPr>
                <a:solidFill>
                  <a:schemeClr val="bg2"/>
                </a:solidFill>
              </a:defRPr>
            </a:lvl4pPr>
            <a:lvl5pPr marL="648000" indent="0">
              <a:spcAft>
                <a:spcPts val="375"/>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156600" y="3504000"/>
            <a:ext cx="1836000" cy="204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billede/</a:t>
            </a:r>
            <a:r>
              <a:rPr lang="da-DK" sz="900" dirty="0" err="1"/>
              <a:t>graﬁk</a:t>
            </a:r>
            <a:r>
              <a:rPr lang="da-DK" sz="900" dirty="0"/>
              <a:t> udskiftes. Tekstboksen kan ﬂyttes rund ift. billedet, vælg boksen</a:t>
            </a:r>
            <a:r>
              <a:rPr lang="da-DK" sz="900" baseline="0" dirty="0"/>
              <a:t> og al teksten i boksen</a:t>
            </a:r>
            <a:r>
              <a:rPr lang="da-DK" sz="900" dirty="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dirty="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20. februar 2023</a:t>
            </a:fld>
            <a:endParaRPr lang="da-DK" dirty="0"/>
          </a:p>
        </p:txBody>
      </p:sp>
      <p:sp>
        <p:nvSpPr>
          <p:cNvPr id="12"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15" name="Rectangle 14"/>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18" name="Rectangle 17"/>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0" name="Rectangle 19"/>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Tree>
    <p:extLst>
      <p:ext uri="{BB962C8B-B14F-4D97-AF65-F5344CB8AC3E}">
        <p14:creationId xmlns:p14="http://schemas.microsoft.com/office/powerpoint/2010/main" val="302396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si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9144900" cy="5718000"/>
          </a:xfrm>
          <a:solidFill>
            <a:schemeClr val="bg1">
              <a:lumMod val="85000"/>
            </a:schemeClr>
          </a:solidFill>
        </p:spPr>
        <p:txBody>
          <a:bodyPr lIns="144000" tIns="180000" bIns="0" anchor="t" anchorCtr="0"/>
          <a:lstStyle>
            <a:lvl1pPr marL="0" indent="0" algn="l">
              <a:buNone/>
              <a:defRPr sz="1200"/>
            </a:lvl1pPr>
          </a:lstStyle>
          <a:p>
            <a:r>
              <a:rPr lang="da-DK" dirty="0"/>
              <a:t>Klik på denne pladsholder og indsæt billede via Skyfish</a:t>
            </a:r>
          </a:p>
        </p:txBody>
      </p:sp>
      <p:sp>
        <p:nvSpPr>
          <p:cNvPr id="19" name="Titel 1"/>
          <p:cNvSpPr>
            <a:spLocks noGrp="1"/>
          </p:cNvSpPr>
          <p:nvPr>
            <p:ph type="ctrTitle" hasCustomPrompt="1"/>
          </p:nvPr>
        </p:nvSpPr>
        <p:spPr>
          <a:xfrm>
            <a:off x="4151813" y="1279799"/>
            <a:ext cx="2834775" cy="315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35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4151588" y="3614387"/>
            <a:ext cx="2835000" cy="696468"/>
          </a:xfrm>
        </p:spPr>
        <p:txBody>
          <a:bodyPr lIns="216000" rIns="612000"/>
          <a:lstStyle>
            <a:lvl1pPr marL="0" indent="0">
              <a:lnSpc>
                <a:spcPct val="95000"/>
              </a:lnSpc>
              <a:spcAft>
                <a:spcPts val="375"/>
              </a:spcAft>
              <a:buFontTx/>
              <a:buNone/>
              <a:defRPr sz="1350">
                <a:solidFill>
                  <a:schemeClr val="bg2"/>
                </a:solidFill>
              </a:defRPr>
            </a:lvl1pPr>
            <a:lvl2pPr marL="162000" indent="0">
              <a:spcAft>
                <a:spcPts val="375"/>
              </a:spcAft>
              <a:buFontTx/>
              <a:buNone/>
              <a:defRPr>
                <a:solidFill>
                  <a:schemeClr val="bg2"/>
                </a:solidFill>
              </a:defRPr>
            </a:lvl2pPr>
            <a:lvl3pPr marL="324000" indent="0">
              <a:spcAft>
                <a:spcPts val="375"/>
              </a:spcAft>
              <a:buFontTx/>
              <a:buNone/>
              <a:defRPr>
                <a:solidFill>
                  <a:schemeClr val="bg2"/>
                </a:solidFill>
              </a:defRPr>
            </a:lvl3pPr>
            <a:lvl4pPr marL="486000" indent="0">
              <a:spcAft>
                <a:spcPts val="375"/>
              </a:spcAft>
              <a:buFontTx/>
              <a:buNone/>
              <a:defRPr>
                <a:solidFill>
                  <a:schemeClr val="bg2"/>
                </a:solidFill>
              </a:defRPr>
            </a:lvl4pPr>
            <a:lvl5pPr marL="648000" indent="0">
              <a:spcAft>
                <a:spcPts val="375"/>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156600" y="3504000"/>
            <a:ext cx="1836000" cy="2040000"/>
          </a:xfrm>
        </p:spPr>
        <p:txBody>
          <a:bodyPr/>
          <a:lstStyle>
            <a:lvl1pPr marL="0" indent="0">
              <a:buNone/>
              <a:defRPr sz="1050" b="1"/>
            </a:lvl1pPr>
          </a:lstStyle>
          <a:p>
            <a:pPr lvl="0"/>
            <a:r>
              <a:rPr lang="da-DK" dirty="0"/>
              <a:t>Klik på denne pladsholder og indsæt ikon via Skyfish</a:t>
            </a:r>
          </a:p>
        </p:txBody>
      </p:sp>
      <p:sp>
        <p:nvSpPr>
          <p:cNvPr id="5" name="TextBox 4"/>
          <p:cNvSpPr txBox="1"/>
          <p:nvPr userDrawn="1"/>
        </p:nvSpPr>
        <p:spPr>
          <a:xfrm>
            <a:off x="-1" y="-250023"/>
            <a:ext cx="8910000" cy="138499"/>
          </a:xfrm>
          <a:prstGeom prst="rect">
            <a:avLst/>
          </a:prstGeom>
          <a:noFill/>
        </p:spPr>
        <p:txBody>
          <a:bodyPr wrap="square" lIns="0" tIns="0" rIns="0" bIns="0" rtlCol="0">
            <a:spAutoFit/>
          </a:bodyPr>
          <a:lstStyle/>
          <a:p>
            <a:r>
              <a:rPr lang="da-DK" sz="900" b="1" dirty="0"/>
              <a:t>Bemærk</a:t>
            </a:r>
            <a:r>
              <a:rPr lang="da-DK" sz="900" dirty="0"/>
              <a:t>: På denne side kan billede/</a:t>
            </a:r>
            <a:r>
              <a:rPr lang="da-DK" sz="900" dirty="0" err="1"/>
              <a:t>graﬁk</a:t>
            </a:r>
            <a:r>
              <a:rPr lang="da-DK" sz="900" dirty="0"/>
              <a:t> udskiftes. Tekstboksen kan ﬂyttes rund ift. billedet, vælg boksen</a:t>
            </a:r>
            <a:r>
              <a:rPr lang="da-DK" sz="900" baseline="0" dirty="0"/>
              <a:t> og al teksten i boksen</a:t>
            </a:r>
            <a:r>
              <a:rPr lang="da-DK" sz="900" dirty="0"/>
              <a:t>. Farven på tekst og tekstboks kan ændres til hvid/rød/grå.</a:t>
            </a:r>
          </a:p>
        </p:txBody>
      </p:sp>
      <p:sp>
        <p:nvSpPr>
          <p:cNvPr id="13" name="Slide Number Placeholder 5" hidden="1"/>
          <p:cNvSpPr txBox="1">
            <a:spLocks/>
          </p:cNvSpPr>
          <p:nvPr userDrawn="1"/>
        </p:nvSpPr>
        <p:spPr>
          <a:xfrm>
            <a:off x="0" y="5760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z="100" smtClean="0"/>
              <a:pPr rtl="0"/>
              <a:t>‹nr.›</a:t>
            </a:fld>
            <a:endParaRPr lang="da-DK" sz="100" dirty="0"/>
          </a:p>
        </p:txBody>
      </p:sp>
      <p:sp>
        <p:nvSpPr>
          <p:cNvPr id="14" name="Footer Placeholder 4" hidden="1"/>
          <p:cNvSpPr>
            <a:spLocks noGrp="1"/>
          </p:cNvSpPr>
          <p:nvPr>
            <p:ph type="ftr" sz="quarter" idx="3"/>
          </p:nvPr>
        </p:nvSpPr>
        <p:spPr>
          <a:xfrm>
            <a:off x="0" y="58870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5820000"/>
            <a:ext cx="0" cy="0"/>
          </a:xfrm>
        </p:spPr>
        <p:txBody>
          <a:bodyPr/>
          <a:lstStyle/>
          <a:p>
            <a:fld id="{D9FE36D3-6D8A-41B0-8F1B-2F75587B4040}" type="datetime2">
              <a:rPr lang="da-DK" smtClean="0"/>
              <a:t>20. februar 2023</a:t>
            </a:fld>
            <a:endParaRPr lang="da-DK" dirty="0"/>
          </a:p>
        </p:txBody>
      </p:sp>
      <p:sp>
        <p:nvSpPr>
          <p:cNvPr id="18" name="Placeholder logo"/>
          <p:cNvSpPr>
            <a:spLocks noGrp="1"/>
          </p:cNvSpPr>
          <p:nvPr>
            <p:ph type="body" sz="quarter" idx="19" hasCustomPrompt="1"/>
          </p:nvPr>
        </p:nvSpPr>
        <p:spPr>
          <a:xfrm>
            <a:off x="8106873" y="331816"/>
            <a:ext cx="788400" cy="12390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en-US" dirty="0"/>
              <a:t>.</a:t>
            </a:r>
            <a:endParaRPr lang="da-DK" dirty="0"/>
          </a:p>
        </p:txBody>
      </p:sp>
      <p:sp>
        <p:nvSpPr>
          <p:cNvPr id="20" name="Rectangle 19"/>
          <p:cNvSpPr/>
          <p:nvPr userDrawn="1"/>
        </p:nvSpPr>
        <p:spPr>
          <a:xfrm>
            <a:off x="8824456" y="-250023"/>
            <a:ext cx="120375" cy="133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1" name="Rectangle 20"/>
          <p:cNvSpPr/>
          <p:nvPr userDrawn="1"/>
        </p:nvSpPr>
        <p:spPr>
          <a:xfrm>
            <a:off x="8973446" y="-250023"/>
            <a:ext cx="120375" cy="133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
        <p:nvSpPr>
          <p:cNvPr id="22" name="Rectangle 21"/>
          <p:cNvSpPr/>
          <p:nvPr userDrawn="1"/>
        </p:nvSpPr>
        <p:spPr>
          <a:xfrm>
            <a:off x="9122435" y="-250023"/>
            <a:ext cx="120375" cy="133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500" noProof="0" dirty="0" err="1"/>
          </a:p>
        </p:txBody>
      </p:sp>
    </p:spTree>
    <p:extLst>
      <p:ext uri="{BB962C8B-B14F-4D97-AF65-F5344CB8AC3E}">
        <p14:creationId xmlns:p14="http://schemas.microsoft.com/office/powerpoint/2010/main" val="1874784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gur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8" name="Date Placeholder 7"/>
          <p:cNvSpPr>
            <a:spLocks noGrp="1"/>
          </p:cNvSpPr>
          <p:nvPr>
            <p:ph type="dt" sz="half" idx="10"/>
          </p:nvPr>
        </p:nvSpPr>
        <p:spPr/>
        <p:txBody>
          <a:bodyPr/>
          <a:lstStyle/>
          <a:p>
            <a:fld id="{D9FE36D3-6D8A-41B0-8F1B-2F75587B4040}" type="datetime2">
              <a:rPr lang="da-DK" smtClean="0"/>
              <a:t>20. februar 2023</a:t>
            </a:fld>
            <a:endParaRPr lang="en-GB" dirty="0"/>
          </a:p>
        </p:txBody>
      </p:sp>
      <p:sp>
        <p:nvSpPr>
          <p:cNvPr id="9" name="Footer Placeholder 8" hidden="1"/>
          <p:cNvSpPr>
            <a:spLocks noGrp="1"/>
          </p:cNvSpPr>
          <p:nvPr>
            <p:ph type="ftr" sz="quarter" idx="11"/>
          </p:nvPr>
        </p:nvSpPr>
        <p:spPr/>
        <p:txBody>
          <a:bodyPr/>
          <a:lstStyle/>
          <a:p>
            <a:endParaRPr lang="en-GB" dirty="0"/>
          </a:p>
        </p:txBody>
      </p:sp>
      <p:sp>
        <p:nvSpPr>
          <p:cNvPr id="10" name="Slide Number Placeholder 9" hidden="1"/>
          <p:cNvSpPr>
            <a:spLocks noGrp="1"/>
          </p:cNvSpPr>
          <p:nvPr>
            <p:ph type="sldNum" sz="quarter" idx="12"/>
          </p:nvPr>
        </p:nvSpPr>
        <p:spPr/>
        <p:txBody>
          <a:bodyPr/>
          <a:lstStyle/>
          <a:p>
            <a:fld id="{24C8C45C-947F-4981-8B3F-4F32E973C901}" type="slidenum">
              <a:rPr lang="en-GB" smtClean="0"/>
              <a:pPr/>
              <a:t>‹nr.›</a:t>
            </a:fld>
            <a:endParaRPr lang="en-GB" dirty="0"/>
          </a:p>
        </p:txBody>
      </p:sp>
      <p:sp>
        <p:nvSpPr>
          <p:cNvPr id="13" name="Text Placeholder 12"/>
          <p:cNvSpPr>
            <a:spLocks noGrp="1" noChangeAspect="1"/>
          </p:cNvSpPr>
          <p:nvPr>
            <p:ph type="body" sz="quarter" idx="13"/>
          </p:nvPr>
        </p:nvSpPr>
        <p:spPr>
          <a:xfrm>
            <a:off x="583727" y="1909372"/>
            <a:ext cx="1269000" cy="1410000"/>
          </a:xfrm>
          <a:prstGeom prst="ellipse">
            <a:avLst/>
          </a:prstGeom>
          <a:solidFill>
            <a:schemeClr val="accent6"/>
          </a:solidFill>
        </p:spPr>
        <p:txBody>
          <a:bodyPr anchor="ctr" anchorCtr="0"/>
          <a:lstStyle>
            <a:lvl1pPr marL="0" indent="0" algn="ctr">
              <a:buNone/>
              <a:defRPr sz="15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4" name="Text Placeholder 12"/>
          <p:cNvSpPr>
            <a:spLocks noGrp="1" noChangeAspect="1"/>
          </p:cNvSpPr>
          <p:nvPr>
            <p:ph type="body" sz="quarter" idx="14"/>
          </p:nvPr>
        </p:nvSpPr>
        <p:spPr>
          <a:xfrm>
            <a:off x="1074863" y="3477348"/>
            <a:ext cx="1539000" cy="1710000"/>
          </a:xfrm>
          <a:prstGeom prst="ellipse">
            <a:avLst/>
          </a:prstGeom>
          <a:solidFill>
            <a:schemeClr val="accent2"/>
          </a:solidFill>
        </p:spPr>
        <p:txBody>
          <a:bodyPr anchor="ctr" anchorCtr="0"/>
          <a:lstStyle>
            <a:lvl1pPr marL="0" indent="0" algn="ctr">
              <a:buNone/>
              <a:defRPr sz="18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5" name="Text Placeholder 12"/>
          <p:cNvSpPr>
            <a:spLocks noGrp="1" noChangeAspect="1"/>
          </p:cNvSpPr>
          <p:nvPr>
            <p:ph type="body" sz="quarter" idx="15"/>
          </p:nvPr>
        </p:nvSpPr>
        <p:spPr>
          <a:xfrm>
            <a:off x="3014693" y="1868788"/>
            <a:ext cx="594000" cy="660000"/>
          </a:xfrm>
          <a:prstGeom prst="ellipse">
            <a:avLst/>
          </a:prstGeom>
          <a:solidFill>
            <a:schemeClr val="accent5"/>
          </a:solidFill>
        </p:spPr>
        <p:txBody>
          <a:bodyPr anchor="ctr" anchorCtr="0"/>
          <a:lstStyle>
            <a:lvl1pPr marL="0" indent="0" algn="ctr">
              <a:buNone/>
              <a:defRPr sz="75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6" name="Text Placeholder 12"/>
          <p:cNvSpPr>
            <a:spLocks noGrp="1" noChangeAspect="1"/>
          </p:cNvSpPr>
          <p:nvPr>
            <p:ph type="body" sz="quarter" idx="16"/>
          </p:nvPr>
        </p:nvSpPr>
        <p:spPr>
          <a:xfrm>
            <a:off x="6012452" y="2130743"/>
            <a:ext cx="648000" cy="720000"/>
          </a:xfrm>
          <a:prstGeom prst="ellipse">
            <a:avLst/>
          </a:prstGeom>
          <a:solidFill>
            <a:schemeClr val="accent6"/>
          </a:solidFill>
        </p:spPr>
        <p:txBody>
          <a:bodyPr anchor="ctr" anchorCtr="0"/>
          <a:lstStyle>
            <a:lvl1pPr marL="0" indent="0" algn="ctr">
              <a:buNone/>
              <a:defRPr sz="75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7" name="Text Placeholder 12"/>
          <p:cNvSpPr>
            <a:spLocks noGrp="1" noChangeAspect="1"/>
          </p:cNvSpPr>
          <p:nvPr>
            <p:ph type="body" sz="quarter" idx="17"/>
          </p:nvPr>
        </p:nvSpPr>
        <p:spPr>
          <a:xfrm>
            <a:off x="2393948" y="2668018"/>
            <a:ext cx="756000" cy="840000"/>
          </a:xfrm>
          <a:prstGeom prst="ellipse">
            <a:avLst/>
          </a:prstGeom>
          <a:solidFill>
            <a:schemeClr val="accent4"/>
          </a:solidFill>
        </p:spPr>
        <p:txBody>
          <a:bodyPr anchor="ctr" anchorCtr="0"/>
          <a:lstStyle>
            <a:lvl1pPr marL="0" indent="0" algn="ctr">
              <a:buNone/>
              <a:defRPr sz="9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8" name="Text Placeholder 12"/>
          <p:cNvSpPr>
            <a:spLocks noGrp="1" noChangeAspect="1"/>
          </p:cNvSpPr>
          <p:nvPr>
            <p:ph type="body" sz="quarter" idx="18"/>
          </p:nvPr>
        </p:nvSpPr>
        <p:spPr>
          <a:xfrm>
            <a:off x="2901328" y="3931387"/>
            <a:ext cx="1026000" cy="1140000"/>
          </a:xfrm>
          <a:prstGeom prst="ellipse">
            <a:avLst/>
          </a:prstGeom>
          <a:solidFill>
            <a:schemeClr val="accent1"/>
          </a:solidFill>
        </p:spPr>
        <p:txBody>
          <a:bodyPr anchor="ctr" anchorCtr="0"/>
          <a:lstStyle>
            <a:lvl1pPr marL="0" indent="0" algn="ctr">
              <a:buNone/>
              <a:defRPr sz="12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19" name="Text Placeholder 12"/>
          <p:cNvSpPr>
            <a:spLocks noGrp="1" noChangeAspect="1"/>
          </p:cNvSpPr>
          <p:nvPr>
            <p:ph type="body" sz="quarter" idx="19"/>
          </p:nvPr>
        </p:nvSpPr>
        <p:spPr>
          <a:xfrm>
            <a:off x="5491708" y="4130178"/>
            <a:ext cx="918000" cy="1020000"/>
          </a:xfrm>
          <a:prstGeom prst="ellipse">
            <a:avLst/>
          </a:prstGeom>
          <a:solidFill>
            <a:schemeClr val="accent2"/>
          </a:solidFill>
        </p:spPr>
        <p:txBody>
          <a:bodyPr anchor="ctr" anchorCtr="0"/>
          <a:lstStyle>
            <a:lvl1pPr marL="0" indent="0" algn="ctr">
              <a:buNone/>
              <a:defRPr sz="105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20" name="Text Placeholder 12"/>
          <p:cNvSpPr>
            <a:spLocks noGrp="1" noChangeAspect="1"/>
          </p:cNvSpPr>
          <p:nvPr>
            <p:ph type="body" sz="quarter" idx="20"/>
          </p:nvPr>
        </p:nvSpPr>
        <p:spPr>
          <a:xfrm>
            <a:off x="6711206" y="3864217"/>
            <a:ext cx="1080000" cy="1200000"/>
          </a:xfrm>
          <a:prstGeom prst="ellipse">
            <a:avLst/>
          </a:prstGeom>
          <a:solidFill>
            <a:schemeClr val="accent3"/>
          </a:solidFill>
        </p:spPr>
        <p:txBody>
          <a:bodyPr anchor="ctr" anchorCtr="0"/>
          <a:lstStyle>
            <a:lvl1pPr marL="0" indent="0" algn="ctr">
              <a:buNone/>
              <a:defRPr sz="12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21" name="Text Placeholder 12"/>
          <p:cNvSpPr>
            <a:spLocks noGrp="1" noChangeAspect="1"/>
          </p:cNvSpPr>
          <p:nvPr>
            <p:ph type="body" sz="quarter" idx="21"/>
          </p:nvPr>
        </p:nvSpPr>
        <p:spPr>
          <a:xfrm>
            <a:off x="3691169" y="2020490"/>
            <a:ext cx="2106000" cy="2340000"/>
          </a:xfrm>
          <a:prstGeom prst="ellipse">
            <a:avLst/>
          </a:prstGeom>
          <a:solidFill>
            <a:schemeClr val="accent3"/>
          </a:solidFill>
        </p:spPr>
        <p:txBody>
          <a:bodyPr anchor="ctr" anchorCtr="0"/>
          <a:lstStyle>
            <a:lvl1pPr marL="0" indent="0" algn="ctr">
              <a:buNone/>
              <a:defRPr sz="24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
        <p:nvSpPr>
          <p:cNvPr id="22" name="Text Placeholder 12"/>
          <p:cNvSpPr>
            <a:spLocks noGrp="1" noChangeAspect="1"/>
          </p:cNvSpPr>
          <p:nvPr>
            <p:ph type="body" sz="quarter" idx="22"/>
          </p:nvPr>
        </p:nvSpPr>
        <p:spPr>
          <a:xfrm>
            <a:off x="6936408" y="1907190"/>
            <a:ext cx="1593000" cy="1770000"/>
          </a:xfrm>
          <a:prstGeom prst="ellipse">
            <a:avLst/>
          </a:prstGeom>
          <a:solidFill>
            <a:schemeClr val="accent5"/>
          </a:solidFill>
        </p:spPr>
        <p:txBody>
          <a:bodyPr anchor="ctr" anchorCtr="0"/>
          <a:lstStyle>
            <a:lvl1pPr marL="0" indent="0" algn="ctr">
              <a:buNone/>
              <a:defRPr sz="1800" b="1">
                <a:solidFill>
                  <a:schemeClr val="bg2"/>
                </a:solidFill>
              </a:defRPr>
            </a:lvl1pPr>
            <a:lvl2pPr marL="162000" indent="0">
              <a:buNone/>
              <a:defRPr sz="900"/>
            </a:lvl2pPr>
            <a:lvl3pPr marL="324000" indent="0">
              <a:buNone/>
              <a:defRPr sz="900"/>
            </a:lvl3pPr>
            <a:lvl4pPr marL="486000" indent="0">
              <a:buNone/>
              <a:defRPr sz="900"/>
            </a:lvl4pPr>
            <a:lvl5pPr marL="648000" indent="0">
              <a:buNone/>
              <a:defRPr sz="900"/>
            </a:lvl5pPr>
          </a:lstStyle>
          <a:p>
            <a:pPr lvl="0"/>
            <a:r>
              <a:rPr lang="en-US" dirty="0"/>
              <a:t>Edit Master text styles</a:t>
            </a:r>
          </a:p>
        </p:txBody>
      </p:sp>
    </p:spTree>
    <p:extLst>
      <p:ext uri="{BB962C8B-B14F-4D97-AF65-F5344CB8AC3E}">
        <p14:creationId xmlns:p14="http://schemas.microsoft.com/office/powerpoint/2010/main" val="163832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Kun titel og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6" name="Date Placeholder 5"/>
          <p:cNvSpPr>
            <a:spLocks noGrp="1"/>
          </p:cNvSpPr>
          <p:nvPr>
            <p:ph type="dt" sz="half" idx="10"/>
          </p:nvPr>
        </p:nvSpPr>
        <p:spPr/>
        <p:txBody>
          <a:bodyPr/>
          <a:lstStyle/>
          <a:p>
            <a:fld id="{D9FE36D3-6D8A-41B0-8F1B-2F75587B4040}" type="datetime2">
              <a:rPr lang="da-DK" smtClean="0"/>
              <a:t>20. februar 2023</a:t>
            </a:fld>
            <a:endParaRPr lang="en-GB" dirty="0"/>
          </a:p>
        </p:txBody>
      </p:sp>
      <p:sp>
        <p:nvSpPr>
          <p:cNvPr id="7" name="Footer Placeholder 6" hidden="1"/>
          <p:cNvSpPr>
            <a:spLocks noGrp="1"/>
          </p:cNvSpPr>
          <p:nvPr>
            <p:ph type="ftr" sz="quarter" idx="11"/>
          </p:nvPr>
        </p:nvSpPr>
        <p:spPr/>
        <p:txBody>
          <a:bodyPr/>
          <a:lstStyle/>
          <a:p>
            <a:endParaRPr lang="en-GB" dirty="0"/>
          </a:p>
        </p:txBody>
      </p:sp>
      <p:sp>
        <p:nvSpPr>
          <p:cNvPr id="8" name="Slide Number Placeholder 7" hidden="1"/>
          <p:cNvSpPr>
            <a:spLocks noGrp="1"/>
          </p:cNvSpPr>
          <p:nvPr>
            <p:ph type="sldNum" sz="quarter" idx="12"/>
          </p:nvPr>
        </p:nvSpPr>
        <p:spPr/>
        <p:txBody>
          <a:body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332191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page 1line">
    <p:spTree>
      <p:nvGrpSpPr>
        <p:cNvPr id="1" name=""/>
        <p:cNvGrpSpPr/>
        <p:nvPr/>
      </p:nvGrpSpPr>
      <p:grpSpPr>
        <a:xfrm>
          <a:off x="0" y="0"/>
          <a:ext cx="0" cy="0"/>
          <a:chOff x="0" y="0"/>
          <a:chExt cx="0" cy="0"/>
        </a:xfrm>
      </p:grpSpPr>
      <p:sp>
        <p:nvSpPr>
          <p:cNvPr id="11" name="Text Placeholder 10"/>
          <p:cNvSpPr>
            <a:spLocks noGrp="1"/>
          </p:cNvSpPr>
          <p:nvPr>
            <p:ph type="body" sz="quarter" idx="11"/>
          </p:nvPr>
        </p:nvSpPr>
        <p:spPr>
          <a:xfrm>
            <a:off x="107505" y="0"/>
            <a:ext cx="4906426" cy="883828"/>
          </a:xfrm>
          <a:prstGeom prst="rect">
            <a:avLst/>
          </a:prstGeom>
          <a:solidFill>
            <a:srgbClr val="EDEDED"/>
          </a:solidFill>
        </p:spPr>
        <p:txBody>
          <a:bodyPr vert="horz" wrap="none" lIns="180000" tIns="180000" rIns="180000" bIns="360000">
            <a:spAutoFit/>
          </a:bodyPr>
          <a:lstStyle>
            <a:lvl1pPr marL="0" indent="0">
              <a:buNone/>
              <a:defRPr sz="2200" b="1" cap="all">
                <a:solidFill>
                  <a:srgbClr val="3D4955"/>
                </a:solidFill>
                <a:latin typeface="+mj-lt"/>
                <a:cs typeface="Montserrat" panose="02000505000000020004" pitchFamily="2" charset="0"/>
              </a:defRPr>
            </a:lvl1pPr>
          </a:lstStyle>
          <a:p>
            <a:pPr lvl="0"/>
            <a:r>
              <a:rPr lang="da-DK" dirty="0"/>
              <a:t>Rediger typografien i masterens</a:t>
            </a:r>
          </a:p>
        </p:txBody>
      </p:sp>
      <p:sp>
        <p:nvSpPr>
          <p:cNvPr id="5" name="Text Placeholder 13"/>
          <p:cNvSpPr>
            <a:spLocks noGrp="1"/>
          </p:cNvSpPr>
          <p:nvPr>
            <p:ph type="body" sz="quarter" idx="13"/>
          </p:nvPr>
        </p:nvSpPr>
        <p:spPr>
          <a:xfrm>
            <a:off x="311658" y="614170"/>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6" name="Text Placeholder 3"/>
          <p:cNvSpPr>
            <a:spLocks noGrp="1"/>
          </p:cNvSpPr>
          <p:nvPr>
            <p:ph type="body" sz="quarter" idx="14"/>
          </p:nvPr>
        </p:nvSpPr>
        <p:spPr>
          <a:xfrm>
            <a:off x="395536" y="1128713"/>
            <a:ext cx="8280920" cy="3744912"/>
          </a:xfrm>
          <a:prstGeom prst="rect">
            <a:avLst/>
          </a:prstGeom>
        </p:spPr>
        <p:txBody>
          <a:bodyPr vert="horz"/>
          <a:lstStyle>
            <a:lvl1pPr marL="0" indent="0">
              <a:buNone/>
              <a:defRPr sz="1600">
                <a:latin typeface="Franklin Gothic Book" panose="020B0503020102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solidFill>
                  <a:srgbClr val="3D4955"/>
                </a:solidFill>
                <a:latin typeface="Franklin Gothic Book" panose="020B0503020102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0939526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Kun 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FE36D3-6D8A-41B0-8F1B-2F75587B4040}" type="datetime2">
              <a:rPr lang="da-DK" smtClean="0"/>
              <a:t>20. februar 2023</a:t>
            </a:fld>
            <a:endParaRPr lang="en-GB" dirty="0"/>
          </a:p>
        </p:txBody>
      </p:sp>
      <p:sp>
        <p:nvSpPr>
          <p:cNvPr id="6" name="Footer Placeholder 5" hidden="1"/>
          <p:cNvSpPr>
            <a:spLocks noGrp="1"/>
          </p:cNvSpPr>
          <p:nvPr>
            <p:ph type="ftr" sz="quarter" idx="11"/>
          </p:nvPr>
        </p:nvSpPr>
        <p:spPr/>
        <p:txBody>
          <a:bodyPr/>
          <a:lstStyle/>
          <a:p>
            <a:endParaRPr lang="en-GB" dirty="0"/>
          </a:p>
        </p:txBody>
      </p:sp>
      <p:sp>
        <p:nvSpPr>
          <p:cNvPr id="7" name="Slide Number Placeholder 6" hidden="1"/>
          <p:cNvSpPr>
            <a:spLocks noGrp="1"/>
          </p:cNvSpPr>
          <p:nvPr>
            <p:ph type="sldNum" sz="quarter" idx="12"/>
          </p:nvPr>
        </p:nvSpPr>
        <p:spPr/>
        <p:txBody>
          <a:bodyPr/>
          <a:lstStyle/>
          <a:p>
            <a:fld id="{24C8C45C-947F-4981-8B3F-4F32E973C901}" type="slidenum">
              <a:rPr lang="en-GB" smtClean="0"/>
              <a:pPr/>
              <a:t>‹nr.›</a:t>
            </a:fld>
            <a:endParaRPr lang="en-GB" dirty="0"/>
          </a:p>
        </p:txBody>
      </p:sp>
    </p:spTree>
    <p:extLst>
      <p:ext uri="{BB962C8B-B14F-4D97-AF65-F5344CB8AC3E}">
        <p14:creationId xmlns:p14="http://schemas.microsoft.com/office/powerpoint/2010/main" val="2545649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1154907" y="449792"/>
            <a:ext cx="8331994" cy="541809"/>
          </a:xfrm>
          <a:prstGeom prst="rect">
            <a:avLst/>
          </a:prstGeom>
          <a:noFill/>
        </p:spPr>
        <p:txBody>
          <a:bodyPr wrap="square" lIns="0" tIns="0" rIns="0" bIns="0" rtlCol="0" anchor="b" anchorCtr="0">
            <a:noAutofit/>
          </a:bodyPr>
          <a:lstStyle/>
          <a:p>
            <a:r>
              <a:rPr lang="da-DK" sz="24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1154909" y="1528158"/>
            <a:ext cx="1710270"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da-DK" sz="750" b="1" noProof="1">
                <a:latin typeface="Arial" panose="020B0604020202020204" pitchFamily="34" charset="0"/>
                <a:cs typeface="Arial" panose="020B0604020202020204" pitchFamily="34" charset="0"/>
              </a:rPr>
              <a:t>Brug</a:t>
            </a:r>
            <a:r>
              <a:rPr lang="da-DK" sz="750" b="1" baseline="0" noProof="1">
                <a:latin typeface="Arial" panose="020B0604020202020204" pitchFamily="34" charset="0"/>
                <a:cs typeface="Arial" panose="020B0604020202020204" pitchFamily="34" charset="0"/>
              </a:rPr>
              <a:t> tekst typografier</a:t>
            </a:r>
            <a:endParaRPr lang="da-DK" sz="750" b="1" noProof="1">
              <a:latin typeface="Arial" panose="020B0604020202020204" pitchFamily="34" charset="0"/>
              <a:cs typeface="Arial" panose="020B0604020202020204" pitchFamily="34" charset="0"/>
            </a:endParaRP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Brug</a:t>
            </a:r>
            <a:r>
              <a:rPr lang="da-DK" altLang="da-DK" sz="675" b="1" noProof="1">
                <a:solidFill>
                  <a:schemeClr val="tx1"/>
                </a:solidFill>
                <a:latin typeface="Arial" panose="020B0604020202020204" pitchFamily="34" charset="0"/>
                <a:cs typeface="Arial" panose="020B0604020202020204" pitchFamily="34" charset="0"/>
              </a:rPr>
              <a:t> TAB </a:t>
            </a:r>
            <a:r>
              <a:rPr lang="da-DK" altLang="da-DK" sz="675" b="0" noProof="1">
                <a:solidFill>
                  <a:schemeClr val="tx1"/>
                </a:solidFill>
                <a:latin typeface="Arial" panose="020B0604020202020204" pitchFamily="34" charset="0"/>
                <a:cs typeface="Arial" panose="020B0604020202020204" pitchFamily="34" charset="0"/>
              </a:rPr>
              <a:t>for at gå frem i tekst-niveauer. Klik </a:t>
            </a:r>
            <a:r>
              <a:rPr lang="da-DK" altLang="da-DK" sz="675" b="1" noProof="1">
                <a:solidFill>
                  <a:schemeClr val="tx1"/>
                </a:solidFill>
                <a:latin typeface="Arial" panose="020B0604020202020204" pitchFamily="34" charset="0"/>
                <a:cs typeface="Arial" panose="020B0604020202020204" pitchFamily="34" charset="0"/>
              </a:rPr>
              <a:t>ENTER</a:t>
            </a:r>
            <a:r>
              <a:rPr lang="da-DK" altLang="da-DK" sz="675" b="0" noProof="1">
                <a:solidFill>
                  <a:schemeClr val="tx1"/>
                </a:solidFill>
                <a:latin typeface="Arial" panose="020B0604020202020204" pitchFamily="34" charset="0"/>
                <a:cs typeface="Arial" panose="020B0604020202020204" pitchFamily="34" charset="0"/>
              </a:rPr>
              <a:t>, derefter </a:t>
            </a:r>
            <a:r>
              <a:rPr lang="da-DK" altLang="da-DK" sz="675" b="1" noProof="1">
                <a:solidFill>
                  <a:schemeClr val="tx1"/>
                </a:solidFill>
                <a:latin typeface="Arial" panose="020B0604020202020204" pitchFamily="34" charset="0"/>
                <a:cs typeface="Arial" panose="020B0604020202020204" pitchFamily="34" charset="0"/>
              </a:rPr>
              <a:t>TAB</a:t>
            </a:r>
            <a:r>
              <a:rPr lang="da-DK" altLang="da-DK" sz="675"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For at gå tilbage i tekst-niveauer,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brug </a:t>
            </a:r>
            <a:r>
              <a:rPr lang="da-DK" altLang="da-DK" sz="675" b="1" noProof="1">
                <a:solidFill>
                  <a:schemeClr val="tx1"/>
                </a:solidFill>
                <a:latin typeface="Arial" panose="020B0604020202020204" pitchFamily="34" charset="0"/>
                <a:cs typeface="Arial" panose="020B0604020202020204" pitchFamily="34" charset="0"/>
              </a:rPr>
              <a:t>SHIFT+TAB</a:t>
            </a:r>
            <a:endParaRPr lang="da-DK" altLang="da-DK" sz="675" b="0" noProof="1">
              <a:solidFill>
                <a:schemeClr val="tx1"/>
              </a:solidFill>
              <a:latin typeface="Arial" panose="020B0604020202020204" pitchFamily="34" charset="0"/>
              <a:cs typeface="Arial" panose="020B0604020202020204" pitchFamily="34" charset="0"/>
            </a:endParaRP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Alternativt kan </a:t>
            </a:r>
            <a:br>
              <a:rPr lang="da-DK" altLang="da-DK" sz="675" b="0" noProof="1">
                <a:solidFill>
                  <a:schemeClr val="tx1"/>
                </a:solidFill>
                <a:latin typeface="Arial" panose="020B0604020202020204" pitchFamily="34" charset="0"/>
                <a:cs typeface="Arial" panose="020B0604020202020204" pitchFamily="34" charset="0"/>
              </a:rPr>
            </a:br>
            <a:r>
              <a:rPr lang="da-DK" altLang="da-DK" sz="675" b="1" noProof="1">
                <a:solidFill>
                  <a:schemeClr val="tx1"/>
                </a:solidFill>
                <a:latin typeface="Arial" panose="020B0604020202020204" pitchFamily="34" charset="0"/>
                <a:cs typeface="Arial" panose="020B0604020202020204" pitchFamily="34" charset="0"/>
              </a:rPr>
              <a:t>Forøg</a:t>
            </a:r>
            <a:r>
              <a:rPr lang="da-DK" altLang="da-DK" sz="675" b="0" noProof="1">
                <a:solidFill>
                  <a:schemeClr val="tx1"/>
                </a:solidFill>
                <a:latin typeface="Arial" panose="020B0604020202020204" pitchFamily="34" charset="0"/>
                <a:cs typeface="Arial" panose="020B0604020202020204" pitchFamily="34" charset="0"/>
              </a:rPr>
              <a:t> og </a:t>
            </a:r>
            <a:r>
              <a:rPr lang="da-DK" altLang="da-DK" sz="675" b="1" noProof="1">
                <a:solidFill>
                  <a:schemeClr val="tx1"/>
                </a:solidFill>
                <a:latin typeface="Arial" panose="020B0604020202020204" pitchFamily="34" charset="0"/>
                <a:cs typeface="Arial" panose="020B0604020202020204" pitchFamily="34" charset="0"/>
              </a:rPr>
              <a:t>Formindsk</a:t>
            </a:r>
            <a:r>
              <a:rPr lang="da-DK" altLang="da-DK" sz="675" b="0" noProof="1">
                <a:solidFill>
                  <a:schemeClr val="tx1"/>
                </a:solidFill>
                <a:latin typeface="Arial" panose="020B0604020202020204" pitchFamily="34" charset="0"/>
                <a:cs typeface="Arial" panose="020B0604020202020204" pitchFamily="34" charset="0"/>
              </a:rPr>
              <a:t> listeniveau bruges</a:t>
            </a:r>
          </a:p>
          <a:p>
            <a:pPr eaLnBrk="1" hangingPunct="1">
              <a:spcBef>
                <a:spcPts val="900"/>
              </a:spcBef>
              <a:spcAft>
                <a:spcPts val="450"/>
              </a:spcAft>
              <a:defRPr/>
            </a:pPr>
            <a:r>
              <a:rPr lang="da-DK" sz="750" b="1" noProof="1">
                <a:solidFill>
                  <a:schemeClr val="tx1"/>
                </a:solidFill>
                <a:latin typeface="Arial" panose="020B0604020202020204" pitchFamily="34" charset="0"/>
                <a:cs typeface="Arial" panose="020B0604020202020204" pitchFamily="34" charset="0"/>
              </a:rPr>
              <a:t>Brug layouts</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Hjem</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Klik på menupunktet </a:t>
            </a:r>
            <a:r>
              <a:rPr lang="da-DK" altLang="da-DK" sz="675" b="1" noProof="1">
                <a:solidFill>
                  <a:schemeClr val="tx1"/>
                </a:solidFill>
                <a:latin typeface="Arial" panose="020B0604020202020204" pitchFamily="34" charset="0"/>
                <a:cs typeface="Arial" panose="020B0604020202020204" pitchFamily="34" charset="0"/>
              </a:rPr>
              <a:t>Nyt Slide </a:t>
            </a:r>
            <a:r>
              <a:rPr lang="da-DK" altLang="da-DK" sz="675" b="0" noProof="1">
                <a:solidFill>
                  <a:schemeClr val="tx1"/>
                </a:solidFill>
                <a:latin typeface="Arial" panose="020B0604020202020204" pitchFamily="34" charset="0"/>
                <a:cs typeface="Arial" panose="020B0604020202020204" pitchFamily="34" charset="0"/>
              </a:rPr>
              <a:t>for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at indsætte nyt slide</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3. </a:t>
            </a:r>
            <a:r>
              <a:rPr lang="da-DK" altLang="da-DK" sz="675" b="0" noProof="1">
                <a:solidFill>
                  <a:schemeClr val="tx1"/>
                </a:solidFill>
                <a:latin typeface="Arial" panose="020B0604020202020204" pitchFamily="34" charset="0"/>
                <a:cs typeface="Arial" panose="020B0604020202020204" pitchFamily="34" charset="0"/>
              </a:rPr>
              <a:t>Vælg </a:t>
            </a:r>
            <a:r>
              <a:rPr lang="da-DK" altLang="da-DK" sz="675" b="1" noProof="1">
                <a:solidFill>
                  <a:schemeClr val="tx1"/>
                </a:solidFill>
                <a:latin typeface="Arial" panose="020B0604020202020204" pitchFamily="34" charset="0"/>
                <a:cs typeface="Arial" panose="020B0604020202020204" pitchFamily="34" charset="0"/>
              </a:rPr>
              <a:t>Layout</a:t>
            </a:r>
            <a:r>
              <a:rPr lang="da-DK" altLang="da-DK" sz="675" b="0" noProof="1">
                <a:solidFill>
                  <a:schemeClr val="tx1"/>
                </a:solidFill>
                <a:latin typeface="Arial" panose="020B0604020202020204" pitchFamily="34" charset="0"/>
                <a:cs typeface="Arial" panose="020B0604020202020204" pitchFamily="34" charset="0"/>
              </a:rPr>
              <a:t> for at ændre dit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900"/>
              </a:spcBef>
              <a:spcAft>
                <a:spcPts val="450"/>
              </a:spcAft>
              <a:buFont typeface="+mj-lt"/>
              <a:buNone/>
              <a:defRPr/>
            </a:pPr>
            <a:r>
              <a:rPr lang="da-DK" sz="750" b="1" noProof="1">
                <a:solidFill>
                  <a:schemeClr val="tx1"/>
                </a:solidFill>
                <a:latin typeface="Arial" panose="020B0604020202020204" pitchFamily="34" charset="0"/>
                <a:cs typeface="Arial" panose="020B0604020202020204" pitchFamily="34" charset="0"/>
              </a:rPr>
              <a:t>Nulstil slide</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Hjem</a:t>
            </a:r>
          </a:p>
          <a:p>
            <a:pPr marL="0" marR="0" indent="0" algn="l" defTabSz="685800" rtl="0" eaLnBrk="1" fontAlgn="auto" latinLnBrk="0" hangingPunct="1">
              <a:lnSpc>
                <a:spcPct val="100000"/>
              </a:lnSpc>
              <a:spcBef>
                <a:spcPts val="0"/>
              </a:spcBef>
              <a:spcAft>
                <a:spcPts val="450"/>
              </a:spcAft>
              <a:buClrTx/>
              <a:buSzTx/>
              <a:buFont typeface="+mj-lt"/>
              <a:buNone/>
              <a:tabLs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Vælg </a:t>
            </a:r>
            <a:r>
              <a:rPr lang="da-DK" altLang="da-DK" sz="675" b="1" noProof="1">
                <a:solidFill>
                  <a:schemeClr val="tx1"/>
                </a:solidFill>
                <a:latin typeface="Arial" panose="020B0604020202020204" pitchFamily="34" charset="0"/>
                <a:cs typeface="Arial" panose="020B0604020202020204" pitchFamily="34" charset="0"/>
              </a:rPr>
              <a:t>Nulstil</a:t>
            </a:r>
            <a:r>
              <a:rPr lang="da-DK" altLang="da-DK" sz="675"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 </a:t>
            </a:r>
          </a:p>
          <a:p>
            <a:pPr eaLnBrk="1" hangingPunct="1">
              <a:spcAft>
                <a:spcPts val="450"/>
              </a:spcAft>
              <a:defRPr/>
            </a:pPr>
            <a:endParaRPr lang="da-DK" sz="675" b="1" noProof="1">
              <a:solidFill>
                <a:schemeClr val="tx1"/>
              </a:solidFill>
              <a:latin typeface="Arial" panose="020B0604020202020204" pitchFamily="34" charset="0"/>
              <a:cs typeface="Arial" panose="020B0604020202020204" pitchFamily="34" charset="0"/>
            </a:endParaRPr>
          </a:p>
          <a:p>
            <a:pPr eaLnBrk="1" hangingPunct="1">
              <a:spcAft>
                <a:spcPts val="180"/>
              </a:spcAft>
              <a:defRPr/>
            </a:pPr>
            <a:endParaRPr lang="da-DK" sz="675"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4171456" y="1528157"/>
            <a:ext cx="1620599" cy="191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da-DK" sz="750" b="1" noProof="1">
                <a:solidFill>
                  <a:schemeClr val="tx1"/>
                </a:solidFill>
                <a:latin typeface="Arial" panose="020B0604020202020204" pitchFamily="34" charset="0"/>
                <a:cs typeface="Arial" panose="020B0604020202020204" pitchFamily="34" charset="0"/>
              </a:rPr>
              <a:t>Indsæt billede</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På slides med billedpladsholder,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klik på ikonet og vælg </a:t>
            </a:r>
            <a:r>
              <a:rPr lang="da-DK" altLang="da-DK" sz="675" b="1" noProof="1">
                <a:solidFill>
                  <a:schemeClr val="tx1"/>
                </a:solidFill>
                <a:latin typeface="Arial" panose="020B0604020202020204" pitchFamily="34" charset="0"/>
                <a:cs typeface="Arial" panose="020B0604020202020204" pitchFamily="34" charset="0"/>
              </a:rPr>
              <a:t>Indsæt</a:t>
            </a:r>
          </a:p>
          <a:p>
            <a:pPr eaLnBrk="1" hangingPunct="1">
              <a:spcBef>
                <a:spcPts val="900"/>
              </a:spcBef>
              <a:spcAft>
                <a:spcPts val="450"/>
              </a:spcAft>
              <a:defRPr/>
            </a:pPr>
            <a:r>
              <a:rPr lang="da-DK" sz="750" b="1" noProof="1">
                <a:solidFill>
                  <a:schemeClr val="tx1"/>
                </a:solidFill>
                <a:latin typeface="Arial" panose="020B0604020202020204" pitchFamily="34" charset="0"/>
                <a:cs typeface="Arial" panose="020B0604020202020204" pitchFamily="34" charset="0"/>
              </a:rPr>
              <a:t>Beskær billede</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a:t>
            </a:r>
            <a:r>
              <a:rPr lang="da-DK" altLang="da-DK" sz="675" b="1" noProof="1">
                <a:solidFill>
                  <a:schemeClr val="tx1"/>
                </a:solidFill>
                <a:latin typeface="Arial" panose="020B0604020202020204" pitchFamily="34" charset="0"/>
                <a:cs typeface="Arial" panose="020B0604020202020204" pitchFamily="34" charset="0"/>
              </a:rPr>
              <a:t>Beskær</a:t>
            </a:r>
            <a:r>
              <a:rPr lang="da-DK" altLang="da-DK" sz="675" b="0" noProof="1">
                <a:solidFill>
                  <a:schemeClr val="tx1"/>
                </a:solidFill>
                <a:latin typeface="Arial" panose="020B0604020202020204" pitchFamily="34" charset="0"/>
                <a:cs typeface="Arial" panose="020B0604020202020204" pitchFamily="34" charset="0"/>
              </a:rPr>
              <a:t> for at ændre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Ønsker du at skalere billedet, så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hold </a:t>
            </a:r>
            <a:r>
              <a:rPr lang="da-DK" altLang="da-DK" sz="675" b="1" noProof="1">
                <a:solidFill>
                  <a:schemeClr val="tx1"/>
                </a:solidFill>
                <a:latin typeface="Arial" panose="020B0604020202020204" pitchFamily="34" charset="0"/>
                <a:cs typeface="Arial" panose="020B0604020202020204" pitchFamily="34" charset="0"/>
              </a:rPr>
              <a:t>SHIFT</a:t>
            </a:r>
            <a:r>
              <a:rPr lang="da-DK" altLang="da-DK" sz="675" b="0" noProof="1">
                <a:solidFill>
                  <a:schemeClr val="tx1"/>
                </a:solidFill>
                <a:latin typeface="Arial" panose="020B0604020202020204" pitchFamily="34" charset="0"/>
                <a:cs typeface="Arial" panose="020B0604020202020204" pitchFamily="34" charset="0"/>
              </a:rPr>
              <a:t>-knappen nede, mens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Tips: </a:t>
            </a:r>
            <a:r>
              <a:rPr lang="da-DK" altLang="da-DK" sz="675" b="0" noProof="1">
                <a:solidFill>
                  <a:schemeClr val="tx1"/>
                </a:solidFill>
                <a:latin typeface="Arial" panose="020B0604020202020204" pitchFamily="34" charset="0"/>
                <a:cs typeface="Arial" panose="020B0604020202020204" pitchFamily="34" charset="0"/>
              </a:rPr>
              <a:t>Hvis du sletter billedet og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indsætter et nyt, kan billedet lægge </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675" b="1" noProof="1">
                <a:solidFill>
                  <a:schemeClr val="tx1"/>
                </a:solidFill>
                <a:latin typeface="Arial" panose="020B0604020202020204" pitchFamily="34" charset="0"/>
                <a:cs typeface="Arial" panose="020B0604020202020204" pitchFamily="34" charset="0"/>
              </a:rPr>
              <a:t>Placer bagest</a:t>
            </a:r>
          </a:p>
        </p:txBody>
      </p:sp>
      <p:sp>
        <p:nvSpPr>
          <p:cNvPr id="25" name="Text Box 4"/>
          <p:cNvSpPr txBox="1">
            <a:spLocks noChangeArrowheads="1"/>
          </p:cNvSpPr>
          <p:nvPr userDrawn="1"/>
        </p:nvSpPr>
        <p:spPr bwMode="auto">
          <a:xfrm>
            <a:off x="6968123" y="1513272"/>
            <a:ext cx="1768682" cy="266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da-DK" sz="750" b="1" noProof="1">
                <a:solidFill>
                  <a:schemeClr val="tx1"/>
                </a:solidFill>
                <a:latin typeface="Arial" panose="020B0604020202020204" pitchFamily="34" charset="0"/>
                <a:cs typeface="Arial" panose="020B0604020202020204" pitchFamily="34" charset="0"/>
              </a:rPr>
              <a:t>For at justere sidenummerering, </a:t>
            </a:r>
            <a:br>
              <a:rPr lang="da-DK" sz="750" b="1" noProof="1">
                <a:solidFill>
                  <a:schemeClr val="tx1"/>
                </a:solidFill>
                <a:latin typeface="Arial" panose="020B0604020202020204" pitchFamily="34" charset="0"/>
                <a:cs typeface="Arial" panose="020B0604020202020204" pitchFamily="34" charset="0"/>
              </a:rPr>
            </a:br>
            <a:r>
              <a:rPr lang="da-DK" sz="750" b="1" noProof="1">
                <a:solidFill>
                  <a:schemeClr val="tx1"/>
                </a:solidFill>
                <a:latin typeface="Arial" panose="020B0604020202020204" pitchFamily="34" charset="0"/>
                <a:cs typeface="Arial" panose="020B0604020202020204" pitchFamily="34" charset="0"/>
              </a:rPr>
              <a:t>dato og sidefod</a:t>
            </a:r>
          </a:p>
          <a:p>
            <a:pPr marL="0" marR="0" lvl="0" indent="0" algn="l" defTabSz="685800" rtl="0" eaLnBrk="1" fontAlgn="auto" latinLnBrk="0" hangingPunct="1">
              <a:lnSpc>
                <a:spcPct val="100000"/>
              </a:lnSpc>
              <a:spcBef>
                <a:spcPts val="0"/>
              </a:spcBef>
              <a:spcAft>
                <a:spcPts val="450"/>
              </a:spcAft>
              <a:buClrTx/>
              <a:buSzTx/>
              <a:buFontTx/>
              <a:buNone/>
              <a:tabLst/>
              <a:defRPr/>
            </a:pPr>
            <a:r>
              <a:rPr lang="da-DK" altLang="da-DK" sz="675" b="0" noProof="1">
                <a:solidFill>
                  <a:schemeClr val="tx1"/>
                </a:solidFill>
                <a:latin typeface="Arial" panose="020B0604020202020204" pitchFamily="34" charset="0"/>
                <a:cs typeface="Arial" panose="020B0604020202020204" pitchFamily="34" charset="0"/>
              </a:rPr>
              <a:t>Gør dette som</a:t>
            </a:r>
            <a:r>
              <a:rPr lang="da-DK" altLang="da-DK" sz="675"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675" b="1" noProof="1">
              <a:solidFill>
                <a:schemeClr val="tx1"/>
              </a:solidFill>
              <a:latin typeface="Arial" panose="020B0604020202020204" pitchFamily="34" charset="0"/>
              <a:cs typeface="Arial" panose="020B0604020202020204" pitchFamily="34" charset="0"/>
            </a:endParaRP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Indsæt</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2. </a:t>
            </a:r>
            <a:r>
              <a:rPr lang="da-DK" altLang="da-DK" sz="675" b="0" noProof="1">
                <a:solidFill>
                  <a:schemeClr val="tx1"/>
                </a:solidFill>
                <a:latin typeface="Arial" panose="020B0604020202020204" pitchFamily="34" charset="0"/>
                <a:cs typeface="Arial" panose="020B0604020202020204" pitchFamily="34" charset="0"/>
              </a:rPr>
              <a:t>Klik </a:t>
            </a:r>
            <a:r>
              <a:rPr lang="da-DK" altLang="da-DK" sz="675" b="1" noProof="1">
                <a:solidFill>
                  <a:schemeClr val="tx1"/>
                </a:solidFill>
                <a:latin typeface="Arial" panose="020B0604020202020204" pitchFamily="34" charset="0"/>
                <a:cs typeface="Arial" panose="020B0604020202020204" pitchFamily="34" charset="0"/>
              </a:rPr>
              <a:t>Sidehoved og Sidefod</a:t>
            </a:r>
            <a:br>
              <a:rPr lang="da-DK" altLang="da-DK" sz="675" b="0" noProof="1">
                <a:solidFill>
                  <a:schemeClr val="tx1"/>
                </a:solidFill>
                <a:latin typeface="Arial" panose="020B0604020202020204" pitchFamily="34" charset="0"/>
                <a:cs typeface="Arial" panose="020B0604020202020204" pitchFamily="34" charset="0"/>
              </a:rPr>
            </a:br>
            <a:r>
              <a:rPr lang="da-DK" altLang="da-DK" sz="675"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Vælg </a:t>
            </a:r>
            <a:r>
              <a:rPr lang="da-DK" altLang="da-DK" sz="675" b="1" noProof="1">
                <a:solidFill>
                  <a:schemeClr val="tx1"/>
                </a:solidFill>
                <a:latin typeface="Arial" panose="020B0604020202020204" pitchFamily="34" charset="0"/>
                <a:cs typeface="Arial" panose="020B0604020202020204" pitchFamily="34" charset="0"/>
              </a:rPr>
              <a:t>Anvend på alle </a:t>
            </a:r>
            <a:r>
              <a:rPr lang="da-DK" altLang="da-DK" sz="675" b="0" noProof="1">
                <a:solidFill>
                  <a:schemeClr val="tx1"/>
                </a:solidFill>
                <a:latin typeface="Arial" panose="020B0604020202020204" pitchFamily="34" charset="0"/>
                <a:cs typeface="Arial" panose="020B0604020202020204" pitchFamily="34" charset="0"/>
              </a:rPr>
              <a:t>eller </a:t>
            </a:r>
            <a:r>
              <a:rPr lang="da-DK" altLang="da-DK" sz="675" b="1" noProof="1">
                <a:solidFill>
                  <a:schemeClr val="tx1"/>
                </a:solidFill>
                <a:latin typeface="Arial" panose="020B0604020202020204" pitchFamily="34" charset="0"/>
                <a:cs typeface="Arial" panose="020B0604020202020204" pitchFamily="34" charset="0"/>
              </a:rPr>
              <a:t>Anvend</a:t>
            </a:r>
            <a:r>
              <a:rPr lang="da-DK" altLang="da-DK" sz="675"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900"/>
              </a:spcBef>
              <a:spcAft>
                <a:spcPts val="450"/>
              </a:spcAft>
              <a:defRPr/>
            </a:pPr>
            <a:r>
              <a:rPr lang="da-DK" sz="750" b="1" noProof="1">
                <a:solidFill>
                  <a:schemeClr val="tx1"/>
                </a:solidFill>
                <a:latin typeface="Arial" panose="020B0604020202020204" pitchFamily="34" charset="0"/>
                <a:cs typeface="Arial" panose="020B0604020202020204" pitchFamily="34" charset="0"/>
              </a:rPr>
              <a:t>Hjælpelinjer</a:t>
            </a:r>
          </a:p>
          <a:p>
            <a:pPr eaLnBrk="1" hangingPunct="1">
              <a:spcAft>
                <a:spcPts val="450"/>
              </a:spcAft>
              <a:defRPr/>
            </a:pPr>
            <a:r>
              <a:rPr lang="da-DK" altLang="da-DK" sz="675"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1. </a:t>
            </a:r>
            <a:r>
              <a:rPr lang="da-DK" altLang="da-DK" sz="675" b="0" noProof="1">
                <a:solidFill>
                  <a:schemeClr val="tx1"/>
                </a:solidFill>
                <a:latin typeface="Arial" panose="020B0604020202020204" pitchFamily="34" charset="0"/>
                <a:cs typeface="Arial" panose="020B0604020202020204" pitchFamily="34" charset="0"/>
              </a:rPr>
              <a:t>Klik på fanen </a:t>
            </a:r>
            <a:r>
              <a:rPr lang="da-DK" altLang="da-DK" sz="675" b="1" noProof="1">
                <a:solidFill>
                  <a:schemeClr val="tx1"/>
                </a:solidFill>
                <a:latin typeface="Arial" panose="020B0604020202020204" pitchFamily="34" charset="0"/>
                <a:cs typeface="Arial" panose="020B0604020202020204" pitchFamily="34" charset="0"/>
              </a:rPr>
              <a:t>Vis </a:t>
            </a:r>
            <a:r>
              <a:rPr lang="da-DK" altLang="da-DK" sz="675" b="0" noProof="1">
                <a:solidFill>
                  <a:schemeClr val="tx1"/>
                </a:solidFill>
                <a:latin typeface="Arial" panose="020B0604020202020204" pitchFamily="34" charset="0"/>
                <a:cs typeface="Arial" panose="020B0604020202020204" pitchFamily="34" charset="0"/>
              </a:rPr>
              <a:t>og sæt hak ved </a:t>
            </a:r>
            <a:r>
              <a:rPr lang="da-DK" altLang="da-DK" sz="675" b="1" noProof="1">
                <a:solidFill>
                  <a:schemeClr val="tx1"/>
                </a:solidFill>
                <a:latin typeface="Arial" panose="020B0604020202020204" pitchFamily="34" charset="0"/>
                <a:cs typeface="Arial" panose="020B0604020202020204" pitchFamily="34" charset="0"/>
              </a:rPr>
              <a:t>Hjælpelinjer</a:t>
            </a:r>
          </a:p>
          <a:p>
            <a:pPr eaLnBrk="1" hangingPunct="1">
              <a:spcAft>
                <a:spcPts val="450"/>
              </a:spcAft>
              <a:defRPr/>
            </a:pPr>
            <a:endParaRPr lang="da-DK" altLang="da-DK" sz="675" b="0" noProof="1">
              <a:solidFill>
                <a:schemeClr val="tx1"/>
              </a:solidFill>
              <a:latin typeface="Arial" panose="020B0604020202020204" pitchFamily="34" charset="0"/>
              <a:cs typeface="Arial" panose="020B0604020202020204" pitchFamily="34" charset="0"/>
            </a:endParaRPr>
          </a:p>
          <a:p>
            <a:pPr eaLnBrk="1" hangingPunct="1">
              <a:spcAft>
                <a:spcPts val="450"/>
              </a:spcAft>
              <a:defRPr/>
            </a:pPr>
            <a:r>
              <a:rPr lang="da-DK" altLang="da-DK" sz="675" b="1" noProof="1">
                <a:solidFill>
                  <a:schemeClr val="tx1"/>
                </a:solidFill>
                <a:latin typeface="Arial" panose="020B0604020202020204" pitchFamily="34" charset="0"/>
                <a:cs typeface="Arial" panose="020B0604020202020204" pitchFamily="34" charset="0"/>
              </a:rPr>
              <a:t>Tips: Alt + F9 </a:t>
            </a:r>
            <a:r>
              <a:rPr lang="da-DK" altLang="da-DK" sz="675"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450"/>
              </a:spcAft>
              <a:defRPr/>
            </a:pPr>
            <a:endParaRPr lang="da-DK" altLang="da-DK" sz="675"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2775507" y="2397608"/>
            <a:ext cx="411996" cy="237690"/>
          </a:xfrm>
          <a:prstGeom prst="rect">
            <a:avLst/>
          </a:prstGeom>
        </p:spPr>
      </p:pic>
      <p:pic>
        <p:nvPicPr>
          <p:cNvPr id="20" name="2 Ny slide"/>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85947" y="2948829"/>
            <a:ext cx="272785" cy="539551"/>
          </a:xfrm>
          <a:prstGeom prst="rect">
            <a:avLst/>
          </a:prstGeom>
        </p:spPr>
      </p:pic>
      <p:pic>
        <p:nvPicPr>
          <p:cNvPr id="16" name="3 Layout"/>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797545" y="3506832"/>
            <a:ext cx="445026" cy="160176"/>
          </a:xfrm>
          <a:prstGeom prst="rect">
            <a:avLst/>
          </a:prstGeom>
        </p:spPr>
      </p:pic>
      <p:pic>
        <p:nvPicPr>
          <p:cNvPr id="24" name="4 Nulstil"/>
          <p:cNvPicPr>
            <a:picLocks noChangeAspect="1"/>
          </p:cNvPicPr>
          <p:nvPr userDrawn="1"/>
        </p:nvPicPr>
        <p:blipFill>
          <a:blip r:embed="rId5"/>
          <a:stretch>
            <a:fillRect/>
          </a:stretch>
        </p:blipFill>
        <p:spPr>
          <a:xfrm>
            <a:off x="2777073" y="4432202"/>
            <a:ext cx="410431" cy="164832"/>
          </a:xfrm>
          <a:prstGeom prst="rect">
            <a:avLst/>
          </a:prstGeom>
        </p:spPr>
      </p:pic>
      <p:pic>
        <p:nvPicPr>
          <p:cNvPr id="5" name="5 Indsæt billede"/>
          <p:cNvPicPr>
            <a:picLocks noChangeAspect="1"/>
          </p:cNvPicPr>
          <p:nvPr userDrawn="1"/>
        </p:nvPicPr>
        <p:blipFill>
          <a:blip r:embed="rId6"/>
          <a:stretch>
            <a:fillRect/>
          </a:stretch>
        </p:blipFill>
        <p:spPr>
          <a:xfrm>
            <a:off x="5616874" y="1729239"/>
            <a:ext cx="196613" cy="213378"/>
          </a:xfrm>
          <a:prstGeom prst="rect">
            <a:avLst/>
          </a:prstGeom>
        </p:spPr>
      </p:pic>
      <p:pic>
        <p:nvPicPr>
          <p:cNvPr id="23" name="6 Beskær"/>
          <p:cNvPicPr>
            <a:picLocks noChangeAspect="1"/>
          </p:cNvPicPr>
          <p:nvPr userDrawn="1"/>
        </p:nvPicPr>
        <p:blipFill>
          <a:blip r:embed="rId7"/>
          <a:stretch>
            <a:fillRect/>
          </a:stretch>
        </p:blipFill>
        <p:spPr>
          <a:xfrm>
            <a:off x="5602347" y="2290341"/>
            <a:ext cx="253050" cy="268089"/>
          </a:xfrm>
          <a:prstGeom prst="rect">
            <a:avLst/>
          </a:prstGeom>
        </p:spPr>
      </p:pic>
      <p:pic>
        <p:nvPicPr>
          <p:cNvPr id="2" name="7 Skalér billede"/>
          <p:cNvPicPr>
            <a:picLocks noChangeAspect="1"/>
          </p:cNvPicPr>
          <p:nvPr userDrawn="1"/>
        </p:nvPicPr>
        <p:blipFill>
          <a:blip r:embed="rId8"/>
          <a:stretch>
            <a:fillRect/>
          </a:stretch>
        </p:blipFill>
        <p:spPr>
          <a:xfrm>
            <a:off x="5585626" y="2702000"/>
            <a:ext cx="269771" cy="279424"/>
          </a:xfrm>
          <a:prstGeom prst="rect">
            <a:avLst/>
          </a:prstGeom>
        </p:spPr>
      </p:pic>
    </p:spTree>
    <p:extLst>
      <p:ext uri="{BB962C8B-B14F-4D97-AF65-F5344CB8AC3E}">
        <p14:creationId xmlns:p14="http://schemas.microsoft.com/office/powerpoint/2010/main" val="78271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Chapter 1lin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59895" y="155924"/>
            <a:ext cx="8830800" cy="4982400"/>
          </a:xfrm>
          <a:prstGeom prst="rect">
            <a:avLst/>
          </a:prstGeom>
        </p:spPr>
        <p:txBody>
          <a:bodyPr vert="horz"/>
          <a:lstStyle/>
          <a:p>
            <a:r>
              <a:rPr lang="da-DK" dirty="0"/>
              <a:t>Klik på ikonet for at tilføje et billede</a:t>
            </a:r>
            <a:endParaRPr lang="en-US" dirty="0"/>
          </a:p>
        </p:txBody>
      </p:sp>
      <p:sp>
        <p:nvSpPr>
          <p:cNvPr id="4" name="Text Placeholder 10"/>
          <p:cNvSpPr>
            <a:spLocks noGrp="1"/>
          </p:cNvSpPr>
          <p:nvPr>
            <p:ph type="body" sz="quarter" idx="11"/>
          </p:nvPr>
        </p:nvSpPr>
        <p:spPr>
          <a:xfrm>
            <a:off x="107505" y="0"/>
            <a:ext cx="4906426" cy="883828"/>
          </a:xfrm>
          <a:prstGeom prst="rect">
            <a:avLst/>
          </a:prstGeom>
          <a:solidFill>
            <a:srgbClr val="EDEDED"/>
          </a:solidFill>
        </p:spPr>
        <p:txBody>
          <a:bodyPr vert="horz" wrap="none" lIns="180000" tIns="180000" rIns="180000" bIns="360000">
            <a:spAutoFit/>
          </a:bodyPr>
          <a:lstStyle>
            <a:lvl1pPr marL="0" indent="0">
              <a:buNone/>
              <a:defRPr sz="2200" b="1" cap="all">
                <a:solidFill>
                  <a:srgbClr val="3D4955"/>
                </a:solidFill>
                <a:latin typeface="+mj-lt"/>
                <a:cs typeface="Montserrat" panose="02000505000000020004" pitchFamily="2" charset="0"/>
              </a:defRPr>
            </a:lvl1pPr>
          </a:lstStyle>
          <a:p>
            <a:pPr lvl="0"/>
            <a:r>
              <a:rPr lang="da-DK" dirty="0"/>
              <a:t>Rediger typografien i masterens</a:t>
            </a:r>
          </a:p>
        </p:txBody>
      </p:sp>
      <p:sp>
        <p:nvSpPr>
          <p:cNvPr id="6" name="Text Placeholder 13"/>
          <p:cNvSpPr>
            <a:spLocks noGrp="1"/>
          </p:cNvSpPr>
          <p:nvPr>
            <p:ph type="body" sz="quarter" idx="13"/>
          </p:nvPr>
        </p:nvSpPr>
        <p:spPr>
          <a:xfrm>
            <a:off x="311658" y="614170"/>
            <a:ext cx="360000" cy="18000"/>
          </a:xfrm>
          <a:prstGeom prst="rect">
            <a:avLst/>
          </a:prstGeom>
          <a:ln w="21590">
            <a:solidFill>
              <a:schemeClr val="accent2"/>
            </a:solidFill>
            <a:miter lim="800000"/>
          </a:ln>
        </p:spPr>
        <p:txBody>
          <a:bodyPr vert="horz" lIns="0" tIns="0" rIns="0" bIns="0"/>
          <a:lstStyle>
            <a:lvl1pPr marL="0" indent="0">
              <a:spcBef>
                <a:spcPts val="0"/>
              </a:spcBef>
              <a:spcAft>
                <a:spcPts val="0"/>
              </a:spcAft>
              <a:buNone/>
              <a:defRPr sz="800" kern="100">
                <a:solidFill>
                  <a:schemeClr val="bg1">
                    <a:alpha val="0"/>
                  </a:schemeClr>
                </a:solidFill>
              </a:defRPr>
            </a:lvl1pPr>
            <a:lvl2pPr>
              <a:defRPr>
                <a:solidFill>
                  <a:schemeClr val="bg1">
                    <a:alpha val="0"/>
                  </a:schemeClr>
                </a:solidFill>
              </a:defRPr>
            </a:lvl2pPr>
            <a:lvl3pPr>
              <a:defRPr>
                <a:solidFill>
                  <a:schemeClr val="bg1">
                    <a:alpha val="0"/>
                  </a:schemeClr>
                </a:solidFill>
              </a:defRPr>
            </a:lvl3pPr>
            <a:lvl4pPr>
              <a:defRPr>
                <a:solidFill>
                  <a:schemeClr val="bg1">
                    <a:alpha val="0"/>
                  </a:schemeClr>
                </a:solidFill>
              </a:defRPr>
            </a:lvl4pPr>
            <a:lvl5pPr>
              <a:defRPr>
                <a:solidFill>
                  <a:schemeClr val="bg1">
                    <a:alpha val="0"/>
                  </a:schemeClr>
                </a:solidFill>
              </a:defRPr>
            </a:lvl5pPr>
          </a:lstStyle>
          <a:p>
            <a:pPr lvl="0"/>
            <a:r>
              <a:rPr lang="da-DK"/>
              <a:t>Rediger typografien i masterens</a:t>
            </a:r>
          </a:p>
        </p:txBody>
      </p:sp>
      <p:sp>
        <p:nvSpPr>
          <p:cNvPr id="7" name="Text Placeholder 3"/>
          <p:cNvSpPr>
            <a:spLocks noGrp="1"/>
          </p:cNvSpPr>
          <p:nvPr>
            <p:ph type="body" sz="quarter" idx="14"/>
          </p:nvPr>
        </p:nvSpPr>
        <p:spPr>
          <a:xfrm>
            <a:off x="395536" y="1128713"/>
            <a:ext cx="3960812" cy="3744912"/>
          </a:xfrm>
          <a:prstGeom prst="rect">
            <a:avLst/>
          </a:prstGeom>
        </p:spPr>
        <p:txBody>
          <a:bodyPr vert="horz"/>
          <a:lstStyle>
            <a:lvl1pPr marL="285750" indent="-28575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solidFill>
                  <a:schemeClr val="bg1"/>
                </a:solidFill>
                <a:latin typeface="+mn-lt"/>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2238276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E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a:stretch>
            <a:fillRect/>
          </a:stretch>
        </p:blipFill>
        <p:spPr>
          <a:xfrm>
            <a:off x="417488" y="405532"/>
            <a:ext cx="1346200" cy="939800"/>
          </a:xfrm>
          <a:prstGeom prst="rect">
            <a:avLst/>
          </a:prstGeom>
        </p:spPr>
      </p:pic>
      <p:pic>
        <p:nvPicPr>
          <p:cNvPr id="6" name="Picture 5"/>
          <p:cNvPicPr>
            <a:picLocks noChangeAspect="1"/>
          </p:cNvPicPr>
          <p:nvPr userDrawn="1"/>
        </p:nvPicPr>
        <p:blipFill>
          <a:blip r:embed="rId4"/>
          <a:stretch>
            <a:fillRect/>
          </a:stretch>
        </p:blipFill>
        <p:spPr>
          <a:xfrm>
            <a:off x="7380312" y="3577580"/>
            <a:ext cx="1358900" cy="1282700"/>
          </a:xfrm>
          <a:prstGeom prst="rect">
            <a:avLst/>
          </a:prstGeom>
        </p:spPr>
      </p:pic>
      <p:sp>
        <p:nvSpPr>
          <p:cNvPr id="7" name="TextBox 6"/>
          <p:cNvSpPr txBox="1"/>
          <p:nvPr userDrawn="1"/>
        </p:nvSpPr>
        <p:spPr>
          <a:xfrm>
            <a:off x="330887" y="1634525"/>
            <a:ext cx="4414991" cy="769441"/>
          </a:xfrm>
          <a:prstGeom prst="rect">
            <a:avLst/>
          </a:prstGeom>
          <a:noFill/>
        </p:spPr>
        <p:txBody>
          <a:bodyPr wrap="none" rtlCol="0">
            <a:spAutoFit/>
          </a:bodyPr>
          <a:lstStyle/>
          <a:p>
            <a:r>
              <a:rPr lang="en-US" sz="2200" b="1" dirty="0">
                <a:solidFill>
                  <a:schemeClr val="bg1"/>
                </a:solidFill>
                <a:latin typeface="Montserrat" panose="02000505000000020004" pitchFamily="2" charset="0"/>
                <a:cs typeface="Tw Cen MT"/>
              </a:rPr>
              <a:t>INDENTIFICER POTENTIALET </a:t>
            </a:r>
          </a:p>
          <a:p>
            <a:r>
              <a:rPr lang="en-US" sz="2200" b="1" dirty="0">
                <a:solidFill>
                  <a:schemeClr val="bg1"/>
                </a:solidFill>
                <a:latin typeface="Montserrat" panose="02000505000000020004" pitchFamily="2" charset="0"/>
                <a:cs typeface="Tw Cen MT"/>
              </a:rPr>
              <a:t>FOR SUCCES</a:t>
            </a:r>
            <a:endParaRPr lang="en-GB" sz="2200" b="1" dirty="0">
              <a:solidFill>
                <a:schemeClr val="bg1"/>
              </a:solidFill>
              <a:latin typeface="Montserrat" panose="02000505000000020004" pitchFamily="2" charset="0"/>
              <a:cs typeface="Tw Cen MT"/>
            </a:endParaRPr>
          </a:p>
        </p:txBody>
      </p:sp>
    </p:spTree>
    <p:extLst>
      <p:ext uri="{BB962C8B-B14F-4D97-AF65-F5344CB8AC3E}">
        <p14:creationId xmlns:p14="http://schemas.microsoft.com/office/powerpoint/2010/main" val="190568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E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5" y="154412"/>
            <a:ext cx="3836710" cy="4978800"/>
          </a:xfrm>
          <a:prstGeom prst="rect">
            <a:avLst/>
          </a:prstGeom>
        </p:spPr>
      </p:pic>
      <p:sp>
        <p:nvSpPr>
          <p:cNvPr id="4" name="Rectangle 3"/>
          <p:cNvSpPr/>
          <p:nvPr userDrawn="1"/>
        </p:nvSpPr>
        <p:spPr>
          <a:xfrm>
            <a:off x="157287" y="156121"/>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3"/>
          <a:stretch>
            <a:fillRect/>
          </a:stretch>
        </p:blipFill>
        <p:spPr>
          <a:xfrm>
            <a:off x="417488" y="405532"/>
            <a:ext cx="1009650" cy="704850"/>
          </a:xfrm>
          <a:prstGeom prst="rect">
            <a:avLst/>
          </a:prstGeom>
        </p:spPr>
      </p:pic>
      <p:pic>
        <p:nvPicPr>
          <p:cNvPr id="6" name="Picture 5"/>
          <p:cNvPicPr>
            <a:picLocks noChangeAspect="1"/>
          </p:cNvPicPr>
          <p:nvPr userDrawn="1"/>
        </p:nvPicPr>
        <p:blipFill>
          <a:blip r:embed="rId4"/>
          <a:stretch>
            <a:fillRect/>
          </a:stretch>
        </p:blipFill>
        <p:spPr>
          <a:xfrm>
            <a:off x="2699792" y="3937620"/>
            <a:ext cx="1019175" cy="962025"/>
          </a:xfrm>
          <a:prstGeom prst="rect">
            <a:avLst/>
          </a:prstGeom>
        </p:spPr>
      </p:pic>
      <p:sp>
        <p:nvSpPr>
          <p:cNvPr id="7" name="TextBox 6"/>
          <p:cNvSpPr txBox="1"/>
          <p:nvPr userDrawn="1"/>
        </p:nvSpPr>
        <p:spPr>
          <a:xfrm>
            <a:off x="330887" y="4513684"/>
            <a:ext cx="2308645" cy="430887"/>
          </a:xfrm>
          <a:prstGeom prst="rect">
            <a:avLst/>
          </a:prstGeom>
          <a:noFill/>
        </p:spPr>
        <p:txBody>
          <a:bodyPr wrap="none" rtlCol="0">
            <a:spAutoFit/>
          </a:bodyPr>
          <a:lstStyle/>
          <a:p>
            <a:r>
              <a:rPr lang="en-US" sz="1100" b="1" dirty="0">
                <a:solidFill>
                  <a:schemeClr val="bg1"/>
                </a:solidFill>
                <a:latin typeface="Montserrat" panose="02000505000000020004" pitchFamily="2" charset="0"/>
                <a:cs typeface="Tw Cen MT"/>
              </a:rPr>
              <a:t>INDENTIFICER POTENTIALET</a:t>
            </a:r>
            <a:r>
              <a:rPr lang="en-US" sz="1100" b="1" baseline="0" dirty="0">
                <a:solidFill>
                  <a:schemeClr val="bg1"/>
                </a:solidFill>
                <a:latin typeface="Montserrat" panose="02000505000000020004" pitchFamily="2" charset="0"/>
                <a:cs typeface="Tw Cen MT"/>
              </a:rPr>
              <a:t> </a:t>
            </a:r>
          </a:p>
          <a:p>
            <a:r>
              <a:rPr lang="en-US" sz="1100" b="1" baseline="0" dirty="0">
                <a:solidFill>
                  <a:schemeClr val="bg1"/>
                </a:solidFill>
                <a:latin typeface="Montserrat" panose="02000505000000020004" pitchFamily="2" charset="0"/>
                <a:cs typeface="Tw Cen MT"/>
              </a:rPr>
              <a:t>FOR SUCCES</a:t>
            </a:r>
            <a:endParaRPr lang="en-GB" sz="1100" b="1" dirty="0">
              <a:solidFill>
                <a:schemeClr val="bg1"/>
              </a:solidFill>
              <a:latin typeface="Montserrat" panose="02000505000000020004" pitchFamily="2" charset="0"/>
              <a:cs typeface="Tw Cen MT"/>
            </a:endParaRPr>
          </a:p>
        </p:txBody>
      </p:sp>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294670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ASI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7461"/>
            <a:ext cx="8828893" cy="4978800"/>
          </a:xfrm>
          <a:prstGeom prst="rect">
            <a:avLst/>
          </a:prstGeom>
        </p:spPr>
      </p:pic>
      <p:sp>
        <p:nvSpPr>
          <p:cNvPr id="4" name="Rectangle 3"/>
          <p:cNvSpPr/>
          <p:nvPr userDrawn="1"/>
        </p:nvSpPr>
        <p:spPr>
          <a:xfrm>
            <a:off x="160462" y="159296"/>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1634525"/>
            <a:ext cx="2770310" cy="769441"/>
          </a:xfrm>
          <a:prstGeom prst="rect">
            <a:avLst/>
          </a:prstGeom>
          <a:noFill/>
        </p:spPr>
        <p:txBody>
          <a:bodyPr wrap="none" rtlCol="0">
            <a:spAutoFit/>
          </a:bodyPr>
          <a:lstStyle/>
          <a:p>
            <a:r>
              <a:rPr lang="da-DK" sz="2200" b="1" dirty="0">
                <a:solidFill>
                  <a:schemeClr val="bg1"/>
                </a:solidFill>
                <a:latin typeface="Montserrat" panose="02000505000000020004" pitchFamily="2" charset="0"/>
                <a:cs typeface="Tw Cen MT"/>
              </a:rPr>
              <a:t>OPDAG HVOR </a:t>
            </a:r>
          </a:p>
          <a:p>
            <a:r>
              <a:rPr lang="da-DK" sz="2200" b="1" dirty="0">
                <a:solidFill>
                  <a:schemeClr val="bg1"/>
                </a:solidFill>
                <a:latin typeface="Montserrat" panose="02000505000000020004" pitchFamily="2" charset="0"/>
                <a:cs typeface="Tw Cen MT"/>
              </a:rPr>
              <a:t>DU SKAL UDVIKLE</a:t>
            </a:r>
            <a:endParaRPr lang="en-US" sz="2200" b="1" dirty="0">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20216" y="401340"/>
            <a:ext cx="1612900" cy="939800"/>
          </a:xfrm>
          <a:prstGeom prst="rect">
            <a:avLst/>
          </a:prstGeom>
        </p:spPr>
      </p:pic>
      <p:pic>
        <p:nvPicPr>
          <p:cNvPr id="7" name="Picture 6"/>
          <p:cNvPicPr>
            <a:picLocks noChangeAspect="1"/>
          </p:cNvPicPr>
          <p:nvPr userDrawn="1"/>
        </p:nvPicPr>
        <p:blipFill>
          <a:blip r:embed="rId4"/>
          <a:stretch>
            <a:fillRect/>
          </a:stretch>
        </p:blipFill>
        <p:spPr>
          <a:xfrm>
            <a:off x="7452320" y="3721596"/>
            <a:ext cx="1231900" cy="1168400"/>
          </a:xfrm>
          <a:prstGeom prst="rect">
            <a:avLst/>
          </a:prstGeom>
        </p:spPr>
      </p:pic>
    </p:spTree>
    <p:extLst>
      <p:ext uri="{BB962C8B-B14F-4D97-AF65-F5344CB8AC3E}">
        <p14:creationId xmlns:p14="http://schemas.microsoft.com/office/powerpoint/2010/main" val="2286638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ASI Tex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5" y="157587"/>
            <a:ext cx="3836710" cy="4978800"/>
          </a:xfrm>
          <a:prstGeom prst="rect">
            <a:avLst/>
          </a:prstGeom>
        </p:spPr>
      </p:pic>
      <p:sp>
        <p:nvSpPr>
          <p:cNvPr id="4" name="Rectangle 3"/>
          <p:cNvSpPr/>
          <p:nvPr userDrawn="1"/>
        </p:nvSpPr>
        <p:spPr>
          <a:xfrm>
            <a:off x="160462" y="160731"/>
            <a:ext cx="38376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4513684"/>
            <a:ext cx="1596912" cy="461665"/>
          </a:xfrm>
          <a:prstGeom prst="rect">
            <a:avLst/>
          </a:prstGeom>
          <a:noFill/>
        </p:spPr>
        <p:txBody>
          <a:bodyPr wrap="none" rtlCol="0">
            <a:spAutoFit/>
          </a:bodyPr>
          <a:lstStyle/>
          <a:p>
            <a:r>
              <a:rPr lang="en-US" sz="1200" b="1" dirty="0">
                <a:solidFill>
                  <a:schemeClr val="bg1"/>
                </a:solidFill>
                <a:latin typeface="Montserrat" panose="02000505000000020004" pitchFamily="2" charset="0"/>
                <a:cs typeface="Tw Cen MT"/>
              </a:rPr>
              <a:t>OPDAG HVOR</a:t>
            </a:r>
          </a:p>
          <a:p>
            <a:r>
              <a:rPr lang="en-US" sz="1200" b="1" dirty="0">
                <a:solidFill>
                  <a:schemeClr val="bg1"/>
                </a:solidFill>
                <a:latin typeface="Montserrat" panose="02000505000000020004" pitchFamily="2" charset="0"/>
                <a:cs typeface="Tw Cen MT"/>
              </a:rPr>
              <a:t>DU SKAL UDVIKLE</a:t>
            </a:r>
            <a:endParaRPr lang="en-GB" sz="1200" b="1" dirty="0">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20217" y="401340"/>
            <a:ext cx="1209675" cy="704850"/>
          </a:xfrm>
          <a:prstGeom prst="rect">
            <a:avLst/>
          </a:prstGeom>
        </p:spPr>
      </p:pic>
      <p:pic>
        <p:nvPicPr>
          <p:cNvPr id="7" name="Picture 6"/>
          <p:cNvPicPr>
            <a:picLocks noChangeAspect="1"/>
          </p:cNvPicPr>
          <p:nvPr userDrawn="1"/>
        </p:nvPicPr>
        <p:blipFill>
          <a:blip r:embed="rId4"/>
          <a:stretch>
            <a:fillRect/>
          </a:stretch>
        </p:blipFill>
        <p:spPr>
          <a:xfrm>
            <a:off x="2843808" y="4009628"/>
            <a:ext cx="923925" cy="876300"/>
          </a:xfrm>
          <a:prstGeom prst="rect">
            <a:avLst/>
          </a:prstGeom>
        </p:spPr>
      </p:pic>
      <p:sp>
        <p:nvSpPr>
          <p:cNvPr id="9" name="Text Placeholder 3"/>
          <p:cNvSpPr>
            <a:spLocks noGrp="1"/>
          </p:cNvSpPr>
          <p:nvPr>
            <p:ph type="body" sz="quarter" idx="14"/>
          </p:nvPr>
        </p:nvSpPr>
        <p:spPr>
          <a:xfrm>
            <a:off x="4283968" y="481236"/>
            <a:ext cx="4392488" cy="4392488"/>
          </a:xfrm>
          <a:prstGeom prst="rect">
            <a:avLst/>
          </a:prstGeom>
        </p:spPr>
        <p:txBody>
          <a:bodyPr vert="horz"/>
          <a:lstStyle>
            <a:lvl1pPr marL="0" indent="0">
              <a:buNone/>
              <a:defRPr sz="1600">
                <a:latin typeface="Open Sans" panose="020B0606030504020204" pitchFamily="34" charset="0"/>
                <a:ea typeface="Open Sans" panose="020B0606030504020204" pitchFamily="34" charset="0"/>
                <a:cs typeface="Open Sans" panose="020B0606030504020204" pitchFamily="34" charset="0"/>
              </a:defRPr>
            </a:lvl1pPr>
            <a:lvl2pPr marL="742950" indent="-28575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2pPr>
            <a:lvl3pPr marL="11430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3pPr>
            <a:lvl4pPr marL="16002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4pPr>
            <a:lvl5pPr marL="2057400" indent="-228600">
              <a:buFont typeface="Open Sans" panose="020B0606030504020204" pitchFamily="34" charset="0"/>
              <a:buChar cha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Tree>
    <p:extLst>
      <p:ext uri="{BB962C8B-B14F-4D97-AF65-F5344CB8AC3E}">
        <p14:creationId xmlns:p14="http://schemas.microsoft.com/office/powerpoint/2010/main" val="4245645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PA Front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7386" y="154285"/>
            <a:ext cx="8828895" cy="4978800"/>
          </a:xfrm>
          <a:prstGeom prst="rect">
            <a:avLst/>
          </a:prstGeom>
        </p:spPr>
      </p:pic>
      <p:sp>
        <p:nvSpPr>
          <p:cNvPr id="4" name="Rectangle 3"/>
          <p:cNvSpPr/>
          <p:nvPr userDrawn="1"/>
        </p:nvSpPr>
        <p:spPr>
          <a:xfrm>
            <a:off x="157287" y="156121"/>
            <a:ext cx="8827200" cy="4978800"/>
          </a:xfrm>
          <a:prstGeom prst="rect">
            <a:avLst/>
          </a:prstGeom>
          <a:solidFill>
            <a:schemeClr val="tx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330887" y="1634525"/>
            <a:ext cx="3884397" cy="769441"/>
          </a:xfrm>
          <a:prstGeom prst="rect">
            <a:avLst/>
          </a:prstGeom>
          <a:noFill/>
        </p:spPr>
        <p:txBody>
          <a:bodyPr wrap="none" rtlCol="0">
            <a:spAutoFit/>
          </a:bodyPr>
          <a:lstStyle/>
          <a:p>
            <a:r>
              <a:rPr lang="da-DK" sz="2200" b="1" dirty="0">
                <a:solidFill>
                  <a:schemeClr val="bg1"/>
                </a:solidFill>
                <a:latin typeface="Montserrat" panose="02000505000000020004" pitchFamily="2" charset="0"/>
                <a:cs typeface="Tw Cen MT"/>
              </a:rPr>
              <a:t>OPTIMER MATCH </a:t>
            </a:r>
          </a:p>
          <a:p>
            <a:r>
              <a:rPr lang="da-DK" sz="2200" b="1" dirty="0">
                <a:solidFill>
                  <a:schemeClr val="bg1"/>
                </a:solidFill>
                <a:latin typeface="Montserrat" panose="02000505000000020004" pitchFamily="2" charset="0"/>
                <a:cs typeface="Tw Cen MT"/>
              </a:rPr>
              <a:t>MELLEM</a:t>
            </a:r>
            <a:r>
              <a:rPr lang="da-DK" sz="2200" b="1" baseline="0" dirty="0">
                <a:solidFill>
                  <a:schemeClr val="bg1"/>
                </a:solidFill>
                <a:latin typeface="Montserrat" panose="02000505000000020004" pitchFamily="2" charset="0"/>
                <a:cs typeface="Tw Cen MT"/>
              </a:rPr>
              <a:t> JOB OG PERSON</a:t>
            </a:r>
            <a:endParaRPr lang="en-US" sz="2200" b="1" dirty="0">
              <a:solidFill>
                <a:schemeClr val="bg1"/>
              </a:solidFill>
              <a:latin typeface="Montserrat" panose="02000505000000020004" pitchFamily="2" charset="0"/>
              <a:cs typeface="Tw Cen MT"/>
            </a:endParaRPr>
          </a:p>
        </p:txBody>
      </p:sp>
      <p:pic>
        <p:nvPicPr>
          <p:cNvPr id="6" name="Picture 5"/>
          <p:cNvPicPr>
            <a:picLocks noChangeAspect="1"/>
          </p:cNvPicPr>
          <p:nvPr userDrawn="1"/>
        </p:nvPicPr>
        <p:blipFill>
          <a:blip r:embed="rId3"/>
          <a:stretch>
            <a:fillRect/>
          </a:stretch>
        </p:blipFill>
        <p:spPr>
          <a:xfrm>
            <a:off x="418232" y="401340"/>
            <a:ext cx="1625600" cy="939800"/>
          </a:xfrm>
          <a:prstGeom prst="rect">
            <a:avLst/>
          </a:prstGeom>
        </p:spPr>
      </p:pic>
      <p:pic>
        <p:nvPicPr>
          <p:cNvPr id="7" name="Picture 6"/>
          <p:cNvPicPr>
            <a:picLocks noChangeAspect="1"/>
          </p:cNvPicPr>
          <p:nvPr userDrawn="1"/>
        </p:nvPicPr>
        <p:blipFill>
          <a:blip r:embed="rId4"/>
          <a:stretch>
            <a:fillRect/>
          </a:stretch>
        </p:blipFill>
        <p:spPr>
          <a:xfrm>
            <a:off x="7236296" y="4009628"/>
            <a:ext cx="1498600" cy="863600"/>
          </a:xfrm>
          <a:prstGeom prst="rect">
            <a:avLst/>
          </a:prstGeom>
        </p:spPr>
      </p:pic>
    </p:spTree>
    <p:extLst>
      <p:ext uri="{BB962C8B-B14F-4D97-AF65-F5344CB8AC3E}">
        <p14:creationId xmlns:p14="http://schemas.microsoft.com/office/powerpoint/2010/main" val="3979253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0" y="5137753"/>
            <a:ext cx="9144000" cy="577247"/>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0"/>
            <a:ext cx="9144000" cy="157200"/>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logo.eps"/>
          <p:cNvPicPr>
            <a:picLocks/>
          </p:cNvPicPr>
          <p:nvPr userDrawn="1"/>
        </p:nvPicPr>
        <p:blipFill>
          <a:blip r:embed="rId20">
            <a:extLst>
              <a:ext uri="{28A0092B-C50C-407E-A947-70E740481C1C}">
                <a14:useLocalDpi xmlns:a14="http://schemas.microsoft.com/office/drawing/2010/main"/>
              </a:ext>
            </a:extLst>
          </a:blip>
          <a:stretch>
            <a:fillRect/>
          </a:stretch>
        </p:blipFill>
        <p:spPr>
          <a:xfrm>
            <a:off x="7924358" y="5283424"/>
            <a:ext cx="1040130" cy="295276"/>
          </a:xfrm>
          <a:prstGeom prst="rect">
            <a:avLst/>
          </a:prstGeom>
        </p:spPr>
      </p:pic>
      <p:sp>
        <p:nvSpPr>
          <p:cNvPr id="12" name="Rectangle 11"/>
          <p:cNvSpPr/>
          <p:nvPr userDrawn="1"/>
        </p:nvSpPr>
        <p:spPr>
          <a:xfrm rot="16200000">
            <a:off x="6473400" y="2562588"/>
            <a:ext cx="5184000" cy="157200"/>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rot="16200000">
            <a:off x="-2510584" y="2562588"/>
            <a:ext cx="5184000" cy="157200"/>
          </a:xfrm>
          <a:prstGeom prst="rect">
            <a:avLst/>
          </a:prstGeom>
          <a:solidFill>
            <a:srgbClr val="EDEDE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Subtitle 8"/>
          <p:cNvSpPr txBox="1">
            <a:spLocks/>
          </p:cNvSpPr>
          <p:nvPr userDrawn="1"/>
        </p:nvSpPr>
        <p:spPr>
          <a:xfrm>
            <a:off x="165242" y="5413456"/>
            <a:ext cx="5472608" cy="201753"/>
          </a:xfrm>
          <a:prstGeom prst="rect">
            <a:avLst/>
          </a:prstGeo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700" dirty="0">
                <a:solidFill>
                  <a:schemeClr val="bg2"/>
                </a:solidFill>
                <a:latin typeface="Franklin Gothic Book"/>
                <a:cs typeface="Franklin Gothic Book"/>
              </a:rPr>
              <a:t>©</a:t>
            </a:r>
            <a:r>
              <a:rPr lang="en-US" sz="700" baseline="0" dirty="0">
                <a:solidFill>
                  <a:schemeClr val="bg2"/>
                </a:solidFill>
                <a:latin typeface="Franklin Gothic Book"/>
                <a:cs typeface="Franklin Gothic Book"/>
              </a:rPr>
              <a:t> Master </a:t>
            </a:r>
            <a:r>
              <a:rPr lang="en-US" sz="700" baseline="0" dirty="0" err="1">
                <a:solidFill>
                  <a:schemeClr val="bg2"/>
                </a:solidFill>
                <a:latin typeface="Franklin Gothic Book"/>
                <a:cs typeface="Franklin Gothic Book"/>
              </a:rPr>
              <a:t>Danmark</a:t>
            </a:r>
            <a:r>
              <a:rPr lang="en-US" sz="700" baseline="0" dirty="0">
                <a:solidFill>
                  <a:schemeClr val="bg2"/>
                </a:solidFill>
                <a:latin typeface="Franklin Gothic Book"/>
                <a:cs typeface="Franklin Gothic Book"/>
              </a:rPr>
              <a:t> A/S</a:t>
            </a:r>
            <a:endParaRPr lang="en-US" sz="700" dirty="0">
              <a:solidFill>
                <a:schemeClr val="bg2"/>
              </a:solidFill>
              <a:latin typeface="Franklin Gothic Book"/>
              <a:cs typeface="Franklin Gothic Book"/>
            </a:endParaRPr>
          </a:p>
        </p:txBody>
      </p:sp>
      <p:sp>
        <p:nvSpPr>
          <p:cNvPr id="18" name="Subtitle 8"/>
          <p:cNvSpPr txBox="1">
            <a:spLocks/>
          </p:cNvSpPr>
          <p:nvPr userDrawn="1"/>
        </p:nvSpPr>
        <p:spPr>
          <a:xfrm>
            <a:off x="162232" y="5212744"/>
            <a:ext cx="5472608" cy="277449"/>
          </a:xfrm>
          <a:prstGeom prst="rect">
            <a:avLst/>
          </a:prstGeom>
        </p:spPr>
        <p:txBody>
          <a:bodyPr>
            <a:normAutofit/>
          </a:bodyPr>
          <a:lst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Font typeface="Arial" pitchFamily="34" charset="0"/>
              <a:buNone/>
            </a:pPr>
            <a:r>
              <a:rPr lang="da-DK" sz="1200" noProof="0" dirty="0">
                <a:solidFill>
                  <a:srgbClr val="389BC5"/>
                </a:solidFill>
                <a:latin typeface="Franklin Gothic Book"/>
                <a:cs typeface="Franklin Gothic Book"/>
              </a:rPr>
              <a:t>Vi</a:t>
            </a:r>
            <a:r>
              <a:rPr lang="da-DK" sz="1200" baseline="0" noProof="0" dirty="0">
                <a:solidFill>
                  <a:srgbClr val="389BC5"/>
                </a:solidFill>
                <a:latin typeface="Franklin Gothic Book"/>
                <a:cs typeface="Franklin Gothic Book"/>
              </a:rPr>
              <a:t> sætter pris på mennesker</a:t>
            </a:r>
            <a:endParaRPr lang="da-DK" sz="1200" noProof="0" dirty="0">
              <a:solidFill>
                <a:srgbClr val="389BC5"/>
              </a:solidFill>
              <a:latin typeface="Franklin Gothic Book"/>
              <a:cs typeface="Franklin Gothic Book"/>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2"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8" r:id="rId16"/>
    <p:sldLayoutId id="2147483670" r:id="rId17"/>
    <p:sldLayoutId id="2147483673" r:id="rId18"/>
  </p:sldLayoutIdLst>
  <p:txStyles>
    <p:titleStyle>
      <a:lvl1pPr algn="l" defTabSz="914400" rtl="0" eaLnBrk="1" latinLnBrk="0" hangingPunct="1">
        <a:spcBef>
          <a:spcPct val="0"/>
        </a:spcBef>
        <a:buNone/>
        <a:defRPr sz="2200" b="1" i="0" kern="1200" cap="all">
          <a:solidFill>
            <a:srgbClr val="3D4955"/>
          </a:solidFill>
          <a:effectLst/>
          <a:latin typeface="Tw Cen MT"/>
          <a:ea typeface="+mj-ea"/>
          <a:cs typeface="Olsen Regular"/>
        </a:defRPr>
      </a:lvl1pPr>
    </p:titleStyle>
    <p:bodyStyle>
      <a:lvl1pPr marL="342900" indent="-342900" algn="l" defTabSz="914400" rtl="0" eaLnBrk="1" latinLnBrk="0" hangingPunct="1">
        <a:spcBef>
          <a:spcPct val="20000"/>
        </a:spcBef>
        <a:spcAft>
          <a:spcPts val="600"/>
        </a:spcAft>
        <a:buFont typeface="Arial" pitchFamily="34" charset="0"/>
        <a:buChar char="•"/>
        <a:defRPr sz="2000" kern="1200">
          <a:solidFill>
            <a:srgbClr val="3D4955"/>
          </a:solidFill>
          <a:latin typeface="+mn-lt"/>
          <a:ea typeface="+mn-ea"/>
          <a:cs typeface="+mn-cs"/>
        </a:defRPr>
      </a:lvl1pPr>
      <a:lvl2pPr marL="742950" indent="-285750" algn="l" defTabSz="914400" rtl="0" eaLnBrk="1" latinLnBrk="0" hangingPunct="1">
        <a:spcBef>
          <a:spcPct val="20000"/>
        </a:spcBef>
        <a:spcAft>
          <a:spcPts val="600"/>
        </a:spcAft>
        <a:buFont typeface="Arial" pitchFamily="34" charset="0"/>
        <a:buChar char="•"/>
        <a:defRPr sz="1800" kern="1200">
          <a:solidFill>
            <a:srgbClr val="3D4955"/>
          </a:solidFill>
          <a:latin typeface="+mn-lt"/>
          <a:ea typeface="+mn-ea"/>
          <a:cs typeface="+mn-cs"/>
        </a:defRPr>
      </a:lvl2pPr>
      <a:lvl3pPr marL="1143000" indent="-228600" algn="l" defTabSz="914400" rtl="0" eaLnBrk="1" latinLnBrk="0" hangingPunct="1">
        <a:spcBef>
          <a:spcPct val="20000"/>
        </a:spcBef>
        <a:spcAft>
          <a:spcPts val="600"/>
        </a:spcAft>
        <a:buFont typeface="Calibri" pitchFamily="34" charset="0"/>
        <a:buChar char="–"/>
        <a:defRPr sz="1600" kern="1200">
          <a:solidFill>
            <a:srgbClr val="3D4955"/>
          </a:solidFill>
          <a:latin typeface="+mn-lt"/>
          <a:ea typeface="+mn-ea"/>
          <a:cs typeface="+mn-cs"/>
        </a:defRPr>
      </a:lvl3pPr>
      <a:lvl4pPr marL="1600200" indent="-228600" algn="l" defTabSz="914400" rtl="0" eaLnBrk="1" latinLnBrk="0" hangingPunct="1">
        <a:spcBef>
          <a:spcPct val="20000"/>
        </a:spcBef>
        <a:spcAft>
          <a:spcPts val="600"/>
        </a:spcAft>
        <a:buFont typeface="Arial" pitchFamily="34" charset="0"/>
        <a:buChar char="–"/>
        <a:defRPr sz="1400" kern="1200">
          <a:solidFill>
            <a:srgbClr val="3D4955"/>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D49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7000" y="630000"/>
            <a:ext cx="6420600" cy="779075"/>
          </a:xfrm>
          <a:prstGeom prst="rect">
            <a:avLst/>
          </a:prstGeom>
        </p:spPr>
        <p:txBody>
          <a:bodyPr vert="horz" lIns="0" tIns="0" rIns="0" bIns="0" rtlCol="0" anchor="ctr"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155601" y="1657547"/>
            <a:ext cx="5832000" cy="3427453"/>
          </a:xfrm>
          <a:prstGeom prst="rect">
            <a:avLst/>
          </a:prstGeom>
        </p:spPr>
        <p:txBody>
          <a:bodyPr vert="horz" lIns="0" tIns="0" rIns="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6" name="Slide Number Placeholder 5"/>
          <p:cNvSpPr>
            <a:spLocks noGrp="1"/>
          </p:cNvSpPr>
          <p:nvPr>
            <p:ph type="sldNum" sz="quarter" idx="4"/>
          </p:nvPr>
        </p:nvSpPr>
        <p:spPr>
          <a:xfrm>
            <a:off x="8507610" y="5440763"/>
            <a:ext cx="296190" cy="150000"/>
          </a:xfrm>
          <a:prstGeom prst="rect">
            <a:avLst/>
          </a:prstGeom>
        </p:spPr>
        <p:txBody>
          <a:bodyPr vert="horz" lIns="0" tIns="0" rIns="0" bIns="0" rtlCol="0" anchor="b" anchorCtr="0"/>
          <a:lstStyle>
            <a:lvl1pPr algn="r">
              <a:defRPr sz="1050" b="1">
                <a:solidFill>
                  <a:schemeClr val="tx1">
                    <a:lumMod val="50000"/>
                    <a:lumOff val="50000"/>
                  </a:schemeClr>
                </a:solidFill>
              </a:defRPr>
            </a:lvl1pPr>
          </a:lstStyle>
          <a:p>
            <a:fld id="{24C8C45C-947F-4981-8B3F-4F32E973C901}" type="slidenum">
              <a:rPr lang="en-GB" smtClean="0"/>
              <a:pPr/>
              <a:t>‹nr.›</a:t>
            </a:fld>
            <a:endParaRPr lang="en-GB" dirty="0"/>
          </a:p>
        </p:txBody>
      </p:sp>
      <p:sp>
        <p:nvSpPr>
          <p:cNvPr id="17" name="Date Placeholder 3" hidden="1"/>
          <p:cNvSpPr>
            <a:spLocks noGrp="1"/>
          </p:cNvSpPr>
          <p:nvPr>
            <p:ph type="dt" sz="half" idx="2"/>
          </p:nvPr>
        </p:nvSpPr>
        <p:spPr>
          <a:xfrm>
            <a:off x="0" y="5760000"/>
            <a:ext cx="0" cy="0"/>
          </a:xfrm>
          <a:prstGeom prst="rect">
            <a:avLst/>
          </a:prstGeom>
        </p:spPr>
        <p:txBody>
          <a:bodyPr vert="horz" lIns="0" tIns="0" rIns="0" bIns="0" rtlCol="0" anchor="b" anchorCtr="0"/>
          <a:lstStyle>
            <a:lvl1pPr algn="l">
              <a:defRPr sz="100">
                <a:noFill/>
              </a:defRPr>
            </a:lvl1pPr>
          </a:lstStyle>
          <a:p>
            <a:fld id="{D9FE36D3-6D8A-41B0-8F1B-2F75587B4040}" type="datetime2">
              <a:rPr lang="da-DK" smtClean="0"/>
              <a:t>20. februar 2023</a:t>
            </a:fld>
            <a:endParaRPr lang="en-GB" dirty="0"/>
          </a:p>
        </p:txBody>
      </p:sp>
      <p:sp>
        <p:nvSpPr>
          <p:cNvPr id="18" name="Footer Placeholder 4" hidden="1"/>
          <p:cNvSpPr>
            <a:spLocks noGrp="1"/>
          </p:cNvSpPr>
          <p:nvPr>
            <p:ph type="ftr" sz="quarter" idx="3"/>
          </p:nvPr>
        </p:nvSpPr>
        <p:spPr>
          <a:xfrm>
            <a:off x="0" y="5760000"/>
            <a:ext cx="0" cy="0"/>
          </a:xfrm>
          <a:prstGeom prst="rect">
            <a:avLst/>
          </a:prstGeom>
        </p:spPr>
        <p:txBody>
          <a:bodyPr vert="horz" lIns="0" tIns="0" rIns="0" bIns="0" rtlCol="0" anchor="b" anchorCtr="0"/>
          <a:lstStyle>
            <a:lvl1pPr algn="ctr">
              <a:defRPr sz="100">
                <a:noFill/>
              </a:defRPr>
            </a:lvl1pPr>
          </a:lstStyle>
          <a:p>
            <a:endParaRPr lang="en-GB" dirty="0"/>
          </a:p>
        </p:txBody>
      </p:sp>
    </p:spTree>
    <p:extLst>
      <p:ext uri="{BB962C8B-B14F-4D97-AF65-F5344CB8AC3E}">
        <p14:creationId xmlns:p14="http://schemas.microsoft.com/office/powerpoint/2010/main" val="3354053973"/>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hf hdr="0"/>
  <p:txStyles>
    <p:titleStyle>
      <a:lvl1pPr algn="l" defTabSz="685800" rtl="0" eaLnBrk="1" latinLnBrk="0" hangingPunct="1">
        <a:lnSpc>
          <a:spcPct val="88000"/>
        </a:lnSpc>
        <a:spcBef>
          <a:spcPct val="0"/>
        </a:spcBef>
        <a:buNone/>
        <a:defRPr lang="en-US" sz="2550" b="1" kern="1200" dirty="0">
          <a:solidFill>
            <a:schemeClr val="tx1"/>
          </a:solidFill>
          <a:latin typeface="+mj-lt"/>
          <a:ea typeface="+mj-ea"/>
          <a:cs typeface="+mj-cs"/>
        </a:defRPr>
      </a:lvl1pPr>
    </p:titleStyle>
    <p:bodyStyle>
      <a:lvl1pPr marL="162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1pPr>
      <a:lvl2pPr marL="324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2pPr>
      <a:lvl3pPr marL="486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3pPr>
      <a:lvl4pPr marL="648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4pPr>
      <a:lvl5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5pPr>
      <a:lvl6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6pPr>
      <a:lvl7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baseline="0">
          <a:solidFill>
            <a:schemeClr val="tx1"/>
          </a:solidFill>
          <a:latin typeface="+mn-lt"/>
          <a:ea typeface="+mn-ea"/>
          <a:cs typeface="+mn-cs"/>
        </a:defRPr>
      </a:lvl7pPr>
      <a:lvl8pPr marL="810000" indent="-162000" algn="l" defTabSz="685800" rtl="0" eaLnBrk="1" latinLnBrk="0" hangingPunct="1">
        <a:lnSpc>
          <a:spcPct val="101000"/>
        </a:lnSpc>
        <a:spcBef>
          <a:spcPts val="0"/>
        </a:spcBef>
        <a:spcAft>
          <a:spcPts val="1050"/>
        </a:spcAft>
        <a:buClrTx/>
        <a:buSzPct val="90000"/>
        <a:buFont typeface="Wingdings 2" panose="05020102010507070707" pitchFamily="18" charset="2"/>
        <a:buChar char="¡"/>
        <a:defRPr sz="1350" kern="1200">
          <a:solidFill>
            <a:schemeClr val="tx1"/>
          </a:solidFill>
          <a:latin typeface="+mn-lt"/>
          <a:ea typeface="+mn-ea"/>
          <a:cs typeface="+mn-cs"/>
        </a:defRPr>
      </a:lvl8pPr>
      <a:lvl9pPr marL="810000" indent="-162000" algn="l" defTabSz="685800" rtl="0" eaLnBrk="1" latinLnBrk="0" hangingPunct="1">
        <a:lnSpc>
          <a:spcPct val="101000"/>
        </a:lnSpc>
        <a:spcBef>
          <a:spcPts val="450"/>
        </a:spcBef>
        <a:spcAft>
          <a:spcPts val="1050"/>
        </a:spcAft>
        <a:buClrTx/>
        <a:buSzPct val="90000"/>
        <a:buFont typeface="Wingdings 2" panose="05020102010507070707" pitchFamily="18" charset="2"/>
        <a:buChar char="¡"/>
        <a:defRPr sz="135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p15:clr>
            <a:srgbClr val="F26B43"/>
          </p15:clr>
        </p15:guide>
        <p15:guide id="2" pos="5868">
          <p15:clr>
            <a:srgbClr val="F26B43"/>
          </p15:clr>
        </p15:guide>
        <p15:guide id="3" orient="horz" pos="476">
          <p15:clr>
            <a:srgbClr val="F26B43"/>
          </p15:clr>
        </p15:guide>
        <p15:guide id="4" orient="horz" pos="1065">
          <p15:clr>
            <a:srgbClr val="F26B43"/>
          </p15:clr>
        </p15:guide>
        <p15:guide id="5" pos="970">
          <p15:clr>
            <a:srgbClr val="F26B43"/>
          </p15:clr>
        </p15:guide>
        <p15:guide id="6" orient="horz" pos="1252">
          <p15:clr>
            <a:srgbClr val="F26B43"/>
          </p15:clr>
        </p15:guide>
        <p15:guide id="7" orient="horz" pos="3843">
          <p15:clr>
            <a:srgbClr val="F26B43"/>
          </p15:clr>
        </p15:guide>
        <p15:guide id="8" pos="6843">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2.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hyperlink" Target="https://www.youtube.com/watch?v=3zhym9oUSGU" TargetMode="External"/><Relationship Id="rId2" Type="http://schemas.openxmlformats.org/officeDocument/2006/relationships/notesSlide" Target="../notesSlides/notesSlide116.xml"/><Relationship Id="rId1" Type="http://schemas.openxmlformats.org/officeDocument/2006/relationships/slideLayout" Target="../slideLayouts/slideLayout3.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hyperlink" Target="https://www.youtube.com/watch?v=QXzl1-2SJpc" TargetMode="Externa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89.png"/><Relationship Id="rId4" Type="http://schemas.openxmlformats.org/officeDocument/2006/relationships/image" Target="../media/image88.png"/></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master.dk/loesninger/easi/easi-materiale/" TargetMode="External"/><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9.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hyperlink" Target="https://www.google.dk/url?sa=i&amp;rct=j&amp;q=&amp;esrc=s&amp;source=images&amp;cd=&amp;cad=rja&amp;uact=8&amp;ved=2ahUKEwihlYKOhercAhVBjqQKHbpxCnQQjRx6BAgBEAU&amp;url=https://courses.lumenlearning.com/suny-principlesmanagement/chapter/reading-the-five-stages-of-team-development/&amp;psig=AOvVaw0HaP5vOoQxG8bLwfS2Jr2t&amp;ust=1534249914415493"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master.dk/loesninger/easi/easi-materiale/"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1C013BD-56F7-4BB6-807C-08E08C82B9BA}"/>
              </a:ext>
            </a:extLst>
          </p:cNvPr>
          <p:cNvSpPr>
            <a:spLocks noGrp="1"/>
          </p:cNvSpPr>
          <p:nvPr>
            <p:ph type="body" sz="quarter" idx="11"/>
          </p:nvPr>
        </p:nvSpPr>
        <p:spPr>
          <a:xfrm>
            <a:off x="107505" y="0"/>
            <a:ext cx="5407204" cy="883828"/>
          </a:xfrm>
        </p:spPr>
        <p:txBody>
          <a:bodyPr/>
          <a:lstStyle/>
          <a:p>
            <a:r>
              <a:rPr lang="da-DK" dirty="0"/>
              <a:t>Kom godt i gang – til instruktøren</a:t>
            </a:r>
          </a:p>
        </p:txBody>
      </p:sp>
      <p:sp>
        <p:nvSpPr>
          <p:cNvPr id="7" name="Pladsholder til tekst 6">
            <a:extLst>
              <a:ext uri="{FF2B5EF4-FFF2-40B4-BE49-F238E27FC236}">
                <a16:creationId xmlns:a16="http://schemas.microsoft.com/office/drawing/2014/main" id="{7D962B19-FA4B-482A-B611-2917DC7A27CB}"/>
              </a:ext>
            </a:extLst>
          </p:cNvPr>
          <p:cNvSpPr>
            <a:spLocks noGrp="1"/>
          </p:cNvSpPr>
          <p:nvPr>
            <p:ph type="body" sz="quarter" idx="13"/>
          </p:nvPr>
        </p:nvSpPr>
        <p:spPr/>
        <p:txBody>
          <a:bodyPr/>
          <a:lstStyle/>
          <a:p>
            <a:endParaRPr lang="da-DK"/>
          </a:p>
        </p:txBody>
      </p:sp>
      <p:sp>
        <p:nvSpPr>
          <p:cNvPr id="8" name="Pladsholder til tekst 7">
            <a:extLst>
              <a:ext uri="{FF2B5EF4-FFF2-40B4-BE49-F238E27FC236}">
                <a16:creationId xmlns:a16="http://schemas.microsoft.com/office/drawing/2014/main" id="{5E05F1C6-4FE0-4BCD-95C8-D6BDA14222FA}"/>
              </a:ext>
            </a:extLst>
          </p:cNvPr>
          <p:cNvSpPr>
            <a:spLocks noGrp="1"/>
          </p:cNvSpPr>
          <p:nvPr>
            <p:ph type="body" sz="quarter" idx="14"/>
          </p:nvPr>
        </p:nvSpPr>
        <p:spPr>
          <a:xfrm>
            <a:off x="395536" y="1057300"/>
            <a:ext cx="8280920" cy="3960439"/>
          </a:xfrm>
        </p:spPr>
        <p:txBody>
          <a:bodyPr>
            <a:normAutofit lnSpcReduction="10000"/>
          </a:bodyPr>
          <a:lstStyle/>
          <a:p>
            <a:r>
              <a:rPr lang="da-DK" dirty="0"/>
              <a:t>Kære instruktør</a:t>
            </a:r>
          </a:p>
          <a:p>
            <a:r>
              <a:rPr lang="da-DK" dirty="0"/>
              <a:t>Du sidder med den præsentation, du kan bruge som udgangspunkt for din </a:t>
            </a:r>
            <a:r>
              <a:rPr lang="da-DK" dirty="0" err="1"/>
              <a:t>facilitering</a:t>
            </a:r>
            <a:r>
              <a:rPr lang="da-DK" dirty="0"/>
              <a:t> med typologien EASI. Du skal udvælge netop de slides, du ønsker at bruge og slette eller skjule resten.</a:t>
            </a:r>
          </a:p>
          <a:p>
            <a:r>
              <a:rPr lang="da-DK" dirty="0"/>
              <a:t>Husk at bruge teamets rigtige profiler, når du skal vise teamets analyser. Indsæt dem i stedet for vores eksempler.</a:t>
            </a:r>
          </a:p>
          <a:p>
            <a:r>
              <a:rPr lang="da-DK" dirty="0"/>
              <a:t>Opbygningen er: indledning, temaer og afslutning. Inden du starter, skal du vælge et eller flere temaer og slette resten. Under hvert tema har du en række øvelser at vælge imellem. Temaer starter med en </a:t>
            </a:r>
            <a:r>
              <a:rPr lang="da-DK" dirty="0">
                <a:solidFill>
                  <a:schemeClr val="accent1"/>
                </a:solidFill>
              </a:rPr>
              <a:t>grøn</a:t>
            </a:r>
            <a:r>
              <a:rPr lang="da-DK" dirty="0"/>
              <a:t> forside til dig og øvelser med en </a:t>
            </a:r>
            <a:r>
              <a:rPr lang="da-DK" dirty="0">
                <a:solidFill>
                  <a:schemeClr val="accent6"/>
                </a:solidFill>
              </a:rPr>
              <a:t>blå</a:t>
            </a:r>
            <a:r>
              <a:rPr lang="da-DK" dirty="0"/>
              <a:t>.</a:t>
            </a:r>
          </a:p>
          <a:p>
            <a:r>
              <a:rPr lang="da-DK" dirty="0"/>
              <a:t>Materialer til øvelser kan printes fra samlingen ”EASI - Gulvøvelser til print”.</a:t>
            </a:r>
          </a:p>
          <a:p>
            <a:r>
              <a:rPr lang="da-DK" sz="3600" dirty="0">
                <a:latin typeface="Freestyle Script" panose="030804020302050B0404" pitchFamily="66" charset="0"/>
              </a:rPr>
              <a:t>God fornøjelse</a:t>
            </a:r>
          </a:p>
          <a:p>
            <a:r>
              <a:rPr lang="da-DK" dirty="0"/>
              <a:t>Master Danmark teamet</a:t>
            </a:r>
          </a:p>
          <a:p>
            <a:endParaRPr lang="da-DK" dirty="0"/>
          </a:p>
        </p:txBody>
      </p:sp>
    </p:spTree>
    <p:extLst>
      <p:ext uri="{BB962C8B-B14F-4D97-AF65-F5344CB8AC3E}">
        <p14:creationId xmlns:p14="http://schemas.microsoft.com/office/powerpoint/2010/main" val="1085154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Øvelser - præsentation</a:t>
            </a:r>
          </a:p>
        </p:txBody>
      </p:sp>
    </p:spTree>
    <p:extLst>
      <p:ext uri="{BB962C8B-B14F-4D97-AF65-F5344CB8AC3E}">
        <p14:creationId xmlns:p14="http://schemas.microsoft.com/office/powerpoint/2010/main" val="42751996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Pladsholder til indhold 2"/>
          <p:cNvSpPr>
            <a:spLocks noGrp="1"/>
          </p:cNvSpPr>
          <p:nvPr>
            <p:ph type="body" sz="quarter" idx="11"/>
          </p:nvPr>
        </p:nvSpPr>
        <p:spPr>
          <a:xfrm>
            <a:off x="107505" y="0"/>
            <a:ext cx="4320479" cy="883828"/>
          </a:xfrm>
        </p:spPr>
        <p:txBody>
          <a:bodyPr>
            <a:normAutofit fontScale="92500" lnSpcReduction="20000"/>
          </a:bodyPr>
          <a:lstStyle/>
          <a:p>
            <a:pPr>
              <a:buSzPct val="100000"/>
            </a:pPr>
            <a:r>
              <a:rPr lang="da-DK" dirty="0">
                <a:cs typeface="Tahoma" pitchFamily="34" charset="0"/>
                <a:sym typeface="Tahoma" pitchFamily="34" charset="0"/>
              </a:rPr>
              <a:t>Vi kan ikke ”IKKE-kommunikere”</a:t>
            </a:r>
          </a:p>
          <a:p>
            <a:pPr>
              <a:buSzPct val="100000"/>
              <a:buFontTx/>
              <a:buNone/>
            </a:pPr>
            <a:endParaRPr lang="da-DK" dirty="0">
              <a:cs typeface="Tahoma" pitchFamily="34" charset="0"/>
              <a:sym typeface="Tahoma" pitchFamily="34" charset="0"/>
            </a:endParaRPr>
          </a:p>
        </p:txBody>
      </p:sp>
      <p:sp>
        <p:nvSpPr>
          <p:cNvPr id="7" name="Pladsholder til tekst 6">
            <a:extLst>
              <a:ext uri="{FF2B5EF4-FFF2-40B4-BE49-F238E27FC236}">
                <a16:creationId xmlns:a16="http://schemas.microsoft.com/office/drawing/2014/main" id="{47B24850-AA27-4B28-B1E9-0EFC18E31F1A}"/>
              </a:ext>
            </a:extLst>
          </p:cNvPr>
          <p:cNvSpPr>
            <a:spLocks noGrp="1"/>
          </p:cNvSpPr>
          <p:nvPr>
            <p:ph type="body" sz="quarter" idx="13"/>
          </p:nvPr>
        </p:nvSpPr>
        <p:spPr/>
        <p:txBody>
          <a:bodyPr/>
          <a:lstStyle/>
          <a:p>
            <a:endParaRPr lang="da-DK"/>
          </a:p>
        </p:txBody>
      </p:sp>
      <p:sp>
        <p:nvSpPr>
          <p:cNvPr id="9" name="Pladsholder til tekst 8">
            <a:extLst>
              <a:ext uri="{FF2B5EF4-FFF2-40B4-BE49-F238E27FC236}">
                <a16:creationId xmlns:a16="http://schemas.microsoft.com/office/drawing/2014/main" id="{8AB41F16-EE43-4BDD-834E-351B9F1E4F20}"/>
              </a:ext>
            </a:extLst>
          </p:cNvPr>
          <p:cNvSpPr>
            <a:spLocks noGrp="1"/>
          </p:cNvSpPr>
          <p:nvPr>
            <p:ph type="body" sz="quarter" idx="14"/>
          </p:nvPr>
        </p:nvSpPr>
        <p:spPr>
          <a:xfrm>
            <a:off x="395536" y="1128713"/>
            <a:ext cx="8280920" cy="3528987"/>
          </a:xfrm>
        </p:spPr>
        <p:txBody>
          <a:bodyPr/>
          <a:lstStyle/>
          <a:p>
            <a:pPr>
              <a:buSzPct val="100000"/>
            </a:pPr>
            <a:r>
              <a:rPr lang="da-DK" dirty="0">
                <a:cs typeface="Tahoma" pitchFamily="34" charset="0"/>
                <a:sym typeface="Tahoma" pitchFamily="34" charset="0"/>
              </a:rPr>
              <a:t>I udsagn vedrørende følelser og holdninger gælder følgende:</a:t>
            </a:r>
          </a:p>
          <a:p>
            <a:pPr lvl="1"/>
            <a:endParaRPr lang="da-DK" dirty="0">
              <a:cs typeface="Tahoma" pitchFamily="34" charset="0"/>
              <a:sym typeface="Tahoma" pitchFamily="34" charset="0"/>
            </a:endParaRPr>
          </a:p>
          <a:p>
            <a:pPr lvl="1"/>
            <a:r>
              <a:rPr lang="da-DK" dirty="0">
                <a:cs typeface="Tahoma" pitchFamily="34" charset="0"/>
                <a:sym typeface="Tahoma" pitchFamily="34" charset="0"/>
              </a:rPr>
              <a:t>7 % af budskabet formidles via de ord, der siges.</a:t>
            </a:r>
          </a:p>
          <a:p>
            <a:pPr lvl="1"/>
            <a:endParaRPr lang="da-DK" dirty="0">
              <a:cs typeface="Tahoma" pitchFamily="34" charset="0"/>
              <a:sym typeface="Tahoma" pitchFamily="34" charset="0"/>
            </a:endParaRPr>
          </a:p>
          <a:p>
            <a:pPr lvl="1"/>
            <a:r>
              <a:rPr lang="da-DK" dirty="0">
                <a:cs typeface="Tahoma" pitchFamily="34" charset="0"/>
                <a:sym typeface="Tahoma" pitchFamily="34" charset="0"/>
              </a:rPr>
              <a:t>38 % af budskabet formidles via den måde, </a:t>
            </a:r>
          </a:p>
          <a:p>
            <a:pPr lvl="1">
              <a:buNone/>
            </a:pPr>
            <a:r>
              <a:rPr lang="da-DK" dirty="0">
                <a:cs typeface="Tahoma" pitchFamily="34" charset="0"/>
                <a:sym typeface="Tahoma" pitchFamily="34" charset="0"/>
              </a:rPr>
              <a:t>	hvorpå ordene siges. </a:t>
            </a:r>
          </a:p>
          <a:p>
            <a:pPr lvl="1">
              <a:buNone/>
            </a:pPr>
            <a:endParaRPr lang="da-DK" dirty="0">
              <a:cs typeface="Tahoma" pitchFamily="34" charset="0"/>
              <a:sym typeface="Tahoma" pitchFamily="34" charset="0"/>
            </a:endParaRPr>
          </a:p>
          <a:p>
            <a:pPr lvl="1"/>
            <a:r>
              <a:rPr lang="da-DK" dirty="0">
                <a:cs typeface="Tahoma" pitchFamily="34" charset="0"/>
                <a:sym typeface="Tahoma" pitchFamily="34" charset="0"/>
              </a:rPr>
              <a:t>55 % af budskabet formidles via ansigtsudtryk.</a:t>
            </a:r>
          </a:p>
          <a:p>
            <a:pPr>
              <a:buSzPct val="100000"/>
            </a:pPr>
            <a:br>
              <a:rPr lang="da-DK" sz="1000" dirty="0">
                <a:cs typeface="Tahoma" pitchFamily="34" charset="0"/>
                <a:sym typeface="Tahoma" pitchFamily="34" charset="0"/>
              </a:rPr>
            </a:br>
            <a:endParaRPr lang="da-DK" sz="1000" dirty="0">
              <a:cs typeface="Tahoma" pitchFamily="34" charset="0"/>
              <a:sym typeface="Tahoma" pitchFamily="34" charset="0"/>
            </a:endParaRPr>
          </a:p>
          <a:p>
            <a:pPr>
              <a:buSzPct val="100000"/>
            </a:pPr>
            <a:endParaRPr lang="da-DK" sz="1000" dirty="0">
              <a:cs typeface="Tahoma" pitchFamily="34" charset="0"/>
              <a:sym typeface="Tahoma" pitchFamily="34" charset="0"/>
            </a:endParaRPr>
          </a:p>
          <a:p>
            <a:pPr>
              <a:buSzPct val="100000"/>
            </a:pPr>
            <a:r>
              <a:rPr lang="da-DK" sz="1200" i="1" dirty="0">
                <a:cs typeface="Tahoma" pitchFamily="34" charset="0"/>
                <a:sym typeface="Tahoma" pitchFamily="34" charset="0"/>
              </a:rPr>
              <a:t>Kilde: Albert </a:t>
            </a:r>
            <a:r>
              <a:rPr lang="da-DK" sz="1200" i="1" dirty="0" err="1">
                <a:cs typeface="Tahoma" pitchFamily="34" charset="0"/>
                <a:sym typeface="Tahoma" pitchFamily="34" charset="0"/>
              </a:rPr>
              <a:t>Mehrabian</a:t>
            </a:r>
            <a:r>
              <a:rPr lang="da-DK" sz="1200" i="1" dirty="0">
                <a:cs typeface="Tahoma" pitchFamily="34" charset="0"/>
                <a:sym typeface="Tahoma" pitchFamily="34" charset="0"/>
              </a:rPr>
              <a:t>, 1981/2009</a:t>
            </a:r>
          </a:p>
          <a:p>
            <a:endParaRPr lang="da-DK" dirty="0"/>
          </a:p>
        </p:txBody>
      </p:sp>
      <p:sp>
        <p:nvSpPr>
          <p:cNvPr id="4" name="Højre klammeparentes 3"/>
          <p:cNvSpPr/>
          <p:nvPr/>
        </p:nvSpPr>
        <p:spPr>
          <a:xfrm>
            <a:off x="6794500" y="2737487"/>
            <a:ext cx="166688" cy="365125"/>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a-DK" sz="1500"/>
          </a:p>
        </p:txBody>
      </p:sp>
      <p:sp>
        <p:nvSpPr>
          <p:cNvPr id="5" name="Højre klammeparentes 4"/>
          <p:cNvSpPr/>
          <p:nvPr/>
        </p:nvSpPr>
        <p:spPr>
          <a:xfrm>
            <a:off x="6770688" y="3817607"/>
            <a:ext cx="158750" cy="555625"/>
          </a:xfrm>
          <a:prstGeom prst="rightBrace">
            <a:avLst/>
          </a:prstGeom>
          <a:ln w="317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da-DK" sz="1500"/>
          </a:p>
        </p:txBody>
      </p:sp>
      <p:sp>
        <p:nvSpPr>
          <p:cNvPr id="76806" name="Tekstboks 5"/>
          <p:cNvSpPr txBox="1">
            <a:spLocks noChangeArrowheads="1"/>
          </p:cNvSpPr>
          <p:nvPr/>
        </p:nvSpPr>
        <p:spPr bwMode="auto">
          <a:xfrm>
            <a:off x="7164288" y="2779447"/>
            <a:ext cx="1512168" cy="323165"/>
          </a:xfrm>
          <a:prstGeom prst="rect">
            <a:avLst/>
          </a:prstGeom>
          <a:noFill/>
          <a:ln w="9525">
            <a:noFill/>
            <a:miter lim="800000"/>
            <a:headEnd/>
            <a:tailEnd/>
          </a:ln>
        </p:spPr>
        <p:txBody>
          <a:bodyPr wrap="square">
            <a:spAutoFit/>
          </a:bodyPr>
          <a:lstStyle/>
          <a:p>
            <a:pPr>
              <a:buSzPct val="100000"/>
            </a:pPr>
            <a:r>
              <a:rPr lang="da-DK" sz="1500" dirty="0">
                <a:solidFill>
                  <a:srgbClr val="4D4D4D"/>
                </a:solidFill>
                <a:latin typeface="Tahoma" pitchFamily="34" charset="0"/>
                <a:cs typeface="Tahoma" pitchFamily="34" charset="0"/>
                <a:sym typeface="Tahoma" pitchFamily="34" charset="0"/>
              </a:rPr>
              <a:t>Hvad vi siger</a:t>
            </a:r>
          </a:p>
        </p:txBody>
      </p:sp>
      <p:sp>
        <p:nvSpPr>
          <p:cNvPr id="76807" name="Tekstboks 6"/>
          <p:cNvSpPr txBox="1">
            <a:spLocks noChangeArrowheads="1"/>
          </p:cNvSpPr>
          <p:nvPr/>
        </p:nvSpPr>
        <p:spPr bwMode="auto">
          <a:xfrm>
            <a:off x="7060881" y="3937620"/>
            <a:ext cx="1903607" cy="323165"/>
          </a:xfrm>
          <a:prstGeom prst="rect">
            <a:avLst/>
          </a:prstGeom>
          <a:noFill/>
          <a:ln w="9525">
            <a:noFill/>
            <a:miter lim="800000"/>
            <a:headEnd/>
            <a:tailEnd/>
          </a:ln>
        </p:spPr>
        <p:txBody>
          <a:bodyPr wrap="square">
            <a:spAutoFit/>
          </a:bodyPr>
          <a:lstStyle/>
          <a:p>
            <a:pPr>
              <a:buSzPct val="100000"/>
            </a:pPr>
            <a:r>
              <a:rPr lang="da-DK" sz="1500" dirty="0">
                <a:solidFill>
                  <a:srgbClr val="4D4D4D"/>
                </a:solidFill>
                <a:latin typeface="Tahoma" pitchFamily="34" charset="0"/>
                <a:cs typeface="Tahoma" pitchFamily="34" charset="0"/>
                <a:sym typeface="Tahoma" pitchFamily="34" charset="0"/>
              </a:rPr>
              <a:t>Hvordan vi siger det</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6C688DC-842C-459F-B607-7119F9A255B4}"/>
              </a:ext>
            </a:extLst>
          </p:cNvPr>
          <p:cNvSpPr>
            <a:spLocks noGrp="1"/>
          </p:cNvSpPr>
          <p:nvPr>
            <p:ph type="body" sz="quarter" idx="11"/>
          </p:nvPr>
        </p:nvSpPr>
        <p:spPr>
          <a:xfrm>
            <a:off x="107505" y="0"/>
            <a:ext cx="4519462" cy="883828"/>
          </a:xfrm>
        </p:spPr>
        <p:txBody>
          <a:bodyPr/>
          <a:lstStyle/>
          <a:p>
            <a:r>
              <a:rPr lang="da-DK" dirty="0"/>
              <a:t>Eksempler på kommunikation</a:t>
            </a:r>
          </a:p>
        </p:txBody>
      </p:sp>
      <p:sp>
        <p:nvSpPr>
          <p:cNvPr id="3" name="Pladsholder til tekst 2">
            <a:extLst>
              <a:ext uri="{FF2B5EF4-FFF2-40B4-BE49-F238E27FC236}">
                <a16:creationId xmlns:a16="http://schemas.microsoft.com/office/drawing/2014/main" id="{5AD0D0D1-8424-4EC5-B1F9-77F2B4D10FC1}"/>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1E0DB050-4F85-46F0-9760-2B14D3E45348}"/>
              </a:ext>
            </a:extLst>
          </p:cNvPr>
          <p:cNvSpPr>
            <a:spLocks noGrp="1"/>
          </p:cNvSpPr>
          <p:nvPr>
            <p:ph type="body" sz="quarter" idx="14"/>
          </p:nvPr>
        </p:nvSpPr>
        <p:spPr/>
        <p:txBody>
          <a:bodyPr/>
          <a:lstStyle/>
          <a:p>
            <a:r>
              <a:rPr lang="da-DK" u="sng" dirty="0"/>
              <a:t>Entusiasten: </a:t>
            </a:r>
          </a:p>
          <a:p>
            <a:r>
              <a:rPr lang="da-DK" dirty="0"/>
              <a:t>Vi skal være sammen i 2 fantastiske og inspirerende dage, hvor vi skal dele erfaringer og lære nye måde at udvikle vores organisation på…</a:t>
            </a:r>
          </a:p>
          <a:p>
            <a:r>
              <a:rPr lang="da-DK" u="sng" dirty="0"/>
              <a:t>Supporteren: </a:t>
            </a:r>
          </a:p>
          <a:p>
            <a:r>
              <a:rPr lang="da-DK" dirty="0"/>
              <a:t>Vi skal have 2 hyggelige dage sammen. Vi spiser en god frokost sammen kl. 12.00. Jeg håber, at alle byder ind…</a:t>
            </a:r>
          </a:p>
          <a:p>
            <a:r>
              <a:rPr lang="da-DK" u="sng" dirty="0" err="1"/>
              <a:t>Implementeren</a:t>
            </a:r>
            <a:r>
              <a:rPr lang="da-DK" u="sng" dirty="0"/>
              <a:t>:</a:t>
            </a:r>
          </a:p>
          <a:p>
            <a:r>
              <a:rPr lang="da-DK" dirty="0"/>
              <a:t>Vi har 2 dage sammen, hvor målet er at lære jer, hvordan i gennem et typologiværktøj, kan skabe værdi i jeres organisation.</a:t>
            </a:r>
          </a:p>
          <a:p>
            <a:r>
              <a:rPr lang="da-DK" u="sng" dirty="0" err="1"/>
              <a:t>Analytikkeren</a:t>
            </a:r>
            <a:r>
              <a:rPr lang="da-DK" u="sng" dirty="0"/>
              <a:t>:</a:t>
            </a:r>
          </a:p>
          <a:p>
            <a:r>
              <a:rPr lang="da-DK" dirty="0"/>
              <a:t>I de næste 2 dage, skal vi være sammen fra kl. 09.00 – 16.00. Alt hvad vi underviser i er baseret på en valid ramme. Vi komme til at gå i detaljen med typologiværktøjet…</a:t>
            </a:r>
          </a:p>
          <a:p>
            <a:endParaRPr lang="da-DK" dirty="0"/>
          </a:p>
        </p:txBody>
      </p:sp>
    </p:spTree>
    <p:extLst>
      <p:ext uri="{BB962C8B-B14F-4D97-AF65-F5344CB8AC3E}">
        <p14:creationId xmlns:p14="http://schemas.microsoft.com/office/powerpoint/2010/main" val="34582767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5" name="Rectangle 3"/>
          <p:cNvSpPr>
            <a:spLocks noGrp="1" noChangeArrowheads="1"/>
          </p:cNvSpPr>
          <p:nvPr>
            <p:ph type="body" sz="quarter" idx="11"/>
          </p:nvPr>
        </p:nvSpPr>
        <p:spPr>
          <a:xfrm>
            <a:off x="107505" y="0"/>
            <a:ext cx="4464495" cy="883828"/>
          </a:xfrm>
        </p:spPr>
        <p:txBody>
          <a:bodyPr>
            <a:normAutofit/>
          </a:bodyPr>
          <a:lstStyle/>
          <a:p>
            <a:pPr>
              <a:lnSpc>
                <a:spcPct val="90000"/>
              </a:lnSpc>
            </a:pPr>
            <a:r>
              <a:rPr lang="da-DK" dirty="0">
                <a:cs typeface="Tahoma" pitchFamily="34" charset="0"/>
                <a:sym typeface="Tahoma" pitchFamily="34" charset="0"/>
              </a:rPr>
              <a:t>ords forskellige betydninger</a:t>
            </a:r>
          </a:p>
        </p:txBody>
      </p:sp>
      <p:sp>
        <p:nvSpPr>
          <p:cNvPr id="2" name="Pladsholder til tekst 1">
            <a:extLst>
              <a:ext uri="{FF2B5EF4-FFF2-40B4-BE49-F238E27FC236}">
                <a16:creationId xmlns:a16="http://schemas.microsoft.com/office/drawing/2014/main" id="{2509A2C7-4321-402E-8845-F9B8D116E374}"/>
              </a:ext>
            </a:extLst>
          </p:cNvPr>
          <p:cNvSpPr>
            <a:spLocks noGrp="1"/>
          </p:cNvSpPr>
          <p:nvPr>
            <p:ph type="body" sz="quarter" idx="13"/>
          </p:nvPr>
        </p:nvSpPr>
        <p:spPr/>
        <p:txBody>
          <a:bodyPr/>
          <a:lstStyle/>
          <a:p>
            <a:endParaRPr lang="da-DK"/>
          </a:p>
        </p:txBody>
      </p:sp>
      <p:sp>
        <p:nvSpPr>
          <p:cNvPr id="3" name="Pladsholder til tekst 2">
            <a:extLst>
              <a:ext uri="{FF2B5EF4-FFF2-40B4-BE49-F238E27FC236}">
                <a16:creationId xmlns:a16="http://schemas.microsoft.com/office/drawing/2014/main" id="{69850D41-91C6-4E7C-ACE2-14FB03DC8601}"/>
              </a:ext>
            </a:extLst>
          </p:cNvPr>
          <p:cNvSpPr>
            <a:spLocks noGrp="1"/>
          </p:cNvSpPr>
          <p:nvPr>
            <p:ph type="body" sz="quarter" idx="14"/>
          </p:nvPr>
        </p:nvSpPr>
        <p:spPr>
          <a:xfrm>
            <a:off x="395536" y="1128713"/>
            <a:ext cx="8280920" cy="982024"/>
          </a:xfrm>
        </p:spPr>
        <p:txBody>
          <a:bodyPr/>
          <a:lstStyle/>
          <a:p>
            <a:pPr>
              <a:lnSpc>
                <a:spcPct val="90000"/>
              </a:lnSpc>
            </a:pPr>
            <a:r>
              <a:rPr lang="da-DK" dirty="0">
                <a:cs typeface="Tahoma" pitchFamily="34" charset="0"/>
                <a:sym typeface="Tahoma" pitchFamily="34" charset="0"/>
              </a:rPr>
              <a:t>Ord kan tillægges mange forskellige betydninger. De farves af vores adfærdsstil og vores erfaringer.</a:t>
            </a:r>
          </a:p>
          <a:p>
            <a:pPr>
              <a:lnSpc>
                <a:spcPct val="90000"/>
              </a:lnSpc>
              <a:buSzPct val="100000"/>
            </a:pPr>
            <a:r>
              <a:rPr lang="da-DK" dirty="0">
                <a:cs typeface="Tahoma" pitchFamily="34" charset="0"/>
                <a:sym typeface="Tahoma" pitchFamily="34" charset="0"/>
              </a:rPr>
              <a:t>"</a:t>
            </a:r>
            <a:r>
              <a:rPr lang="da-DK" b="1" dirty="0">
                <a:cs typeface="Tahoma" pitchFamily="34" charset="0"/>
                <a:sym typeface="Tahoma" pitchFamily="34" charset="0"/>
              </a:rPr>
              <a:t>Uddannelse</a:t>
            </a:r>
            <a:r>
              <a:rPr lang="da-DK" dirty="0">
                <a:cs typeface="Tahoma" pitchFamily="34" charset="0"/>
                <a:sym typeface="Tahoma" pitchFamily="34" charset="0"/>
              </a:rPr>
              <a:t>" kan f.eks. betyde:</a:t>
            </a:r>
          </a:p>
        </p:txBody>
      </p:sp>
      <p:pic>
        <p:nvPicPr>
          <p:cNvPr id="10" name="Billede 9">
            <a:extLst>
              <a:ext uri="{FF2B5EF4-FFF2-40B4-BE49-F238E27FC236}">
                <a16:creationId xmlns:a16="http://schemas.microsoft.com/office/drawing/2014/main" id="{AE787B44-8246-42D0-ADC5-680CE611EC8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88024" y="2420241"/>
            <a:ext cx="1202978" cy="1134422"/>
          </a:xfrm>
          <a:prstGeom prst="rect">
            <a:avLst/>
          </a:prstGeom>
        </p:spPr>
      </p:pic>
      <p:sp>
        <p:nvSpPr>
          <p:cNvPr id="14" name="Pladsholder til tekst 2">
            <a:extLst>
              <a:ext uri="{FF2B5EF4-FFF2-40B4-BE49-F238E27FC236}">
                <a16:creationId xmlns:a16="http://schemas.microsoft.com/office/drawing/2014/main" id="{01BF7ABF-1568-448C-A741-6AEFF250A8AC}"/>
              </a:ext>
            </a:extLst>
          </p:cNvPr>
          <p:cNvSpPr txBox="1">
            <a:spLocks/>
          </p:cNvSpPr>
          <p:nvPr/>
        </p:nvSpPr>
        <p:spPr>
          <a:xfrm>
            <a:off x="1259632" y="2515721"/>
            <a:ext cx="3600400" cy="982024"/>
          </a:xfrm>
          <a:prstGeom prst="rect">
            <a:avLst/>
          </a:prstGeom>
        </p:spPr>
        <p:txBody>
          <a:bodyPr vert="horz"/>
          <a:lstStyle>
            <a:lvl1pPr marL="0" indent="0" algn="l" defTabSz="914400" rtl="0" eaLnBrk="1" latinLnBrk="0" hangingPunct="1">
              <a:spcBef>
                <a:spcPct val="20000"/>
              </a:spcBef>
              <a:spcAft>
                <a:spcPts val="600"/>
              </a:spcAft>
              <a:buFont typeface="Arial" pitchFamily="34" charset="0"/>
              <a:buNone/>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None/>
            </a:pPr>
            <a:r>
              <a:rPr lang="da-DK" dirty="0">
                <a:latin typeface="+mn-lt"/>
                <a:cs typeface="Tahoma" pitchFamily="34" charset="0"/>
                <a:sym typeface="Tahoma" pitchFamily="34" charset="0"/>
              </a:rPr>
              <a:t>Implementer: </a:t>
            </a:r>
          </a:p>
          <a:p>
            <a:pPr marL="457200" lvl="1" indent="0">
              <a:lnSpc>
                <a:spcPct val="90000"/>
              </a:lnSpc>
              <a:buNone/>
            </a:pPr>
            <a:r>
              <a:rPr lang="da-DK" dirty="0">
                <a:latin typeface="+mn-lt"/>
                <a:cs typeface="Tahoma" pitchFamily="34" charset="0"/>
                <a:sym typeface="Tahoma" pitchFamily="34" charset="0"/>
              </a:rPr>
              <a:t>Nye mål</a:t>
            </a:r>
          </a:p>
          <a:p>
            <a:pPr marL="457200" lvl="1" indent="0">
              <a:lnSpc>
                <a:spcPct val="90000"/>
              </a:lnSpc>
              <a:buNone/>
            </a:pPr>
            <a:endParaRPr lang="da-DK" dirty="0">
              <a:latin typeface="+mn-lt"/>
              <a:cs typeface="Tahoma" pitchFamily="34" charset="0"/>
              <a:sym typeface="Tahoma" pitchFamily="34" charset="0"/>
            </a:endParaRPr>
          </a:p>
          <a:p>
            <a:pPr marL="457200" lvl="1" indent="0">
              <a:lnSpc>
                <a:spcPct val="90000"/>
              </a:lnSpc>
              <a:buNone/>
            </a:pPr>
            <a:endParaRPr lang="da-DK" dirty="0">
              <a:latin typeface="+mn-lt"/>
              <a:cs typeface="Tahoma" pitchFamily="34" charset="0"/>
              <a:sym typeface="Tahoma" pitchFamily="34" charset="0"/>
            </a:endParaRPr>
          </a:p>
          <a:p>
            <a:pPr marL="457200" lvl="1" indent="0">
              <a:lnSpc>
                <a:spcPct val="90000"/>
              </a:lnSpc>
              <a:buNone/>
            </a:pPr>
            <a:r>
              <a:rPr lang="da-DK" dirty="0">
                <a:latin typeface="+mn-lt"/>
                <a:cs typeface="Tahoma" pitchFamily="34" charset="0"/>
                <a:sym typeface="Tahoma" pitchFamily="34" charset="0"/>
              </a:rPr>
              <a:t>Analytiker: </a:t>
            </a:r>
          </a:p>
          <a:p>
            <a:pPr marL="457200" lvl="1" indent="0">
              <a:lnSpc>
                <a:spcPct val="90000"/>
              </a:lnSpc>
              <a:buNone/>
            </a:pPr>
            <a:r>
              <a:rPr lang="da-DK" dirty="0">
                <a:latin typeface="+mn-lt"/>
                <a:cs typeface="Tahoma" pitchFamily="34" charset="0"/>
                <a:sym typeface="Tahoma" pitchFamily="34" charset="0"/>
              </a:rPr>
              <a:t>Ny viden</a:t>
            </a:r>
          </a:p>
        </p:txBody>
      </p:sp>
      <p:sp>
        <p:nvSpPr>
          <p:cNvPr id="15" name="Pladsholder til tekst 2">
            <a:extLst>
              <a:ext uri="{FF2B5EF4-FFF2-40B4-BE49-F238E27FC236}">
                <a16:creationId xmlns:a16="http://schemas.microsoft.com/office/drawing/2014/main" id="{65E67847-F007-49BC-BB74-D4DEFF4DF0B1}"/>
              </a:ext>
            </a:extLst>
          </p:cNvPr>
          <p:cNvSpPr txBox="1">
            <a:spLocks/>
          </p:cNvSpPr>
          <p:nvPr/>
        </p:nvSpPr>
        <p:spPr>
          <a:xfrm>
            <a:off x="5652120" y="2515721"/>
            <a:ext cx="4085580" cy="982024"/>
          </a:xfrm>
          <a:prstGeom prst="rect">
            <a:avLst/>
          </a:prstGeom>
        </p:spPr>
        <p:txBody>
          <a:bodyPr vert="horz"/>
          <a:lstStyle>
            <a:lvl1pPr marL="0" indent="0" algn="l" defTabSz="914400" rtl="0" eaLnBrk="1" latinLnBrk="0" hangingPunct="1">
              <a:spcBef>
                <a:spcPct val="20000"/>
              </a:spcBef>
              <a:spcAft>
                <a:spcPts val="600"/>
              </a:spcAft>
              <a:buFont typeface="Arial" pitchFamily="34" charset="0"/>
              <a:buNone/>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spcAft>
                <a:spcPts val="600"/>
              </a:spcAft>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Open Sans" panose="020B0606030504020204" pitchFamily="34" charset="0"/>
              <a:buChar char="–"/>
              <a:defRPr sz="1600" kern="1200">
                <a:solidFill>
                  <a:srgbClr val="3D4955"/>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None/>
            </a:pPr>
            <a:r>
              <a:rPr lang="da-DK" dirty="0">
                <a:latin typeface="+mn-lt"/>
                <a:cs typeface="Tahoma" pitchFamily="34" charset="0"/>
                <a:sym typeface="Tahoma" pitchFamily="34" charset="0"/>
              </a:rPr>
              <a:t>Entusiast:</a:t>
            </a:r>
          </a:p>
          <a:p>
            <a:pPr marL="457200" lvl="1" indent="0">
              <a:lnSpc>
                <a:spcPct val="90000"/>
              </a:lnSpc>
              <a:buNone/>
            </a:pPr>
            <a:r>
              <a:rPr lang="da-DK" dirty="0">
                <a:latin typeface="+mn-lt"/>
                <a:cs typeface="Tahoma" pitchFamily="34" charset="0"/>
                <a:sym typeface="Tahoma" pitchFamily="34" charset="0"/>
              </a:rPr>
              <a:t>Ny inspiration</a:t>
            </a:r>
          </a:p>
          <a:p>
            <a:pPr marL="457200" lvl="1" indent="0">
              <a:lnSpc>
                <a:spcPct val="90000"/>
              </a:lnSpc>
              <a:buNone/>
            </a:pPr>
            <a:endParaRPr lang="da-DK" dirty="0">
              <a:latin typeface="+mn-lt"/>
              <a:cs typeface="Tahoma" pitchFamily="34" charset="0"/>
              <a:sym typeface="Tahoma" pitchFamily="34" charset="0"/>
            </a:endParaRPr>
          </a:p>
          <a:p>
            <a:pPr marL="457200" lvl="1" indent="0">
              <a:lnSpc>
                <a:spcPct val="90000"/>
              </a:lnSpc>
              <a:buNone/>
            </a:pPr>
            <a:endParaRPr lang="da-DK" dirty="0">
              <a:latin typeface="+mn-lt"/>
              <a:cs typeface="Tahoma" pitchFamily="34" charset="0"/>
              <a:sym typeface="Tahoma" pitchFamily="34" charset="0"/>
            </a:endParaRPr>
          </a:p>
          <a:p>
            <a:pPr marL="457200" lvl="1" indent="0">
              <a:lnSpc>
                <a:spcPct val="90000"/>
              </a:lnSpc>
              <a:buNone/>
            </a:pPr>
            <a:r>
              <a:rPr lang="da-DK" dirty="0">
                <a:latin typeface="+mn-lt"/>
                <a:cs typeface="Tahoma" pitchFamily="34" charset="0"/>
                <a:sym typeface="Tahoma" pitchFamily="34" charset="0"/>
              </a:rPr>
              <a:t>Supporter:</a:t>
            </a:r>
          </a:p>
          <a:p>
            <a:pPr marL="457200" lvl="1" indent="0">
              <a:lnSpc>
                <a:spcPct val="90000"/>
              </a:lnSpc>
              <a:buNone/>
            </a:pPr>
            <a:r>
              <a:rPr lang="da-DK" dirty="0">
                <a:latin typeface="+mn-lt"/>
                <a:cs typeface="Tahoma" pitchFamily="34" charset="0"/>
                <a:sym typeface="Tahoma" pitchFamily="34" charset="0"/>
              </a:rPr>
              <a:t>Nye relationer</a:t>
            </a:r>
          </a:p>
        </p:txBody>
      </p:sp>
      <p:pic>
        <p:nvPicPr>
          <p:cNvPr id="13" name="Billede 12">
            <a:extLst>
              <a:ext uri="{FF2B5EF4-FFF2-40B4-BE49-F238E27FC236}">
                <a16:creationId xmlns:a16="http://schemas.microsoft.com/office/drawing/2014/main" id="{D45C457C-6B54-4EC0-BC54-768C68F041F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516" y="2239544"/>
            <a:ext cx="1025525" cy="1209040"/>
          </a:xfrm>
          <a:prstGeom prst="rect">
            <a:avLst/>
          </a:prstGeom>
          <a:noFill/>
          <a:ln>
            <a:noFill/>
          </a:ln>
        </p:spPr>
      </p:pic>
      <p:pic>
        <p:nvPicPr>
          <p:cNvPr id="16" name="Billede 15">
            <a:extLst>
              <a:ext uri="{FF2B5EF4-FFF2-40B4-BE49-F238E27FC236}">
                <a16:creationId xmlns:a16="http://schemas.microsoft.com/office/drawing/2014/main" id="{BBB47562-54FE-44B3-9643-DF919B3A5E5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5287" y="3601324"/>
            <a:ext cx="948690" cy="1119505"/>
          </a:xfrm>
          <a:prstGeom prst="rect">
            <a:avLst/>
          </a:prstGeom>
          <a:noFill/>
          <a:ln>
            <a:noFill/>
          </a:ln>
        </p:spPr>
      </p:pic>
      <p:pic>
        <p:nvPicPr>
          <p:cNvPr id="17" name="Billede 16">
            <a:extLst>
              <a:ext uri="{FF2B5EF4-FFF2-40B4-BE49-F238E27FC236}">
                <a16:creationId xmlns:a16="http://schemas.microsoft.com/office/drawing/2014/main" id="{26E90E2D-DEF2-420F-8A36-93930EFF712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9773" y="3650143"/>
            <a:ext cx="919480" cy="108331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277822" cy="853050"/>
          </a:xfrm>
        </p:spPr>
        <p:txBody>
          <a:bodyPr/>
          <a:lstStyle/>
          <a:p>
            <a:r>
              <a:rPr lang="da-DK" sz="2000" dirty="0">
                <a:solidFill>
                  <a:srgbClr val="389BC5"/>
                </a:solidFill>
              </a:rPr>
              <a:t>Hvad</a:t>
            </a:r>
            <a:r>
              <a:rPr lang="da-DK" sz="2000" dirty="0"/>
              <a:t> siger vi? </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3203848" y="520778"/>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685206" y="409780"/>
            <a:ext cx="1887303" cy="2022601"/>
          </a:xfrm>
          <a:prstGeom prst="rect">
            <a:avLst/>
          </a:prstGeom>
          <a:noFill/>
        </p:spPr>
        <p:txBody>
          <a:bodyPr vert="horz" wrap="square" lIns="180000" tIns="180000" rIns="180000" bIns="360000" rtlCol="0" anchor="t" anchorCtr="0">
            <a:spAutoFit/>
          </a:bodyPr>
          <a:lstStyle/>
          <a:p>
            <a:pPr marL="87312"/>
            <a:endParaRPr lang="da-DK" sz="1200" dirty="0">
              <a:solidFill>
                <a:srgbClr val="3D4955"/>
              </a:solidFill>
              <a:sym typeface="Tahoma" pitchFamily="34" charset="0"/>
            </a:endParaRPr>
          </a:p>
          <a:p>
            <a:pPr marL="87312"/>
            <a:endParaRPr lang="da-DK" sz="1200" dirty="0">
              <a:solidFill>
                <a:srgbClr val="3D4955"/>
              </a:solidFill>
              <a:sym typeface="Tahoma" pitchFamily="34" charset="0"/>
            </a:endParaRPr>
          </a:p>
          <a:p>
            <a:pPr marL="87312"/>
            <a:endParaRPr lang="da-DK" sz="1200" dirty="0">
              <a:solidFill>
                <a:srgbClr val="3D4955"/>
              </a:solidFill>
              <a:sym typeface="Tahoma" pitchFamily="34" charset="0"/>
            </a:endParaRPr>
          </a:p>
          <a:p>
            <a:pPr marL="87312"/>
            <a:r>
              <a:rPr lang="da-DK" sz="1200" dirty="0">
                <a:solidFill>
                  <a:srgbClr val="3D4955"/>
                </a:solidFill>
                <a:sym typeface="Tahoma" pitchFamily="34" charset="0"/>
              </a:rPr>
              <a:t>Muligheder</a:t>
            </a:r>
          </a:p>
          <a:p>
            <a:pPr marL="87312"/>
            <a:r>
              <a:rPr lang="da-DK" sz="1200" dirty="0">
                <a:solidFill>
                  <a:srgbClr val="3D4955"/>
                </a:solidFill>
                <a:sym typeface="Tahoma" pitchFamily="34" charset="0"/>
              </a:rPr>
              <a:t>Begejstring</a:t>
            </a:r>
          </a:p>
          <a:p>
            <a:pPr marL="87312"/>
            <a:r>
              <a:rPr lang="da-DK" sz="1200" dirty="0">
                <a:solidFill>
                  <a:srgbClr val="3D4955"/>
                </a:solidFill>
                <a:sym typeface="Tahoma" pitchFamily="34" charset="0"/>
              </a:rPr>
              <a:t>Nyhedsværdi</a:t>
            </a:r>
          </a:p>
          <a:p>
            <a:pPr marL="87312"/>
            <a:r>
              <a:rPr lang="da-DK" sz="1200" dirty="0">
                <a:solidFill>
                  <a:srgbClr val="3D4955"/>
                </a:solidFill>
                <a:sym typeface="Tahoma" pitchFamily="34" charset="0"/>
              </a:rPr>
              <a:t>Spændende </a:t>
            </a:r>
          </a:p>
          <a:p>
            <a:pPr marL="87312"/>
            <a:r>
              <a:rPr lang="da-DK" sz="1200" dirty="0">
                <a:solidFill>
                  <a:srgbClr val="3D4955"/>
                </a:solidFill>
                <a:sym typeface="Tahoma" pitchFamily="34" charset="0"/>
              </a:rPr>
              <a:t>Overblik</a:t>
            </a:r>
            <a:endParaRPr lang="da-DK" sz="1200" dirty="0">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726462" y="2627879"/>
            <a:ext cx="1914225" cy="2022601"/>
          </a:xfrm>
          <a:prstGeom prst="rect">
            <a:avLst/>
          </a:prstGeom>
          <a:noFill/>
        </p:spPr>
        <p:txBody>
          <a:bodyPr vert="horz" wrap="square" lIns="180000" tIns="180000" rIns="180000" bIns="360000" rtlCol="0" anchor="t" anchorCtr="0">
            <a:spAutoFit/>
          </a:bodyPr>
          <a:lstStyle/>
          <a:p>
            <a:pPr marL="87312"/>
            <a:r>
              <a:rPr lang="da-DK" sz="1200" dirty="0">
                <a:solidFill>
                  <a:srgbClr val="3D4955"/>
                </a:solidFill>
                <a:sym typeface="Tahoma" pitchFamily="34" charset="0"/>
              </a:rPr>
              <a:t>Resultater</a:t>
            </a:r>
          </a:p>
          <a:p>
            <a:pPr marL="87312"/>
            <a:r>
              <a:rPr lang="da-DK" sz="1200" dirty="0">
                <a:solidFill>
                  <a:srgbClr val="3D4955"/>
                </a:solidFill>
                <a:sym typeface="Tahoma" pitchFamily="34" charset="0"/>
              </a:rPr>
              <a:t>Fremgang</a:t>
            </a:r>
          </a:p>
          <a:p>
            <a:pPr marL="87312"/>
            <a:r>
              <a:rPr lang="da-DK" sz="1200" dirty="0">
                <a:solidFill>
                  <a:srgbClr val="3D4955"/>
                </a:solidFill>
                <a:sym typeface="Tahoma" pitchFamily="34" charset="0"/>
              </a:rPr>
              <a:t>Effektivitet</a:t>
            </a:r>
          </a:p>
          <a:p>
            <a:pPr marL="87312"/>
            <a:r>
              <a:rPr lang="da-DK" sz="1200" dirty="0">
                <a:solidFill>
                  <a:srgbClr val="3D4955"/>
                </a:solidFill>
                <a:sym typeface="Tahoma" pitchFamily="34" charset="0"/>
              </a:rPr>
              <a:t>Mål</a:t>
            </a:r>
          </a:p>
          <a:p>
            <a:pPr marL="87312"/>
            <a:r>
              <a:rPr lang="da-DK" sz="1200" dirty="0">
                <a:solidFill>
                  <a:srgbClr val="3D4955"/>
                </a:solidFill>
                <a:sym typeface="Tahoma" pitchFamily="34" charset="0"/>
              </a:rPr>
              <a:t>Beslutning</a:t>
            </a:r>
          </a:p>
          <a:p>
            <a:pPr marL="87312"/>
            <a:endParaRPr lang="da-DK" sz="1200" dirty="0">
              <a:solidFill>
                <a:srgbClr val="3D4955"/>
              </a:solidFill>
              <a:sym typeface="Tahoma" pitchFamily="34" charset="0"/>
            </a:endParaRPr>
          </a:p>
          <a:p>
            <a:pPr>
              <a:buSzPct val="50000"/>
            </a:pPr>
            <a:endParaRPr lang="da-DK" sz="1200" dirty="0">
              <a:latin typeface="Franklin Gothic Book" panose="020B0503020102020204" pitchFamily="34" charset="0"/>
              <a:sym typeface="Tahoma" pitchFamily="34" charset="0"/>
            </a:endParaRPr>
          </a:p>
          <a:p>
            <a:endParaRPr lang="da-DK" sz="1200" dirty="0">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883418" y="2555874"/>
            <a:ext cx="2667820" cy="2022601"/>
          </a:xfrm>
          <a:prstGeom prst="rect">
            <a:avLst/>
          </a:prstGeom>
          <a:noFill/>
        </p:spPr>
        <p:txBody>
          <a:bodyPr vert="horz" wrap="square" lIns="180000" tIns="180000" rIns="180000" bIns="360000" rtlCol="0" anchor="t" anchorCtr="0">
            <a:spAutoFit/>
          </a:bodyPr>
          <a:lstStyle/>
          <a:p>
            <a:pPr marL="87312"/>
            <a:r>
              <a:rPr lang="da-DK" sz="1200" dirty="0">
                <a:solidFill>
                  <a:srgbClr val="3D4955"/>
                </a:solidFill>
                <a:sym typeface="Tahoma" pitchFamily="34" charset="0"/>
              </a:rPr>
              <a:t>Kvalitet</a:t>
            </a:r>
          </a:p>
          <a:p>
            <a:pPr marL="87312"/>
            <a:r>
              <a:rPr lang="da-DK" sz="1200" dirty="0">
                <a:solidFill>
                  <a:srgbClr val="3D4955"/>
                </a:solidFill>
                <a:sym typeface="Tahoma" pitchFamily="34" charset="0"/>
              </a:rPr>
              <a:t>Sikkerhed</a:t>
            </a:r>
          </a:p>
          <a:p>
            <a:pPr marL="87312"/>
            <a:r>
              <a:rPr lang="da-DK" sz="1200" dirty="0">
                <a:solidFill>
                  <a:srgbClr val="3D4955"/>
                </a:solidFill>
                <a:sym typeface="Tahoma" pitchFamily="34" charset="0"/>
              </a:rPr>
              <a:t>Plan og struktur</a:t>
            </a:r>
          </a:p>
          <a:p>
            <a:pPr marL="87312"/>
            <a:r>
              <a:rPr lang="da-DK" sz="1200" dirty="0">
                <a:solidFill>
                  <a:srgbClr val="3D4955"/>
                </a:solidFill>
                <a:sym typeface="Tahoma" pitchFamily="34" charset="0"/>
              </a:rPr>
              <a:t>Logik</a:t>
            </a:r>
          </a:p>
          <a:p>
            <a:pPr marL="87312"/>
            <a:r>
              <a:rPr lang="da-DK" sz="1200" dirty="0">
                <a:solidFill>
                  <a:srgbClr val="3D4955"/>
                </a:solidFill>
                <a:sym typeface="Tahoma" pitchFamily="34" charset="0"/>
              </a:rPr>
              <a:t>Fakta</a:t>
            </a:r>
          </a:p>
          <a:p>
            <a:endParaRPr lang="da-DK" sz="1200" dirty="0">
              <a:latin typeface="Franklin Gothic Book" panose="020B0503020102020204" pitchFamily="34" charset="0"/>
            </a:endParaRPr>
          </a:p>
          <a:p>
            <a:br>
              <a:rPr lang="da-DK" sz="1200" dirty="0">
                <a:latin typeface="Franklin Gothic Book" panose="020B0503020102020204" pitchFamily="34" charset="0"/>
              </a:rPr>
            </a:br>
            <a:endParaRPr lang="da-DK" sz="1200" dirty="0">
              <a:latin typeface="Franklin Gothic Book" panose="020B0503020102020204" pitchFamily="34" charset="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830851" y="874256"/>
            <a:ext cx="2337813" cy="1653269"/>
          </a:xfrm>
          <a:prstGeom prst="rect">
            <a:avLst/>
          </a:prstGeom>
          <a:noFill/>
        </p:spPr>
        <p:txBody>
          <a:bodyPr vert="horz" wrap="square" lIns="180000" tIns="180000" rIns="180000" bIns="360000" rtlCol="0" anchor="t" anchorCtr="0">
            <a:spAutoFit/>
          </a:bodyPr>
          <a:lstStyle/>
          <a:p>
            <a:pPr marL="87312"/>
            <a:r>
              <a:rPr lang="da-DK" sz="1200" dirty="0">
                <a:solidFill>
                  <a:srgbClr val="3D4955"/>
                </a:solidFill>
                <a:sym typeface="Tahoma" pitchFamily="34" charset="0"/>
              </a:rPr>
              <a:t>Følelser og værdier</a:t>
            </a:r>
          </a:p>
          <a:p>
            <a:pPr marL="87312"/>
            <a:r>
              <a:rPr lang="da-DK" sz="1200" dirty="0">
                <a:solidFill>
                  <a:srgbClr val="3D4955"/>
                </a:solidFill>
                <a:sym typeface="Tahoma" pitchFamily="34" charset="0"/>
              </a:rPr>
              <a:t>Personlige oplevelser</a:t>
            </a:r>
          </a:p>
          <a:p>
            <a:pPr marL="87312"/>
            <a:r>
              <a:rPr lang="da-DK" sz="1200" dirty="0">
                <a:solidFill>
                  <a:srgbClr val="3D4955"/>
                </a:solidFill>
                <a:sym typeface="Tahoma" pitchFamily="34" charset="0"/>
              </a:rPr>
              <a:t>Sammenhold</a:t>
            </a:r>
          </a:p>
          <a:p>
            <a:pPr marL="87312"/>
            <a:r>
              <a:rPr lang="da-DK" sz="1200" dirty="0">
                <a:solidFill>
                  <a:srgbClr val="3D4955"/>
                </a:solidFill>
                <a:sym typeface="Tahoma" pitchFamily="34" charset="0"/>
              </a:rPr>
              <a:t>Genkendelse</a:t>
            </a:r>
          </a:p>
          <a:p>
            <a:pPr marL="87312"/>
            <a:r>
              <a:rPr lang="da-DK" sz="1200" dirty="0">
                <a:solidFill>
                  <a:srgbClr val="3D4955"/>
                </a:solidFill>
                <a:sym typeface="Tahoma" pitchFamily="34" charset="0"/>
              </a:rPr>
              <a:t>Oplevelse</a:t>
            </a:r>
          </a:p>
          <a:p>
            <a:endParaRPr lang="da-DK" sz="1200" dirty="0">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850229" y="195877"/>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650829" y="172864"/>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975542" y="3737705"/>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690911" y="362827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8850456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266683" cy="853050"/>
          </a:xfrm>
        </p:spPr>
        <p:txBody>
          <a:bodyPr/>
          <a:lstStyle/>
          <a:p>
            <a:r>
              <a:rPr lang="da-DK" sz="2000" dirty="0">
                <a:solidFill>
                  <a:srgbClr val="389BC5"/>
                </a:solidFill>
              </a:rPr>
              <a:t>Hvordan</a:t>
            </a:r>
            <a:r>
              <a:rPr lang="da-DK" sz="2000" dirty="0"/>
              <a:t> siger vi det? </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685206" y="409780"/>
            <a:ext cx="1887303" cy="2553516"/>
          </a:xfrm>
          <a:prstGeom prst="rect">
            <a:avLst/>
          </a:prstGeom>
          <a:noFill/>
        </p:spPr>
        <p:txBody>
          <a:bodyPr vert="horz" wrap="square" lIns="180000" tIns="180000" rIns="180000" bIns="360000" rtlCol="0" anchor="t" anchorCtr="0">
            <a:spAutoFit/>
          </a:bodyPr>
          <a:lstStyle/>
          <a:p>
            <a:pPr lvl="0">
              <a:buSzPct val="50000"/>
            </a:pPr>
            <a:r>
              <a:rPr lang="da-DK" sz="1000" dirty="0">
                <a:latin typeface="Franklin Gothic Book" panose="020B0503020102020204" pitchFamily="34" charset="0"/>
              </a:rPr>
              <a:t>Mange levende ord</a:t>
            </a:r>
          </a:p>
          <a:p>
            <a:pPr lvl="0">
              <a:buSzPct val="50000"/>
            </a:pPr>
            <a:r>
              <a:rPr lang="da-DK" sz="1000" dirty="0">
                <a:latin typeface="Franklin Gothic Book" panose="020B0503020102020204" pitchFamily="34" charset="0"/>
              </a:rPr>
              <a:t>Åbent kropssprog</a:t>
            </a:r>
          </a:p>
          <a:p>
            <a:pPr lvl="0">
              <a:buSzPct val="50000"/>
            </a:pPr>
            <a:r>
              <a:rPr lang="da-DK" sz="1000" dirty="0">
                <a:latin typeface="Franklin Gothic Book" panose="020B0503020102020204" pitchFamily="34" charset="0"/>
              </a:rPr>
              <a:t>Motiverende betoninger </a:t>
            </a:r>
            <a:br>
              <a:rPr lang="da-DK" sz="1000" dirty="0">
                <a:latin typeface="Franklin Gothic Book" panose="020B0503020102020204" pitchFamily="34" charset="0"/>
              </a:rPr>
            </a:br>
            <a:r>
              <a:rPr lang="da-DK" sz="1000" dirty="0">
                <a:latin typeface="Franklin Gothic Book" panose="020B0503020102020204" pitchFamily="34" charset="0"/>
              </a:rPr>
              <a:t>og kropssprog</a:t>
            </a:r>
          </a:p>
          <a:p>
            <a:pPr lvl="0">
              <a:buSzPct val="50000"/>
            </a:pPr>
            <a:r>
              <a:rPr lang="da-DK" sz="1000" dirty="0">
                <a:latin typeface="Franklin Gothic Book" panose="020B0503020102020204" pitchFamily="34" charset="0"/>
              </a:rPr>
              <a:t>Flyvsk struktur/emneskift</a:t>
            </a:r>
          </a:p>
          <a:p>
            <a:pPr lvl="0">
              <a:buSzPct val="50000"/>
            </a:pPr>
            <a:r>
              <a:rPr lang="da-DK" sz="1000" dirty="0">
                <a:latin typeface="Franklin Gothic Book" panose="020B0503020102020204" pitchFamily="34" charset="0"/>
                <a:sym typeface="Tahoma" pitchFamily="34" charset="0"/>
              </a:rPr>
              <a:t>Livlig &amp; gestikulerende</a:t>
            </a:r>
          </a:p>
          <a:p>
            <a:pPr lvl="0">
              <a:buSzPct val="50000"/>
            </a:pPr>
            <a:r>
              <a:rPr lang="da-DK" sz="1000" dirty="0">
                <a:latin typeface="Franklin Gothic Book" panose="020B0503020102020204" pitchFamily="34" charset="0"/>
                <a:sym typeface="Tahoma" pitchFamily="34" charset="0"/>
              </a:rPr>
              <a:t>Nysgerrig &amp; uformel</a:t>
            </a:r>
          </a:p>
          <a:p>
            <a:pPr lvl="0"/>
            <a:r>
              <a:rPr lang="da-DK" sz="1000" dirty="0">
                <a:latin typeface="Franklin Gothic Book" panose="020B0503020102020204" pitchFamily="34" charset="0"/>
              </a:rPr>
              <a:t>Mundtligt frem for skriftligt</a:t>
            </a:r>
          </a:p>
          <a:p>
            <a:pPr lvl="0"/>
            <a:r>
              <a:rPr lang="da-DK" sz="1000" dirty="0">
                <a:latin typeface="Franklin Gothic Book" panose="020B0503020102020204" pitchFamily="34" charset="0"/>
              </a:rPr>
              <a:t>Kort oversigt</a:t>
            </a:r>
          </a:p>
          <a:p>
            <a:pPr lvl="0"/>
            <a:r>
              <a:rPr lang="da-DK" sz="1000" dirty="0">
                <a:latin typeface="Franklin Gothic Book" panose="020B0503020102020204" pitchFamily="34" charset="0"/>
              </a:rPr>
              <a:t>Gerne humoristisk &amp; farverigt</a:t>
            </a:r>
          </a:p>
          <a:p>
            <a:pPr lvl="0">
              <a:buSzPct val="50000"/>
            </a:pPr>
            <a:endParaRPr lang="da-DK" sz="1000" dirty="0">
              <a:latin typeface="Franklin Gothic Book" panose="020B0503020102020204" pitchFamily="34" charset="0"/>
              <a:sym typeface="Tahoma" pitchFamily="34" charset="0"/>
            </a:endParaRPr>
          </a:p>
          <a:p>
            <a:pPr algn="just"/>
            <a:endParaRPr lang="da-DK" sz="1050" dirty="0">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689923" y="2589323"/>
            <a:ext cx="1914225" cy="2391933"/>
          </a:xfrm>
          <a:prstGeom prst="rect">
            <a:avLst/>
          </a:prstGeom>
          <a:noFill/>
        </p:spPr>
        <p:txBody>
          <a:bodyPr vert="horz" wrap="square" lIns="180000" tIns="180000" rIns="180000" bIns="360000" rtlCol="0" anchor="t" anchorCtr="0">
            <a:spAutoFit/>
          </a:bodyPr>
          <a:lstStyle/>
          <a:p>
            <a:pPr>
              <a:buSzPct val="50000"/>
            </a:pPr>
            <a:r>
              <a:rPr lang="da-DK" sz="1000" dirty="0">
                <a:latin typeface="Franklin Gothic Book" panose="020B0503020102020204" pitchFamily="34" charset="0"/>
              </a:rPr>
              <a:t>Korte præcise sætninger</a:t>
            </a:r>
          </a:p>
          <a:p>
            <a:pPr>
              <a:buSzPct val="50000"/>
            </a:pPr>
            <a:r>
              <a:rPr lang="da-DK" sz="1000" dirty="0">
                <a:latin typeface="Franklin Gothic Book" panose="020B0503020102020204" pitchFamily="34" charset="0"/>
              </a:rPr>
              <a:t>Markant kropssprog</a:t>
            </a:r>
          </a:p>
          <a:p>
            <a:pPr>
              <a:buSzPct val="50000"/>
            </a:pPr>
            <a:r>
              <a:rPr lang="da-DK" sz="1000" dirty="0">
                <a:latin typeface="Franklin Gothic Book" panose="020B0503020102020204" pitchFamily="34" charset="0"/>
              </a:rPr>
              <a:t>Kontante og til tider sårende betoninger</a:t>
            </a:r>
          </a:p>
          <a:p>
            <a:pPr>
              <a:buSzPct val="50000"/>
            </a:pPr>
            <a:r>
              <a:rPr lang="da-DK" sz="1000" dirty="0">
                <a:latin typeface="Franklin Gothic Book" panose="020B0503020102020204" pitchFamily="34" charset="0"/>
              </a:rPr>
              <a:t>Holder sig til ”sagen”</a:t>
            </a:r>
          </a:p>
          <a:p>
            <a:pPr>
              <a:buSzPct val="50000"/>
            </a:pPr>
            <a:r>
              <a:rPr lang="da-DK" sz="1000" dirty="0">
                <a:latin typeface="Franklin Gothic Book" panose="020B0503020102020204" pitchFamily="34" charset="0"/>
              </a:rPr>
              <a:t>Taler hurtigt</a:t>
            </a:r>
          </a:p>
          <a:p>
            <a:pPr>
              <a:buSzPct val="50000"/>
            </a:pPr>
            <a:r>
              <a:rPr lang="da-DK" sz="1000" dirty="0">
                <a:latin typeface="Franklin Gothic Book" panose="020B0503020102020204" pitchFamily="34" charset="0"/>
                <a:sym typeface="Tahoma" pitchFamily="34" charset="0"/>
              </a:rPr>
              <a:t>Engageret &amp; fokuseret</a:t>
            </a:r>
          </a:p>
          <a:p>
            <a:pPr>
              <a:buSzPct val="50000"/>
            </a:pPr>
            <a:r>
              <a:rPr lang="da-DK" sz="1000" dirty="0">
                <a:latin typeface="Franklin Gothic Book" panose="020B0503020102020204" pitchFamily="34" charset="0"/>
                <a:sym typeface="Tahoma" pitchFamily="34" charset="0"/>
              </a:rPr>
              <a:t>Direkte &amp; overbevisende</a:t>
            </a:r>
          </a:p>
          <a:p>
            <a:pPr lvl="0">
              <a:defRPr/>
            </a:pPr>
            <a:r>
              <a:rPr lang="da-DK" sz="1000" dirty="0">
                <a:latin typeface="Franklin Gothic Book" panose="020B0503020102020204" pitchFamily="34" charset="0"/>
              </a:rPr>
              <a:t>Skriftlig eller mundtlig, afhængigt af effektivitet </a:t>
            </a:r>
          </a:p>
          <a:p>
            <a:pPr>
              <a:buSzPct val="50000"/>
            </a:pPr>
            <a:endParaRPr lang="da-DK" sz="1000" dirty="0">
              <a:latin typeface="Franklin Gothic Book" panose="020B0503020102020204" pitchFamily="34" charset="0"/>
              <a:sym typeface="Tahoma" pitchFamily="34" charset="0"/>
            </a:endParaRPr>
          </a:p>
          <a:p>
            <a:endParaRPr lang="da-DK" sz="1000" dirty="0">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794368" y="2580386"/>
            <a:ext cx="2667820" cy="2545821"/>
          </a:xfrm>
          <a:prstGeom prst="rect">
            <a:avLst/>
          </a:prstGeom>
          <a:noFill/>
        </p:spPr>
        <p:txBody>
          <a:bodyPr vert="horz" wrap="square" lIns="180000" tIns="180000" rIns="180000" bIns="360000" rtlCol="0" anchor="t" anchorCtr="0">
            <a:spAutoFit/>
          </a:bodyPr>
          <a:lstStyle/>
          <a:p>
            <a:pPr>
              <a:buSzPct val="50000"/>
            </a:pPr>
            <a:r>
              <a:rPr lang="da-DK" sz="1000" dirty="0">
                <a:latin typeface="Franklin Gothic Book" panose="020B0503020102020204" pitchFamily="34" charset="0"/>
              </a:rPr>
              <a:t>Mange detaljer</a:t>
            </a:r>
          </a:p>
          <a:p>
            <a:pPr>
              <a:buSzPct val="50000"/>
            </a:pPr>
            <a:r>
              <a:rPr lang="da-DK" sz="1000" dirty="0">
                <a:latin typeface="Franklin Gothic Book" panose="020B0503020102020204" pitchFamily="34" charset="0"/>
              </a:rPr>
              <a:t>Fakta-orienterede sætninger.</a:t>
            </a:r>
          </a:p>
          <a:p>
            <a:pPr>
              <a:buSzPct val="50000"/>
            </a:pPr>
            <a:r>
              <a:rPr lang="da-DK" sz="1000" dirty="0">
                <a:latin typeface="Franklin Gothic Book" panose="020B0503020102020204" pitchFamily="34" charset="0"/>
              </a:rPr>
              <a:t>Korte sætninger</a:t>
            </a:r>
          </a:p>
          <a:p>
            <a:pPr>
              <a:buSzPct val="50000"/>
            </a:pPr>
            <a:r>
              <a:rPr lang="da-DK" sz="1000" dirty="0">
                <a:latin typeface="Franklin Gothic Book" panose="020B0503020102020204" pitchFamily="34" charset="0"/>
              </a:rPr>
              <a:t>Holder sig til ”sagen”.</a:t>
            </a:r>
          </a:p>
          <a:p>
            <a:pPr>
              <a:buSzPct val="50000"/>
            </a:pPr>
            <a:r>
              <a:rPr lang="da-DK" sz="1000" dirty="0">
                <a:latin typeface="Franklin Gothic Book" panose="020B0503020102020204" pitchFamily="34" charset="0"/>
              </a:rPr>
              <a:t>Søger objektivitet</a:t>
            </a:r>
          </a:p>
          <a:p>
            <a:pPr>
              <a:buSzPct val="50000"/>
            </a:pPr>
            <a:r>
              <a:rPr lang="da-DK" sz="1000" dirty="0">
                <a:latin typeface="Franklin Gothic Book" panose="020B0503020102020204" pitchFamily="34" charset="0"/>
                <a:sym typeface="Tahoma" pitchFamily="34" charset="0"/>
              </a:rPr>
              <a:t>Afdæmpet &amp; formel</a:t>
            </a:r>
          </a:p>
          <a:p>
            <a:pPr>
              <a:buSzPct val="50000"/>
            </a:pPr>
            <a:r>
              <a:rPr lang="da-DK" sz="1000" dirty="0">
                <a:latin typeface="Franklin Gothic Book" panose="020B0503020102020204" pitchFamily="34" charset="0"/>
                <a:sym typeface="Tahoma" pitchFamily="34" charset="0"/>
              </a:rPr>
              <a:t>Gennemtænkt</a:t>
            </a:r>
          </a:p>
          <a:p>
            <a:pPr>
              <a:buSzPct val="50000"/>
            </a:pPr>
            <a:r>
              <a:rPr lang="da-DK" sz="1000" dirty="0">
                <a:latin typeface="Franklin Gothic Book" panose="020B0503020102020204" pitchFamily="34" charset="0"/>
                <a:sym typeface="Tahoma" pitchFamily="34" charset="0"/>
              </a:rPr>
              <a:t>Interesseret &amp; rolig</a:t>
            </a:r>
          </a:p>
          <a:p>
            <a:pPr lvl="0"/>
            <a:r>
              <a:rPr lang="da-DK" sz="1000" dirty="0">
                <a:latin typeface="Franklin Gothic Book" panose="020B0503020102020204" pitchFamily="34" charset="0"/>
              </a:rPr>
              <a:t>Struktureret</a:t>
            </a:r>
          </a:p>
          <a:p>
            <a:pPr lvl="0"/>
            <a:r>
              <a:rPr lang="da-DK" sz="1000" dirty="0">
                <a:latin typeface="Franklin Gothic Book" panose="020B0503020102020204" pitchFamily="34" charset="0"/>
              </a:rPr>
              <a:t>Gerne på skrift</a:t>
            </a:r>
          </a:p>
          <a:p>
            <a:endParaRPr lang="da-DK" sz="1000" dirty="0">
              <a:latin typeface="Franklin Gothic Book" panose="020B0503020102020204" pitchFamily="34" charset="0"/>
            </a:endParaRPr>
          </a:p>
          <a:p>
            <a:br>
              <a:rPr lang="da-DK" sz="1000" dirty="0">
                <a:latin typeface="Franklin Gothic Book" panose="020B0503020102020204" pitchFamily="34" charset="0"/>
              </a:rPr>
            </a:br>
            <a:endParaRPr lang="da-DK" sz="1000" dirty="0">
              <a:latin typeface="Franklin Gothic Book" panose="020B0503020102020204" pitchFamily="34" charset="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794367" y="418339"/>
            <a:ext cx="2337813" cy="2345766"/>
          </a:xfrm>
          <a:prstGeom prst="rect">
            <a:avLst/>
          </a:prstGeom>
          <a:noFill/>
        </p:spPr>
        <p:txBody>
          <a:bodyPr vert="horz" wrap="square" lIns="180000" tIns="180000" rIns="180000" bIns="360000" rtlCol="0" anchor="t" anchorCtr="0">
            <a:spAutoFit/>
          </a:bodyPr>
          <a:lstStyle/>
          <a:p>
            <a:pPr>
              <a:buSzPct val="50000"/>
            </a:pPr>
            <a:r>
              <a:rPr lang="da-DK" sz="1000" dirty="0">
                <a:latin typeface="Franklin Gothic Book" panose="020B0503020102020204" pitchFamily="34" charset="0"/>
              </a:rPr>
              <a:t>Diplomatisk</a:t>
            </a:r>
          </a:p>
          <a:p>
            <a:pPr>
              <a:buSzPct val="50000"/>
            </a:pPr>
            <a:r>
              <a:rPr lang="da-DK" sz="1000" dirty="0">
                <a:latin typeface="Franklin Gothic Book" panose="020B0503020102020204" pitchFamily="34" charset="0"/>
                <a:sym typeface="Tahoma" pitchFamily="34" charset="0"/>
              </a:rPr>
              <a:t>Behagelig tone</a:t>
            </a:r>
          </a:p>
          <a:p>
            <a:pPr>
              <a:buSzPct val="50000"/>
            </a:pPr>
            <a:r>
              <a:rPr lang="da-DK" sz="1000" dirty="0">
                <a:latin typeface="Franklin Gothic Book" panose="020B0503020102020204" pitchFamily="34" charset="0"/>
                <a:sym typeface="Tahoma" pitchFamily="34" charset="0"/>
              </a:rPr>
              <a:t>Imødekommende</a:t>
            </a:r>
          </a:p>
          <a:p>
            <a:pPr>
              <a:buSzPct val="50000"/>
            </a:pPr>
            <a:r>
              <a:rPr lang="da-DK" sz="1000" dirty="0">
                <a:latin typeface="Franklin Gothic Book" panose="020B0503020102020204" pitchFamily="34" charset="0"/>
              </a:rPr>
              <a:t>Kommunikerer mellem linjerne</a:t>
            </a:r>
          </a:p>
          <a:p>
            <a:pPr>
              <a:buSzPct val="50000"/>
            </a:pPr>
            <a:r>
              <a:rPr lang="da-DK" sz="1000" dirty="0">
                <a:latin typeface="Franklin Gothic Book" panose="020B0503020102020204" pitchFamily="34" charset="0"/>
              </a:rPr>
              <a:t>Løs struktur</a:t>
            </a:r>
          </a:p>
          <a:p>
            <a:pPr>
              <a:buSzPct val="50000"/>
            </a:pPr>
            <a:r>
              <a:rPr lang="da-DK" sz="1000" dirty="0">
                <a:latin typeface="Franklin Gothic Book" panose="020B0503020102020204" pitchFamily="34" charset="0"/>
                <a:sym typeface="Tahoma" pitchFamily="34" charset="0"/>
              </a:rPr>
              <a:t>Lyttende &amp; tålmodig </a:t>
            </a:r>
          </a:p>
          <a:p>
            <a:pPr>
              <a:buSzPct val="50000"/>
            </a:pPr>
            <a:r>
              <a:rPr lang="da-DK" sz="1000" dirty="0">
                <a:latin typeface="Franklin Gothic Book" panose="020B0503020102020204" pitchFamily="34" charset="0"/>
                <a:sym typeface="Tahoma" pitchFamily="34" charset="0"/>
              </a:rPr>
              <a:t>Accepterende</a:t>
            </a:r>
          </a:p>
          <a:p>
            <a:pPr>
              <a:buSzPct val="50000"/>
            </a:pPr>
            <a:r>
              <a:rPr lang="da-DK" sz="1000" dirty="0">
                <a:latin typeface="Franklin Gothic Book" panose="020B0503020102020204" pitchFamily="34" charset="0"/>
                <a:sym typeface="Tahoma" pitchFamily="34" charset="0"/>
              </a:rPr>
              <a:t>Rolig &amp; tilstedeværende</a:t>
            </a:r>
          </a:p>
          <a:p>
            <a:pPr lvl="0">
              <a:defRPr/>
            </a:pPr>
            <a:r>
              <a:rPr lang="da-DK" sz="1000" dirty="0">
                <a:latin typeface="Franklin Gothic Book" panose="020B0503020102020204" pitchFamily="34" charset="0"/>
              </a:rPr>
              <a:t>Mundtligt frem for skriftligt</a:t>
            </a:r>
          </a:p>
          <a:p>
            <a:pPr lvl="0">
              <a:defRPr/>
            </a:pPr>
            <a:r>
              <a:rPr lang="da-DK" sz="1000" dirty="0">
                <a:latin typeface="Franklin Gothic Book" panose="020B0503020102020204" pitchFamily="34" charset="0"/>
              </a:rPr>
              <a:t>Ærlig &amp; personlig.</a:t>
            </a:r>
          </a:p>
          <a:p>
            <a:pPr lvl="0"/>
            <a:r>
              <a:rPr lang="da-DK" sz="1000" dirty="0">
                <a:latin typeface="Franklin Gothic Book" panose="020B0503020102020204" pitchFamily="34" charset="0"/>
              </a:rPr>
              <a:t>Beskriver de forskellige synspunkter</a:t>
            </a:r>
            <a:endParaRPr lang="da-DK" sz="1000" dirty="0">
              <a:latin typeface="Franklin Gothic Book" panose="020B0503020102020204" pitchFamily="34" charset="0"/>
              <a:sym typeface="Tahoma" pitchFamily="34" charset="0"/>
            </a:endParaRPr>
          </a:p>
          <a:p>
            <a:endParaRPr lang="da-DK" sz="700" dirty="0">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850229" y="759991"/>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650828" y="694191"/>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940364" y="2999118"/>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650828" y="2992604"/>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3429101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670044" cy="883828"/>
          </a:xfrm>
        </p:spPr>
        <p:txBody>
          <a:bodyPr/>
          <a:lstStyle/>
          <a:p>
            <a:r>
              <a:rPr lang="da-DK" dirty="0"/>
              <a:t>Kommunikation</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da-DK">
              <a:latin typeface="Open Sans"/>
            </a:endParaRPr>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latin typeface="Open Sans"/>
              </a:endParaRPr>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latin typeface="Open Sans"/>
              </a:endParaRPr>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cs typeface="Tahoma" pitchFamily="34" charset="0"/>
                <a:sym typeface="Tahoma" pitchFamily="34" charset="0"/>
              </a:rPr>
              <a:t>Opgaver</a:t>
            </a:r>
          </a:p>
        </p:txBody>
      </p:sp>
      <p:sp>
        <p:nvSpPr>
          <p:cNvPr id="14" name="Tekstboks 20"/>
          <p:cNvSpPr txBox="1">
            <a:spLocks noChangeArrowheads="1"/>
          </p:cNvSpPr>
          <p:nvPr/>
        </p:nvSpPr>
        <p:spPr bwMode="auto">
          <a:xfrm>
            <a:off x="7880434" y="2323307"/>
            <a:ext cx="1147952" cy="368300"/>
          </a:xfrm>
          <a:prstGeom prst="rect">
            <a:avLst/>
          </a:prstGeom>
          <a:noFill/>
          <a:ln w="9525">
            <a:noFill/>
            <a:miter lim="800000"/>
            <a:headEnd/>
            <a:tailEnd/>
          </a:ln>
        </p:spPr>
        <p:txBody>
          <a:bodyPr wrap="square">
            <a:spAutoFit/>
          </a:bodyPr>
          <a:lstStyle/>
          <a:p>
            <a:pPr algn="ctr">
              <a:buSzPct val="100000"/>
            </a:pPr>
            <a:r>
              <a:rPr lang="da-DK" dirty="0">
                <a:solidFill>
                  <a:srgbClr val="4D4D4D"/>
                </a:solidFill>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685206" y="409780"/>
            <a:ext cx="1887303" cy="2831669"/>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da-DK" sz="1050" b="1" dirty="0">
                <a:solidFill>
                  <a:srgbClr val="4D4D4D"/>
                </a:solidFill>
              </a:rPr>
              <a:t>Fokus: </a:t>
            </a:r>
            <a:r>
              <a:rPr lang="da-DK" sz="1050" dirty="0">
                <a:solidFill>
                  <a:srgbClr val="4D4D4D"/>
                </a:solidFill>
              </a:rPr>
              <a:t>Noget spændende, nyt, anderledes, prestigefyldt, gør dem selv synlige </a:t>
            </a:r>
          </a:p>
          <a:p>
            <a:pPr>
              <a:lnSpc>
                <a:spcPct val="95000"/>
              </a:lnSpc>
              <a:spcBef>
                <a:spcPct val="15000"/>
              </a:spcBef>
            </a:pPr>
            <a:endParaRPr lang="da-DK" sz="1050" b="1" dirty="0">
              <a:solidFill>
                <a:srgbClr val="4D4D4D"/>
              </a:solidFill>
            </a:endParaRPr>
          </a:p>
          <a:p>
            <a:pPr>
              <a:lnSpc>
                <a:spcPct val="95000"/>
              </a:lnSpc>
              <a:spcBef>
                <a:spcPct val="15000"/>
              </a:spcBef>
            </a:pPr>
            <a:r>
              <a:rPr lang="da-DK" sz="1050" b="1" dirty="0">
                <a:solidFill>
                  <a:srgbClr val="4D4D4D"/>
                </a:solidFill>
              </a:rPr>
              <a:t>Din påvirkning: </a:t>
            </a:r>
          </a:p>
          <a:p>
            <a:pPr>
              <a:lnSpc>
                <a:spcPct val="95000"/>
              </a:lnSpc>
              <a:spcBef>
                <a:spcPct val="15000"/>
              </a:spcBef>
            </a:pPr>
            <a:r>
              <a:rPr lang="da-DK" sz="1050" dirty="0">
                <a:solidFill>
                  <a:srgbClr val="4D4D4D"/>
                </a:solidFill>
              </a:rPr>
              <a:t>Gerne entusiastisk, spændt, tændt, avanceret, nysgerrig…</a:t>
            </a:r>
          </a:p>
          <a:p>
            <a:pPr>
              <a:lnSpc>
                <a:spcPct val="95000"/>
              </a:lnSpc>
              <a:spcBef>
                <a:spcPct val="15000"/>
              </a:spcBef>
            </a:pPr>
            <a:endParaRPr lang="da-DK" sz="1050" b="1" i="1" dirty="0">
              <a:solidFill>
                <a:srgbClr val="C00000"/>
              </a:solidFill>
            </a:endParaRPr>
          </a:p>
          <a:p>
            <a:pPr defTabSz="822960">
              <a:lnSpc>
                <a:spcPct val="95000"/>
              </a:lnSpc>
              <a:spcBef>
                <a:spcPct val="15000"/>
              </a:spcBef>
            </a:pPr>
            <a:r>
              <a:rPr lang="da-DK" sz="1050" b="1" dirty="0">
                <a:solidFill>
                  <a:srgbClr val="C05C56"/>
                </a:solidFill>
              </a:rPr>
              <a:t>Gider ikke høre om detaljer!</a:t>
            </a:r>
          </a:p>
          <a:p>
            <a:pPr lvl="0">
              <a:buSzPct val="50000"/>
            </a:pPr>
            <a:endParaRPr lang="da-DK" sz="1050" dirty="0">
              <a:sym typeface="Tahoma" pitchFamily="34" charset="0"/>
            </a:endParaRPr>
          </a:p>
          <a:p>
            <a:pPr algn="just"/>
            <a:endParaRPr lang="da-DK" sz="1100" dirty="0"/>
          </a:p>
        </p:txBody>
      </p:sp>
      <p:sp>
        <p:nvSpPr>
          <p:cNvPr id="25" name="Tekstfelt 24">
            <a:extLst>
              <a:ext uri="{FF2B5EF4-FFF2-40B4-BE49-F238E27FC236}">
                <a16:creationId xmlns:a16="http://schemas.microsoft.com/office/drawing/2014/main" id="{66892B28-E953-48BD-933A-07F3CA486AA7}"/>
              </a:ext>
            </a:extLst>
          </p:cNvPr>
          <p:cNvSpPr txBox="1"/>
          <p:nvPr/>
        </p:nvSpPr>
        <p:spPr>
          <a:xfrm>
            <a:off x="3689923" y="2589323"/>
            <a:ext cx="1914225" cy="2363079"/>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da-DK" sz="1050" b="1" dirty="0">
                <a:solidFill>
                  <a:srgbClr val="4D4D4D"/>
                </a:solidFill>
              </a:rPr>
              <a:t>Fokus: </a:t>
            </a:r>
            <a:r>
              <a:rPr lang="da-DK" sz="1050" dirty="0">
                <a:solidFill>
                  <a:srgbClr val="4D4D4D"/>
                </a:solidFill>
              </a:rPr>
              <a:t>Resultater, kontrol, uafhængighed, fremgang, effektivitet</a:t>
            </a:r>
          </a:p>
          <a:p>
            <a:pPr>
              <a:lnSpc>
                <a:spcPct val="95000"/>
              </a:lnSpc>
              <a:spcBef>
                <a:spcPct val="15000"/>
              </a:spcBef>
            </a:pPr>
            <a:endParaRPr lang="da-DK" sz="1050" dirty="0">
              <a:solidFill>
                <a:srgbClr val="4D4D4D"/>
              </a:solidFill>
            </a:endParaRPr>
          </a:p>
          <a:p>
            <a:pPr>
              <a:lnSpc>
                <a:spcPct val="95000"/>
              </a:lnSpc>
              <a:spcBef>
                <a:spcPct val="15000"/>
              </a:spcBef>
            </a:pPr>
            <a:r>
              <a:rPr lang="da-DK" sz="1050" b="1" dirty="0">
                <a:solidFill>
                  <a:srgbClr val="4D4D4D"/>
                </a:solidFill>
              </a:rPr>
              <a:t>Din påvirkning: </a:t>
            </a:r>
          </a:p>
          <a:p>
            <a:pPr>
              <a:lnSpc>
                <a:spcPct val="95000"/>
              </a:lnSpc>
              <a:spcBef>
                <a:spcPct val="15000"/>
              </a:spcBef>
            </a:pPr>
            <a:r>
              <a:rPr lang="da-DK" sz="1050" dirty="0">
                <a:solidFill>
                  <a:srgbClr val="4D4D4D"/>
                </a:solidFill>
              </a:rPr>
              <a:t>Effektiv, ikke spilde tiden, lige til sagen</a:t>
            </a:r>
          </a:p>
          <a:p>
            <a:pPr>
              <a:lnSpc>
                <a:spcPct val="95000"/>
              </a:lnSpc>
              <a:spcBef>
                <a:spcPct val="15000"/>
              </a:spcBef>
            </a:pPr>
            <a:endParaRPr lang="da-DK" sz="1050" dirty="0">
              <a:solidFill>
                <a:srgbClr val="4D4D4D"/>
              </a:solidFill>
            </a:endParaRPr>
          </a:p>
          <a:p>
            <a:pPr defTabSz="822960">
              <a:lnSpc>
                <a:spcPct val="95000"/>
              </a:lnSpc>
              <a:spcBef>
                <a:spcPct val="15000"/>
              </a:spcBef>
            </a:pPr>
            <a:r>
              <a:rPr lang="da-DK" sz="1050" b="1" dirty="0">
                <a:solidFill>
                  <a:srgbClr val="FEC665"/>
                </a:solidFill>
              </a:rPr>
              <a:t>Gider ikke noget udenomssnak!</a:t>
            </a:r>
            <a:endParaRPr lang="da-DK" sz="1050" b="1" dirty="0">
              <a:solidFill>
                <a:srgbClr val="FEC665"/>
              </a:solidFill>
              <a:sym typeface="Tahoma" pitchFamily="34" charset="0"/>
            </a:endParaRPr>
          </a:p>
          <a:p>
            <a:endParaRPr lang="da-DK" sz="1050" dirty="0"/>
          </a:p>
        </p:txBody>
      </p:sp>
      <p:sp>
        <p:nvSpPr>
          <p:cNvPr id="26" name="Tekstfelt 25">
            <a:extLst>
              <a:ext uri="{FF2B5EF4-FFF2-40B4-BE49-F238E27FC236}">
                <a16:creationId xmlns:a16="http://schemas.microsoft.com/office/drawing/2014/main" id="{AB4435B4-8912-48AA-B5DA-D2D8E183D7BB}"/>
              </a:ext>
            </a:extLst>
          </p:cNvPr>
          <p:cNvSpPr txBox="1"/>
          <p:nvPr/>
        </p:nvSpPr>
        <p:spPr>
          <a:xfrm>
            <a:off x="5794368" y="2580386"/>
            <a:ext cx="2249466" cy="2524661"/>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da-DK" sz="1050" b="1" dirty="0">
                <a:solidFill>
                  <a:srgbClr val="4D4D4D"/>
                </a:solidFill>
              </a:rPr>
              <a:t>Fokus: </a:t>
            </a:r>
            <a:r>
              <a:rPr lang="da-DK" sz="1050" dirty="0">
                <a:solidFill>
                  <a:srgbClr val="4D4D4D"/>
                </a:solidFill>
              </a:rPr>
              <a:t>Sikkerhed, data, fakta, garanti, funktion, effektive værktøjer</a:t>
            </a:r>
          </a:p>
          <a:p>
            <a:pPr>
              <a:lnSpc>
                <a:spcPct val="95000"/>
              </a:lnSpc>
              <a:spcBef>
                <a:spcPct val="15000"/>
              </a:spcBef>
            </a:pPr>
            <a:endParaRPr lang="da-DK" sz="1050" b="1" dirty="0">
              <a:solidFill>
                <a:srgbClr val="4D4D4D"/>
              </a:solidFill>
            </a:endParaRPr>
          </a:p>
          <a:p>
            <a:pPr>
              <a:lnSpc>
                <a:spcPct val="95000"/>
              </a:lnSpc>
              <a:spcBef>
                <a:spcPct val="15000"/>
              </a:spcBef>
            </a:pPr>
            <a:r>
              <a:rPr lang="da-DK" sz="1050" b="1" dirty="0">
                <a:solidFill>
                  <a:srgbClr val="4D4D4D"/>
                </a:solidFill>
              </a:rPr>
              <a:t>Din påvirkning: </a:t>
            </a:r>
          </a:p>
          <a:p>
            <a:pPr>
              <a:lnSpc>
                <a:spcPct val="95000"/>
              </a:lnSpc>
              <a:spcBef>
                <a:spcPct val="15000"/>
              </a:spcBef>
            </a:pPr>
            <a:r>
              <a:rPr lang="da-DK" sz="1050" dirty="0">
                <a:solidFill>
                  <a:srgbClr val="4D4D4D"/>
                </a:solidFill>
              </a:rPr>
              <a:t>Seriøs, velforberedt, vidende, faktuel</a:t>
            </a:r>
          </a:p>
          <a:p>
            <a:pPr>
              <a:lnSpc>
                <a:spcPct val="95000"/>
              </a:lnSpc>
              <a:spcBef>
                <a:spcPct val="15000"/>
              </a:spcBef>
            </a:pPr>
            <a:endParaRPr lang="da-DK" sz="1050" dirty="0">
              <a:solidFill>
                <a:srgbClr val="4D4D4D"/>
              </a:solidFill>
            </a:endParaRPr>
          </a:p>
          <a:p>
            <a:pPr defTabSz="822960">
              <a:lnSpc>
                <a:spcPct val="95000"/>
              </a:lnSpc>
              <a:spcBef>
                <a:spcPct val="15000"/>
              </a:spcBef>
            </a:pPr>
            <a:r>
              <a:rPr lang="da-DK" sz="1050" b="1" dirty="0">
                <a:solidFill>
                  <a:srgbClr val="2D7FA8"/>
                </a:solidFill>
              </a:rPr>
              <a:t>Ønsker ikke at love mere end de kan holde!</a:t>
            </a:r>
          </a:p>
          <a:p>
            <a:br>
              <a:rPr lang="da-DK" sz="1050" dirty="0"/>
            </a:br>
            <a:endParaRPr lang="da-DK" sz="1050" dirty="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794367" y="409780"/>
            <a:ext cx="2337813" cy="2486959"/>
          </a:xfrm>
          <a:prstGeom prst="rect">
            <a:avLst/>
          </a:prstGeom>
          <a:noFill/>
        </p:spPr>
        <p:txBody>
          <a:bodyPr vert="horz" wrap="square" lIns="180000" tIns="180000" rIns="180000" bIns="360000" rtlCol="0" anchor="t" anchorCtr="0">
            <a:spAutoFit/>
          </a:bodyPr>
          <a:lstStyle/>
          <a:p>
            <a:pPr>
              <a:lnSpc>
                <a:spcPct val="95000"/>
              </a:lnSpc>
              <a:spcBef>
                <a:spcPct val="15000"/>
              </a:spcBef>
            </a:pPr>
            <a:r>
              <a:rPr lang="da-DK" sz="1050" b="1" dirty="0">
                <a:solidFill>
                  <a:srgbClr val="4D4D4D"/>
                </a:solidFill>
              </a:rPr>
              <a:t>Fokus: </a:t>
            </a:r>
            <a:r>
              <a:rPr lang="da-DK" sz="1050" dirty="0">
                <a:solidFill>
                  <a:srgbClr val="4D4D4D"/>
                </a:solidFill>
              </a:rPr>
              <a:t>Noget rart, nært, venligt, bekvemt, relationer  med  andre, kunne glæde andre og få sympati.</a:t>
            </a:r>
          </a:p>
          <a:p>
            <a:pPr>
              <a:lnSpc>
                <a:spcPct val="95000"/>
              </a:lnSpc>
              <a:spcBef>
                <a:spcPct val="15000"/>
              </a:spcBef>
            </a:pPr>
            <a:endParaRPr lang="da-DK" sz="1050" dirty="0">
              <a:solidFill>
                <a:srgbClr val="4D4D4D"/>
              </a:solidFill>
            </a:endParaRPr>
          </a:p>
          <a:p>
            <a:pPr>
              <a:lnSpc>
                <a:spcPct val="95000"/>
              </a:lnSpc>
              <a:spcBef>
                <a:spcPct val="15000"/>
              </a:spcBef>
            </a:pPr>
            <a:endParaRPr lang="da-DK" sz="1050" b="1" dirty="0">
              <a:solidFill>
                <a:srgbClr val="4D4D4D"/>
              </a:solidFill>
            </a:endParaRPr>
          </a:p>
          <a:p>
            <a:pPr>
              <a:lnSpc>
                <a:spcPct val="95000"/>
              </a:lnSpc>
              <a:spcBef>
                <a:spcPct val="15000"/>
              </a:spcBef>
            </a:pPr>
            <a:r>
              <a:rPr lang="da-DK" sz="1050" b="1" dirty="0">
                <a:solidFill>
                  <a:srgbClr val="4D4D4D"/>
                </a:solidFill>
              </a:rPr>
              <a:t>Din påvirkning: </a:t>
            </a:r>
          </a:p>
          <a:p>
            <a:pPr>
              <a:lnSpc>
                <a:spcPct val="95000"/>
              </a:lnSpc>
              <a:spcBef>
                <a:spcPct val="15000"/>
              </a:spcBef>
            </a:pPr>
            <a:r>
              <a:rPr lang="da-DK" sz="1050" dirty="0">
                <a:solidFill>
                  <a:srgbClr val="4D4D4D"/>
                </a:solidFill>
              </a:rPr>
              <a:t>Venlig, venskabelig, rar, rolig, tryg og tillidsvækkende</a:t>
            </a:r>
          </a:p>
          <a:p>
            <a:pPr>
              <a:lnSpc>
                <a:spcPct val="95000"/>
              </a:lnSpc>
              <a:spcBef>
                <a:spcPct val="15000"/>
              </a:spcBef>
            </a:pPr>
            <a:endParaRPr lang="da-DK" sz="1050" b="1" i="1" dirty="0">
              <a:solidFill>
                <a:srgbClr val="4D4D4D"/>
              </a:solidFill>
            </a:endParaRPr>
          </a:p>
          <a:p>
            <a:pPr defTabSz="822960">
              <a:lnSpc>
                <a:spcPct val="95000"/>
              </a:lnSpc>
              <a:spcBef>
                <a:spcPct val="15000"/>
              </a:spcBef>
            </a:pPr>
            <a:br>
              <a:rPr lang="da-DK" sz="1050" b="1" dirty="0">
                <a:solidFill>
                  <a:srgbClr val="73A3A1"/>
                </a:solidFill>
              </a:rPr>
            </a:br>
            <a:r>
              <a:rPr lang="da-DK" sz="1050" b="1" dirty="0">
                <a:solidFill>
                  <a:srgbClr val="73A3A1"/>
                </a:solidFill>
              </a:rPr>
              <a:t>Vil ikke presses!</a:t>
            </a:r>
          </a:p>
          <a:p>
            <a:endParaRPr lang="da-DK" sz="800" dirty="0"/>
          </a:p>
        </p:txBody>
      </p:sp>
      <p:sp>
        <p:nvSpPr>
          <p:cNvPr id="24" name="Tekstboks 12">
            <a:extLst>
              <a:ext uri="{FF2B5EF4-FFF2-40B4-BE49-F238E27FC236}">
                <a16:creationId xmlns:a16="http://schemas.microsoft.com/office/drawing/2014/main" id="{F9C930E2-4055-4D85-9D6B-B7050E988739}"/>
              </a:ext>
            </a:extLst>
          </p:cNvPr>
          <p:cNvSpPr txBox="1"/>
          <p:nvPr/>
        </p:nvSpPr>
        <p:spPr>
          <a:xfrm>
            <a:off x="2819644" y="741491"/>
            <a:ext cx="707237" cy="1421928"/>
          </a:xfrm>
          <a:prstGeom prst="rect">
            <a:avLst/>
          </a:prstGeom>
          <a:noFill/>
        </p:spPr>
        <p:txBody>
          <a:bodyPr wrap="square" rtlCol="0">
            <a:spAutoFit/>
          </a:bodyPr>
          <a:lstStyle/>
          <a:p>
            <a:pPr defTabSz="822960"/>
            <a:r>
              <a:rPr lang="da-DK" sz="8640" dirty="0">
                <a:solidFill>
                  <a:srgbClr val="C05C56"/>
                </a:solidFill>
                <a:latin typeface="Open Sans"/>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958810" y="600855"/>
            <a:ext cx="707237" cy="1421928"/>
          </a:xfrm>
          <a:prstGeom prst="rect">
            <a:avLst/>
          </a:prstGeom>
          <a:noFill/>
        </p:spPr>
        <p:txBody>
          <a:bodyPr wrap="square" rtlCol="0">
            <a:spAutoFit/>
          </a:bodyPr>
          <a:lstStyle/>
          <a:p>
            <a:pPr defTabSz="822960"/>
            <a:r>
              <a:rPr lang="da-DK" sz="8640" dirty="0">
                <a:solidFill>
                  <a:srgbClr val="73A3A1"/>
                </a:solidFill>
                <a:latin typeface="Open Sans"/>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913929" y="3080830"/>
            <a:ext cx="707237" cy="1421928"/>
          </a:xfrm>
          <a:prstGeom prst="rect">
            <a:avLst/>
          </a:prstGeom>
          <a:noFill/>
        </p:spPr>
        <p:txBody>
          <a:bodyPr wrap="square" rtlCol="0">
            <a:spAutoFit/>
          </a:bodyPr>
          <a:lstStyle/>
          <a:p>
            <a:pPr defTabSz="822960"/>
            <a:r>
              <a:rPr lang="da-DK" sz="8640" dirty="0">
                <a:solidFill>
                  <a:srgbClr val="FEC665"/>
                </a:solidFill>
                <a:latin typeface="Open Sans"/>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880434" y="3013052"/>
            <a:ext cx="707237" cy="1421928"/>
          </a:xfrm>
          <a:prstGeom prst="rect">
            <a:avLst/>
          </a:prstGeom>
          <a:noFill/>
        </p:spPr>
        <p:txBody>
          <a:bodyPr wrap="square" rtlCol="0">
            <a:spAutoFit/>
          </a:bodyPr>
          <a:lstStyle/>
          <a:p>
            <a:pPr defTabSz="822960"/>
            <a:r>
              <a:rPr lang="da-DK" sz="8640" dirty="0">
                <a:solidFill>
                  <a:srgbClr val="2D7FA8"/>
                </a:solidFill>
                <a:latin typeface="Open Sans"/>
              </a:rPr>
              <a:t>A</a:t>
            </a:r>
          </a:p>
        </p:txBody>
      </p:sp>
    </p:spTree>
    <p:extLst>
      <p:ext uri="{BB962C8B-B14F-4D97-AF65-F5344CB8AC3E}">
        <p14:creationId xmlns:p14="http://schemas.microsoft.com/office/powerpoint/2010/main" val="16587053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Øvelser – kommunikation</a:t>
            </a:r>
          </a:p>
        </p:txBody>
      </p:sp>
    </p:spTree>
    <p:extLst>
      <p:ext uri="{BB962C8B-B14F-4D97-AF65-F5344CB8AC3E}">
        <p14:creationId xmlns:p14="http://schemas.microsoft.com/office/powerpoint/2010/main" val="19778208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4595443" cy="883828"/>
          </a:xfrm>
        </p:spPr>
        <p:txBody>
          <a:bodyPr/>
          <a:lstStyle/>
          <a:p>
            <a:r>
              <a:rPr lang="da-DK" dirty="0"/>
              <a:t>genopfrisk typernes adfærd  </a:t>
            </a:r>
          </a:p>
        </p:txBody>
      </p:sp>
      <p:sp>
        <p:nvSpPr>
          <p:cNvPr id="3" name="Pladsholder til tekst 2">
            <a:extLst>
              <a:ext uri="{FF2B5EF4-FFF2-40B4-BE49-F238E27FC236}">
                <a16:creationId xmlns:a16="http://schemas.microsoft.com/office/drawing/2014/main" id="{B33CC1EE-9733-4052-BAE2-C9301EA5E658}"/>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2E40FC07-5B39-404B-B0EA-0E5DD576EFF5}"/>
              </a:ext>
            </a:extLst>
          </p:cNvPr>
          <p:cNvSpPr>
            <a:spLocks noGrp="1"/>
          </p:cNvSpPr>
          <p:nvPr>
            <p:ph type="body" sz="quarter" idx="14"/>
          </p:nvPr>
        </p:nvSpPr>
        <p:spPr>
          <a:xfrm>
            <a:off x="395536" y="1128713"/>
            <a:ext cx="4176464" cy="3744912"/>
          </a:xfrm>
        </p:spPr>
        <p:txBody>
          <a:bodyPr/>
          <a:lstStyle/>
          <a:p>
            <a:r>
              <a:rPr lang="da-DK" dirty="0">
                <a:latin typeface="Franklin Gothic Book" panose="020B0503020102020204" pitchFamily="34" charset="0"/>
              </a:rPr>
              <a:t>Alle tegner et kryds på et stykke papir og udfylder med egne ord på den </a:t>
            </a:r>
            <a:r>
              <a:rPr lang="da-DK" u="sng" dirty="0">
                <a:latin typeface="Franklin Gothic Book" panose="020B0503020102020204" pitchFamily="34" charset="0"/>
              </a:rPr>
              <a:t>fortrukne adfærd </a:t>
            </a:r>
            <a:r>
              <a:rPr lang="da-DK" dirty="0">
                <a:latin typeface="Franklin Gothic Book" panose="020B0503020102020204" pitchFamily="34" charset="0"/>
              </a:rPr>
              <a:t>hos hver type.</a:t>
            </a:r>
          </a:p>
          <a:p>
            <a:r>
              <a:rPr lang="da-DK" dirty="0">
                <a:latin typeface="Franklin Gothic Book" panose="020B0503020102020204" pitchFamily="34" charset="0"/>
              </a:rPr>
              <a:t>Hvad gør hver type ofte? fx lytter, afbryder, taler, kigger i øjnene, får ideer, skærer igennem osv.</a:t>
            </a:r>
          </a:p>
          <a:p>
            <a:pPr lvl="0">
              <a:defRPr/>
            </a:pPr>
            <a:r>
              <a:rPr lang="da-DK" dirty="0">
                <a:latin typeface="Franklin Gothic Book" panose="020B0503020102020204" pitchFamily="34" charset="0"/>
              </a:rPr>
              <a:t>Det er ikke vigtigt om det er korrekte EASI ord. </a:t>
            </a:r>
          </a:p>
          <a:p>
            <a:endParaRPr lang="da-DK" dirty="0"/>
          </a:p>
        </p:txBody>
      </p:sp>
      <p:pic>
        <p:nvPicPr>
          <p:cNvPr id="2" name="Billede 1">
            <a:extLst>
              <a:ext uri="{FF2B5EF4-FFF2-40B4-BE49-F238E27FC236}">
                <a16:creationId xmlns:a16="http://schemas.microsoft.com/office/drawing/2014/main" id="{8B72F9AA-BCFF-4936-92A2-E25975E07C36}"/>
              </a:ext>
            </a:extLst>
          </p:cNvPr>
          <p:cNvPicPr>
            <a:picLocks noChangeAspect="1"/>
          </p:cNvPicPr>
          <p:nvPr/>
        </p:nvPicPr>
        <p:blipFill>
          <a:blip r:embed="rId3"/>
          <a:stretch>
            <a:fillRect/>
          </a:stretch>
        </p:blipFill>
        <p:spPr>
          <a:xfrm>
            <a:off x="4572000" y="1348184"/>
            <a:ext cx="4176464" cy="3018632"/>
          </a:xfrm>
          <a:prstGeom prst="rect">
            <a:avLst/>
          </a:prstGeom>
        </p:spPr>
      </p:pic>
    </p:spTree>
    <p:extLst>
      <p:ext uri="{BB962C8B-B14F-4D97-AF65-F5344CB8AC3E}">
        <p14:creationId xmlns:p14="http://schemas.microsoft.com/office/powerpoint/2010/main" val="41566119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5544615" cy="883828"/>
          </a:xfrm>
        </p:spPr>
        <p:txBody>
          <a:bodyPr/>
          <a:lstStyle/>
          <a:p>
            <a:r>
              <a:rPr lang="da-DK" dirty="0"/>
              <a:t>genopfrisk typernes kommunikation </a:t>
            </a:r>
          </a:p>
        </p:txBody>
      </p:sp>
      <p:sp>
        <p:nvSpPr>
          <p:cNvPr id="3" name="Pladsholder til tekst 2">
            <a:extLst>
              <a:ext uri="{FF2B5EF4-FFF2-40B4-BE49-F238E27FC236}">
                <a16:creationId xmlns:a16="http://schemas.microsoft.com/office/drawing/2014/main" id="{B33CC1EE-9733-4052-BAE2-C9301EA5E658}"/>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2E40FC07-5B39-404B-B0EA-0E5DD576EFF5}"/>
              </a:ext>
            </a:extLst>
          </p:cNvPr>
          <p:cNvSpPr>
            <a:spLocks noGrp="1"/>
          </p:cNvSpPr>
          <p:nvPr>
            <p:ph type="body" sz="quarter" idx="14"/>
          </p:nvPr>
        </p:nvSpPr>
        <p:spPr>
          <a:xfrm>
            <a:off x="395536" y="1128713"/>
            <a:ext cx="4176464" cy="3744912"/>
          </a:xfrm>
        </p:spPr>
        <p:txBody>
          <a:bodyPr/>
          <a:lstStyle/>
          <a:p>
            <a:pPr lvl="0">
              <a:defRPr/>
            </a:pPr>
            <a:r>
              <a:rPr lang="da-DK" dirty="0">
                <a:latin typeface="Franklin Gothic Book" panose="020B0503020102020204" pitchFamily="34" charset="0"/>
              </a:rPr>
              <a:t>Alle tegner et kryds på et stykke papir og udfylder med egne ord den </a:t>
            </a:r>
            <a:r>
              <a:rPr lang="da-DK" u="sng" dirty="0">
                <a:latin typeface="Franklin Gothic Book" panose="020B0503020102020204" pitchFamily="34" charset="0"/>
              </a:rPr>
              <a:t>fortrukne kommunikation </a:t>
            </a:r>
            <a:r>
              <a:rPr lang="da-DK" dirty="0">
                <a:latin typeface="Franklin Gothic Book" panose="020B0503020102020204" pitchFamily="34" charset="0"/>
              </a:rPr>
              <a:t>hos hver type. Dvs. ord eller sætninger som man kan forventer fra typerne.</a:t>
            </a:r>
          </a:p>
          <a:p>
            <a:pPr lvl="0">
              <a:defRPr/>
            </a:pPr>
            <a:r>
              <a:rPr lang="da-DK" dirty="0">
                <a:latin typeface="Franklin Gothic Book" panose="020B0503020102020204" pitchFamily="34" charset="0"/>
              </a:rPr>
              <a:t>Det er ikke vigtigt om det er korrekte EASI ord. </a:t>
            </a:r>
          </a:p>
        </p:txBody>
      </p:sp>
      <p:pic>
        <p:nvPicPr>
          <p:cNvPr id="2" name="Billede 1">
            <a:extLst>
              <a:ext uri="{FF2B5EF4-FFF2-40B4-BE49-F238E27FC236}">
                <a16:creationId xmlns:a16="http://schemas.microsoft.com/office/drawing/2014/main" id="{8B72F9AA-BCFF-4936-92A2-E25975E07C36}"/>
              </a:ext>
            </a:extLst>
          </p:cNvPr>
          <p:cNvPicPr>
            <a:picLocks noChangeAspect="1"/>
          </p:cNvPicPr>
          <p:nvPr/>
        </p:nvPicPr>
        <p:blipFill>
          <a:blip r:embed="rId3"/>
          <a:stretch>
            <a:fillRect/>
          </a:stretch>
        </p:blipFill>
        <p:spPr>
          <a:xfrm>
            <a:off x="4499992" y="1854993"/>
            <a:ext cx="4176464" cy="3018632"/>
          </a:xfrm>
          <a:prstGeom prst="rect">
            <a:avLst/>
          </a:prstGeom>
        </p:spPr>
      </p:pic>
    </p:spTree>
    <p:extLst>
      <p:ext uri="{BB962C8B-B14F-4D97-AF65-F5344CB8AC3E}">
        <p14:creationId xmlns:p14="http://schemas.microsoft.com/office/powerpoint/2010/main" val="6666996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4051128" cy="883828"/>
          </a:xfrm>
        </p:spPr>
        <p:txBody>
          <a:bodyPr/>
          <a:lstStyle/>
          <a:p>
            <a:r>
              <a:rPr lang="da-DK" dirty="0"/>
              <a:t>kommunikér som typerne </a:t>
            </a:r>
          </a:p>
        </p:txBody>
      </p:sp>
      <p:sp>
        <p:nvSpPr>
          <p:cNvPr id="2" name="Pladsholder til tekst 1">
            <a:extLst>
              <a:ext uri="{FF2B5EF4-FFF2-40B4-BE49-F238E27FC236}">
                <a16:creationId xmlns:a16="http://schemas.microsoft.com/office/drawing/2014/main" id="{8AF43AA6-1976-485F-B422-EF483C2965C4}"/>
              </a:ext>
            </a:extLst>
          </p:cNvPr>
          <p:cNvSpPr>
            <a:spLocks noGrp="1"/>
          </p:cNvSpPr>
          <p:nvPr>
            <p:ph type="body" sz="quarter" idx="13"/>
          </p:nvPr>
        </p:nvSpPr>
        <p:spPr/>
        <p:txBody>
          <a:bodyPr/>
          <a:lstStyle/>
          <a:p>
            <a:endParaRPr lang="da-DK"/>
          </a:p>
        </p:txBody>
      </p:sp>
      <p:sp>
        <p:nvSpPr>
          <p:cNvPr id="3" name="Pladsholder til tekst 2">
            <a:extLst>
              <a:ext uri="{FF2B5EF4-FFF2-40B4-BE49-F238E27FC236}">
                <a16:creationId xmlns:a16="http://schemas.microsoft.com/office/drawing/2014/main" id="{9CE6AB16-FAF9-4810-88AD-039328308378}"/>
              </a:ext>
            </a:extLst>
          </p:cNvPr>
          <p:cNvSpPr>
            <a:spLocks noGrp="1"/>
          </p:cNvSpPr>
          <p:nvPr>
            <p:ph type="body" sz="quarter" idx="14"/>
          </p:nvPr>
        </p:nvSpPr>
        <p:spPr>
          <a:xfrm>
            <a:off x="395536" y="1128713"/>
            <a:ext cx="4464496" cy="3744912"/>
          </a:xfrm>
        </p:spPr>
        <p:txBody>
          <a:bodyPr/>
          <a:lstStyle/>
          <a:p>
            <a:r>
              <a:rPr lang="da-DK" dirty="0">
                <a:latin typeface="Franklin Gothic Book" panose="020B0503020102020204" pitchFamily="34" charset="0"/>
              </a:rPr>
              <a:t>Alle skal prøve at kommunikere som hver af de fire typer.</a:t>
            </a:r>
          </a:p>
          <a:p>
            <a:r>
              <a:rPr lang="da-DK" dirty="0">
                <a:latin typeface="Franklin Gothic Book" panose="020B0503020102020204" pitchFamily="34" charset="0"/>
              </a:rPr>
              <a:t>Stå i EASI krydset på gulvet og diskuter de emner, instruktøren nævner.</a:t>
            </a:r>
          </a:p>
          <a:p>
            <a:r>
              <a:rPr lang="da-DK" dirty="0">
                <a:latin typeface="Franklin Gothic Book" panose="020B0503020102020204" pitchFamily="34" charset="0"/>
              </a:rPr>
              <a:t>Efter hvert emner skifter alle plads i EASI krydset.</a:t>
            </a:r>
          </a:p>
          <a:p>
            <a:endParaRPr lang="da-DK" dirty="0"/>
          </a:p>
        </p:txBody>
      </p:sp>
      <p:pic>
        <p:nvPicPr>
          <p:cNvPr id="10" name="Billede 9">
            <a:extLst>
              <a:ext uri="{FF2B5EF4-FFF2-40B4-BE49-F238E27FC236}">
                <a16:creationId xmlns:a16="http://schemas.microsoft.com/office/drawing/2014/main" id="{7BB29F60-A0A1-4196-BF59-7FED6780F01A}"/>
              </a:ext>
            </a:extLst>
          </p:cNvPr>
          <p:cNvPicPr>
            <a:picLocks noChangeAspect="1"/>
          </p:cNvPicPr>
          <p:nvPr/>
        </p:nvPicPr>
        <p:blipFill>
          <a:blip r:embed="rId3"/>
          <a:stretch>
            <a:fillRect/>
          </a:stretch>
        </p:blipFill>
        <p:spPr>
          <a:xfrm>
            <a:off x="4691492" y="1993403"/>
            <a:ext cx="3984964" cy="2880221"/>
          </a:xfrm>
          <a:prstGeom prst="rect">
            <a:avLst/>
          </a:prstGeom>
        </p:spPr>
      </p:pic>
    </p:spTree>
    <p:extLst>
      <p:ext uri="{BB962C8B-B14F-4D97-AF65-F5344CB8AC3E}">
        <p14:creationId xmlns:p14="http://schemas.microsoft.com/office/powerpoint/2010/main" val="3713017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2DBF3392-0EA1-4B7C-AE05-EED9ECBDB96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4596898" y="121196"/>
            <a:ext cx="4380279" cy="5040560"/>
          </a:xfrm>
        </p:spPr>
      </p:pic>
      <p:sp>
        <p:nvSpPr>
          <p:cNvPr id="3" name="Pladsholder til indhold 2"/>
          <p:cNvSpPr>
            <a:spLocks noGrp="1"/>
          </p:cNvSpPr>
          <p:nvPr>
            <p:ph type="body" sz="quarter" idx="11"/>
          </p:nvPr>
        </p:nvSpPr>
        <p:spPr>
          <a:xfrm>
            <a:off x="107505" y="0"/>
            <a:ext cx="2592287" cy="883828"/>
          </a:xfrm>
        </p:spPr>
        <p:txBody>
          <a:bodyPr>
            <a:normAutofit/>
          </a:bodyPr>
          <a:lstStyle/>
          <a:p>
            <a:r>
              <a:rPr lang="da-DK" dirty="0"/>
              <a:t>Præsentation</a:t>
            </a:r>
          </a:p>
        </p:txBody>
      </p:sp>
      <p:sp>
        <p:nvSpPr>
          <p:cNvPr id="5" name="Pladsholder til tekst 4">
            <a:extLst>
              <a:ext uri="{FF2B5EF4-FFF2-40B4-BE49-F238E27FC236}">
                <a16:creationId xmlns:a16="http://schemas.microsoft.com/office/drawing/2014/main" id="{AABBFB8A-85CE-4D26-9CA7-2BA2A9AABA01}"/>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8AA1B778-AD1B-42B3-BFDA-4641426F5692}"/>
              </a:ext>
            </a:extLst>
          </p:cNvPr>
          <p:cNvSpPr>
            <a:spLocks noGrp="1"/>
          </p:cNvSpPr>
          <p:nvPr>
            <p:ph type="body" sz="quarter" idx="14"/>
          </p:nvPr>
        </p:nvSpPr>
        <p:spPr/>
        <p:txBody>
          <a:bodyPr/>
          <a:lstStyle/>
          <a:p>
            <a:pPr marL="285750" indent="-285750">
              <a:buFont typeface="Arial" panose="020B0604020202020204" pitchFamily="34" charset="0"/>
              <a:buChar char="•"/>
            </a:pPr>
            <a:r>
              <a:rPr lang="da-DK" dirty="0"/>
              <a:t>Dit navn </a:t>
            </a:r>
          </a:p>
          <a:p>
            <a:pPr marL="285750" indent="-285750">
              <a:buFont typeface="Arial" panose="020B0604020202020204" pitchFamily="34" charset="0"/>
              <a:buChar char="•"/>
            </a:pPr>
            <a:r>
              <a:rPr lang="da-DK" dirty="0"/>
              <a:t>Din rolle</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Mine forventninger til i dag?</a:t>
            </a:r>
          </a:p>
          <a:p>
            <a:pPr marL="285750" indent="-285750">
              <a:buFont typeface="Arial" panose="020B0604020202020204" pitchFamily="34" charset="0"/>
              <a:buChar char="•"/>
            </a:pPr>
            <a:r>
              <a:rPr lang="da-DK" dirty="0"/>
              <a:t>Mit team er gode til…</a:t>
            </a:r>
          </a:p>
          <a:p>
            <a:pPr marL="285750" indent="-285750">
              <a:buFont typeface="Arial" panose="020B0604020202020204" pitchFamily="34" charset="0"/>
              <a:buChar char="•"/>
            </a:pPr>
            <a:r>
              <a:rPr lang="da-DK" dirty="0"/>
              <a:t>Mit team kan blive bedre til…</a:t>
            </a:r>
          </a:p>
          <a:p>
            <a:endParaRPr lang="da-DK"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756997" cy="883828"/>
          </a:xfrm>
        </p:spPr>
        <p:txBody>
          <a:bodyPr/>
          <a:lstStyle/>
          <a:p>
            <a:r>
              <a:rPr lang="da-DK" dirty="0"/>
              <a:t>Emner til øvelsen ”kommunikér som typerne”</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400" dirty="0"/>
              <a:t>Diskuterer fx følgende emner: </a:t>
            </a:r>
          </a:p>
          <a:p>
            <a:pPr marL="513939" indent="-513939">
              <a:buFont typeface="+mj-lt"/>
              <a:buAutoNum type="arabicPeriod"/>
            </a:pPr>
            <a:r>
              <a:rPr lang="da-DK" sz="1400" dirty="0"/>
              <a:t>Facebook i arbejdstiden</a:t>
            </a:r>
          </a:p>
          <a:p>
            <a:pPr marL="513939" indent="-513939">
              <a:buFont typeface="+mj-lt"/>
              <a:buAutoNum type="arabicPeriod"/>
            </a:pPr>
            <a:r>
              <a:rPr lang="da-DK" sz="1400" dirty="0"/>
              <a:t>Må børn få slik i institutionen - Børneopdragelse</a:t>
            </a:r>
          </a:p>
          <a:p>
            <a:pPr marL="513939" indent="-513939">
              <a:buFont typeface="+mj-lt"/>
              <a:buAutoNum type="arabicPeriod"/>
            </a:pPr>
            <a:r>
              <a:rPr lang="da-DK" sz="1400" dirty="0"/>
              <a:t>Kvoter for kvinder i bestyrelsesarbejde</a:t>
            </a:r>
          </a:p>
          <a:p>
            <a:pPr marL="513939" indent="-513939">
              <a:buFont typeface="+mj-lt"/>
              <a:buAutoNum type="arabicPeriod"/>
            </a:pPr>
            <a:r>
              <a:rPr lang="da-DK" sz="1400" dirty="0"/>
              <a:t>Skal vi pynte op til jul i firmaet?</a:t>
            </a:r>
          </a:p>
          <a:p>
            <a:pPr marL="513939" indent="-513939">
              <a:buFont typeface="+mj-lt"/>
              <a:buAutoNum type="arabicPeriod"/>
            </a:pPr>
            <a:r>
              <a:rPr lang="da-DK" sz="1400" dirty="0"/>
              <a:t>Hvad er jeres holdning til vægtning af sociale arrangementer i firmaet</a:t>
            </a:r>
          </a:p>
          <a:p>
            <a:pPr marL="513939" indent="-513939">
              <a:buFont typeface="+mj-lt"/>
              <a:buAutoNum type="arabicPeriod"/>
            </a:pPr>
            <a:r>
              <a:rPr lang="da-DK" sz="1400" dirty="0"/>
              <a:t>Opdatering af LinkedIn i arbejdstiden</a:t>
            </a:r>
          </a:p>
          <a:p>
            <a:pPr marL="513939" indent="-513939">
              <a:buFont typeface="+mj-lt"/>
              <a:buAutoNum type="arabicPeriod"/>
            </a:pPr>
            <a:r>
              <a:rPr lang="da-DK" sz="1400" dirty="0"/>
              <a:t>Er storrumskontorer en god idé</a:t>
            </a:r>
          </a:p>
          <a:p>
            <a:pPr marL="513939" indent="-513939">
              <a:buFont typeface="+mj-lt"/>
              <a:buAutoNum type="arabicPeriod"/>
            </a:pPr>
            <a:r>
              <a:rPr lang="da-DK" sz="1400" dirty="0"/>
              <a:t>Må børn bruge computer i institutionen 0-10 år – Maks tid?</a:t>
            </a:r>
          </a:p>
          <a:p>
            <a:pPr marL="513939" indent="-513939">
              <a:buFont typeface="+mj-lt"/>
              <a:buAutoNum type="arabicPeriod"/>
            </a:pPr>
            <a:r>
              <a:rPr lang="da-DK" sz="1400" dirty="0"/>
              <a:t>Kongehuset – afskaffes eller ej?</a:t>
            </a:r>
          </a:p>
          <a:p>
            <a:pPr marL="513939" indent="-513939">
              <a:buFont typeface="+mj-lt"/>
              <a:buAutoNum type="arabicPeriod"/>
            </a:pPr>
            <a:r>
              <a:rPr lang="da-DK" sz="1400" dirty="0"/>
              <a:t>Er en fast ugentlig hjemmearbejdsdag en god idé.</a:t>
            </a:r>
            <a:endParaRPr lang="da-DK" sz="1200" dirty="0">
              <a:solidFill>
                <a:schemeClr val="tx1"/>
              </a:solidFill>
            </a:endParaRPr>
          </a:p>
          <a:p>
            <a:r>
              <a:rPr lang="da-DK" sz="1200" dirty="0">
                <a:solidFill>
                  <a:schemeClr val="tx1"/>
                </a:solidFill>
              </a:rPr>
              <a:t> </a:t>
            </a:r>
          </a:p>
          <a:p>
            <a:r>
              <a:rPr lang="da-DK" sz="1200" b="1" cap="all" dirty="0">
                <a:solidFill>
                  <a:schemeClr val="tx1"/>
                </a:solidFill>
              </a:rPr>
              <a:t> </a:t>
            </a:r>
            <a:endParaRPr lang="da-DK" sz="1200" cap="all" dirty="0">
              <a:solidFill>
                <a:schemeClr val="tx1"/>
              </a:solidFill>
            </a:endParaRPr>
          </a:p>
          <a:p>
            <a:r>
              <a:rPr lang="da-DK" sz="1200" b="1" cap="all" dirty="0">
                <a:solidFill>
                  <a:schemeClr val="tx1"/>
                </a:solidFill>
              </a:rPr>
              <a:t> </a:t>
            </a:r>
            <a:endParaRPr lang="da-DK" sz="1200" cap="all" dirty="0">
              <a:solidFill>
                <a:schemeClr val="tx1"/>
              </a:solidFill>
            </a:endParaRPr>
          </a:p>
        </p:txBody>
      </p:sp>
    </p:spTree>
    <p:extLst>
      <p:ext uri="{BB962C8B-B14F-4D97-AF65-F5344CB8AC3E}">
        <p14:creationId xmlns:p14="http://schemas.microsoft.com/office/powerpoint/2010/main" val="39339938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2005440" cy="883828"/>
          </a:xfrm>
        </p:spPr>
        <p:txBody>
          <a:bodyPr/>
          <a:lstStyle/>
          <a:p>
            <a:r>
              <a:rPr lang="da-DK" dirty="0"/>
              <a:t>sælg en bil </a:t>
            </a:r>
          </a:p>
        </p:txBody>
      </p:sp>
      <p:pic>
        <p:nvPicPr>
          <p:cNvPr id="11" name="Pladsholder til billede 10" descr="Et billede, der indeholder bil, bygning, udendørs, jord&#10;&#10;Automatisk oprettet beskrivelse">
            <a:extLst>
              <a:ext uri="{FF2B5EF4-FFF2-40B4-BE49-F238E27FC236}">
                <a16:creationId xmlns:a16="http://schemas.microsoft.com/office/drawing/2014/main" id="{B1C06650-F32D-4958-99A9-91398770017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727"/>
          <a:stretch/>
        </p:blipFill>
        <p:spPr>
          <a:xfrm>
            <a:off x="4593896" y="157184"/>
            <a:ext cx="4392488" cy="4982400"/>
          </a:xfrm>
        </p:spPr>
      </p:pic>
      <p:sp>
        <p:nvSpPr>
          <p:cNvPr id="3" name="Pladsholder til tekst 2">
            <a:extLst>
              <a:ext uri="{FF2B5EF4-FFF2-40B4-BE49-F238E27FC236}">
                <a16:creationId xmlns:a16="http://schemas.microsoft.com/office/drawing/2014/main" id="{80E5CD74-30A5-4CA8-B0A0-3CF9ED2C4347}"/>
              </a:ext>
            </a:extLst>
          </p:cNvPr>
          <p:cNvSpPr>
            <a:spLocks noGrp="1"/>
          </p:cNvSpPr>
          <p:nvPr>
            <p:ph type="body" sz="quarter" idx="13"/>
          </p:nvPr>
        </p:nvSpPr>
        <p:spPr/>
        <p:txBody>
          <a:bodyPr/>
          <a:lstStyle/>
          <a:p>
            <a:endParaRPr lang="da-DK"/>
          </a:p>
        </p:txBody>
      </p:sp>
      <p:sp>
        <p:nvSpPr>
          <p:cNvPr id="7" name="Pladsholder til tekst 6">
            <a:extLst>
              <a:ext uri="{FF2B5EF4-FFF2-40B4-BE49-F238E27FC236}">
                <a16:creationId xmlns:a16="http://schemas.microsoft.com/office/drawing/2014/main" id="{1CFEB097-BF92-4A69-8898-B2B722B798FC}"/>
              </a:ext>
            </a:extLst>
          </p:cNvPr>
          <p:cNvSpPr>
            <a:spLocks noGrp="1"/>
          </p:cNvSpPr>
          <p:nvPr>
            <p:ph type="body" sz="quarter" idx="14"/>
          </p:nvPr>
        </p:nvSpPr>
        <p:spPr/>
        <p:txBody>
          <a:bodyPr/>
          <a:lstStyle/>
          <a:p>
            <a:r>
              <a:rPr lang="da-DK" dirty="0">
                <a:latin typeface="Franklin Gothic Book" panose="020B0503020102020204" pitchFamily="34" charset="0"/>
              </a:rPr>
              <a:t>Rollespil omkring at kommunikere forskelligt afhængig af type. </a:t>
            </a:r>
          </a:p>
          <a:p>
            <a:r>
              <a:rPr lang="da-DK" dirty="0">
                <a:latin typeface="Franklin Gothic Book" panose="020B0503020102020204" pitchFamily="34" charset="0"/>
              </a:rPr>
              <a:t>To kunder kommer ind hos en bilforhandler. </a:t>
            </a:r>
          </a:p>
          <a:p>
            <a:r>
              <a:rPr lang="da-DK" dirty="0">
                <a:latin typeface="Franklin Gothic Book" panose="020B0503020102020204" pitchFamily="34" charset="0"/>
              </a:rPr>
              <a:t>De er sammen på udkig efter en ny bil.  </a:t>
            </a:r>
          </a:p>
          <a:p>
            <a:r>
              <a:rPr lang="da-DK" dirty="0">
                <a:latin typeface="Franklin Gothic Book" panose="020B0503020102020204" pitchFamily="34" charset="0"/>
              </a:rPr>
              <a:t>Sælgeren ved ikke hvilken typer som kommer ind og skal købe en bil. </a:t>
            </a:r>
          </a:p>
          <a:p>
            <a:r>
              <a:rPr lang="da-DK" dirty="0">
                <a:latin typeface="Franklin Gothic Book" panose="020B0503020102020204" pitchFamily="34" charset="0"/>
              </a:rPr>
              <a:t>Sælgeren skal </a:t>
            </a:r>
            <a:r>
              <a:rPr lang="da-DK" u="sng" dirty="0">
                <a:latin typeface="Franklin Gothic Book" panose="020B0503020102020204" pitchFamily="34" charset="0"/>
              </a:rPr>
              <a:t>spotte</a:t>
            </a:r>
            <a:r>
              <a:rPr lang="da-DK" dirty="0">
                <a:latin typeface="Franklin Gothic Book" panose="020B0503020102020204" pitchFamily="34" charset="0"/>
              </a:rPr>
              <a:t> begge kunder og målrette sin </a:t>
            </a:r>
            <a:r>
              <a:rPr lang="da-DK" u="sng" dirty="0">
                <a:latin typeface="Franklin Gothic Book" panose="020B0503020102020204" pitchFamily="34" charset="0"/>
              </a:rPr>
              <a:t>kommunikation</a:t>
            </a:r>
            <a:r>
              <a:rPr lang="da-DK" dirty="0">
                <a:latin typeface="Franklin Gothic Book" panose="020B0503020102020204" pitchFamily="34" charset="0"/>
              </a:rPr>
              <a:t> </a:t>
            </a:r>
          </a:p>
          <a:p>
            <a:r>
              <a:rPr lang="da-DK" dirty="0">
                <a:latin typeface="Franklin Gothic Book" panose="020B0503020102020204" pitchFamily="34" charset="0"/>
              </a:rPr>
              <a:t>I forsøget på at overbevise kunderne om at købe en bil.</a:t>
            </a:r>
          </a:p>
        </p:txBody>
      </p:sp>
    </p:spTree>
    <p:extLst>
      <p:ext uri="{BB962C8B-B14F-4D97-AF65-F5344CB8AC3E}">
        <p14:creationId xmlns:p14="http://schemas.microsoft.com/office/powerpoint/2010/main" val="17563671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66247" y="14086"/>
            <a:ext cx="1721964" cy="853050"/>
          </a:xfrm>
        </p:spPr>
        <p:txBody>
          <a:bodyPr/>
          <a:lstStyle/>
          <a:p>
            <a:r>
              <a:rPr lang="da-DK" sz="2000" dirty="0"/>
              <a:t>sælg en bil</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2734664" y="515155"/>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1852014" y="2325621"/>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4533302" y="4727509"/>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498752" y="2317684"/>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434877" y="142809"/>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275856" y="193204"/>
            <a:ext cx="1887303" cy="2561210"/>
          </a:xfrm>
          <a:prstGeom prst="rect">
            <a:avLst/>
          </a:prstGeom>
          <a:noFill/>
        </p:spPr>
        <p:txBody>
          <a:bodyPr vert="horz" wrap="square" lIns="180000" tIns="180000" rIns="180000" bIns="360000" rtlCol="0" anchor="t" anchorCtr="0">
            <a:spAutoFit/>
          </a:bodyPr>
          <a:lstStyle/>
          <a:p>
            <a:pPr marL="87312"/>
            <a:endParaRPr lang="da-DK" sz="1200" dirty="0">
              <a:solidFill>
                <a:srgbClr val="3D4955"/>
              </a:solidFill>
              <a:sym typeface="Tahoma" pitchFamily="34" charset="0"/>
            </a:endParaRPr>
          </a:p>
          <a:p>
            <a:pPr marL="87312"/>
            <a:endParaRPr lang="da-DK" sz="1200" dirty="0">
              <a:solidFill>
                <a:srgbClr val="3D4955"/>
              </a:solidFill>
              <a:sym typeface="Tahoma" pitchFamily="34" charset="0"/>
            </a:endParaRPr>
          </a:p>
          <a:p>
            <a:pPr marL="87312"/>
            <a:endParaRPr lang="da-DK" sz="1200" dirty="0">
              <a:solidFill>
                <a:srgbClr val="3D4955"/>
              </a:solidFill>
              <a:sym typeface="Tahoma" pitchFamily="34" charset="0"/>
            </a:endParaRPr>
          </a:p>
          <a:p>
            <a:r>
              <a:rPr lang="da-DK" sz="1900" baseline="30000" dirty="0"/>
              <a:t>Design i farver</a:t>
            </a:r>
          </a:p>
          <a:p>
            <a:r>
              <a:rPr lang="da-DK" sz="1900" baseline="30000" dirty="0"/>
              <a:t>Nemhed i betjening,</a:t>
            </a:r>
            <a:br>
              <a:rPr lang="da-DK" sz="1900" baseline="30000" dirty="0"/>
            </a:br>
            <a:r>
              <a:rPr lang="da-DK" sz="1900" baseline="30000" dirty="0"/>
              <a:t>Prestige og fancy</a:t>
            </a:r>
          </a:p>
          <a:p>
            <a:r>
              <a:rPr lang="da-DK" sz="1900" baseline="30000" dirty="0"/>
              <a:t>Masser af </a:t>
            </a:r>
            <a:r>
              <a:rPr lang="da-DK" sz="1900" baseline="30000" dirty="0" err="1"/>
              <a:t>gadget</a:t>
            </a:r>
            <a:r>
              <a:rPr lang="da-DK" sz="1900" baseline="30000" dirty="0"/>
              <a:t> Levende/personlig,</a:t>
            </a:r>
          </a:p>
          <a:p>
            <a:r>
              <a:rPr lang="da-DK" sz="1900" baseline="30000" dirty="0"/>
              <a:t>Fleksibel service,</a:t>
            </a:r>
          </a:p>
          <a:p>
            <a:r>
              <a:rPr lang="da-DK" sz="1900" baseline="30000" dirty="0"/>
              <a:t>V.I.P behandling</a:t>
            </a:r>
            <a:endParaRPr lang="da-DK" sz="1900" dirty="0"/>
          </a:p>
        </p:txBody>
      </p:sp>
      <p:sp>
        <p:nvSpPr>
          <p:cNvPr id="25" name="Tekstfelt 24">
            <a:extLst>
              <a:ext uri="{FF2B5EF4-FFF2-40B4-BE49-F238E27FC236}">
                <a16:creationId xmlns:a16="http://schemas.microsoft.com/office/drawing/2014/main" id="{66892B28-E953-48BD-933A-07F3CA486AA7}"/>
              </a:ext>
            </a:extLst>
          </p:cNvPr>
          <p:cNvSpPr txBox="1"/>
          <p:nvPr/>
        </p:nvSpPr>
        <p:spPr>
          <a:xfrm>
            <a:off x="3167908" y="2662232"/>
            <a:ext cx="1914225" cy="2776654"/>
          </a:xfrm>
          <a:prstGeom prst="rect">
            <a:avLst/>
          </a:prstGeom>
          <a:noFill/>
        </p:spPr>
        <p:txBody>
          <a:bodyPr vert="horz" wrap="square" lIns="180000" tIns="180000" rIns="180000" bIns="360000" rtlCol="0" anchor="t" anchorCtr="0">
            <a:spAutoFit/>
          </a:bodyPr>
          <a:lstStyle/>
          <a:p>
            <a:pPr marL="87312"/>
            <a:r>
              <a:rPr lang="da-DK" sz="1900" baseline="30000" dirty="0"/>
              <a:t>Høj effektivitet</a:t>
            </a:r>
          </a:p>
          <a:p>
            <a:pPr marL="87312"/>
            <a:r>
              <a:rPr lang="da-DK" sz="1900" baseline="30000" dirty="0"/>
              <a:t>Bedst investering</a:t>
            </a:r>
          </a:p>
          <a:p>
            <a:pPr marL="87312"/>
            <a:r>
              <a:rPr lang="da-DK" sz="1900" baseline="30000" dirty="0"/>
              <a:t>up-to-date teknologi, Kravs opfyldelse</a:t>
            </a:r>
          </a:p>
          <a:p>
            <a:pPr marL="87312"/>
            <a:r>
              <a:rPr lang="da-DK" sz="1900" baseline="30000" dirty="0"/>
              <a:t>Hurtig levering</a:t>
            </a:r>
          </a:p>
          <a:p>
            <a:pPr marL="87312"/>
            <a:r>
              <a:rPr lang="da-DK" sz="1900" baseline="30000" dirty="0"/>
              <a:t>Effektiv service, </a:t>
            </a:r>
          </a:p>
          <a:p>
            <a:pPr marL="87312"/>
            <a:r>
              <a:rPr lang="da-DK" sz="1900" baseline="30000" dirty="0"/>
              <a:t>Sikkerhed for support</a:t>
            </a:r>
            <a:endParaRPr lang="da-DK" sz="1900" dirty="0"/>
          </a:p>
          <a:p>
            <a:pPr marL="87312"/>
            <a:endParaRPr lang="da-DK" sz="1900" dirty="0">
              <a:solidFill>
                <a:srgbClr val="3D4955"/>
              </a:solidFill>
              <a:sym typeface="Tahoma" pitchFamily="34" charset="0"/>
            </a:endParaRPr>
          </a:p>
          <a:p>
            <a:pPr>
              <a:buSzPct val="50000"/>
            </a:pPr>
            <a:endParaRPr lang="da-DK" sz="1900" dirty="0">
              <a:latin typeface="Franklin Gothic Book" panose="020B0503020102020204" pitchFamily="34" charset="0"/>
              <a:sym typeface="Tahoma" pitchFamily="34" charset="0"/>
            </a:endParaRPr>
          </a:p>
          <a:p>
            <a:endParaRPr lang="da-DK" sz="1200" dirty="0">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414234" y="2550251"/>
            <a:ext cx="2667820" cy="2561210"/>
          </a:xfrm>
          <a:prstGeom prst="rect">
            <a:avLst/>
          </a:prstGeom>
          <a:noFill/>
        </p:spPr>
        <p:txBody>
          <a:bodyPr vert="horz" wrap="square" lIns="180000" tIns="180000" rIns="180000" bIns="360000" rtlCol="0" anchor="t" anchorCtr="0">
            <a:spAutoFit/>
          </a:bodyPr>
          <a:lstStyle/>
          <a:p>
            <a:r>
              <a:rPr lang="da-DK" sz="1900" baseline="30000" dirty="0"/>
              <a:t>Driftsikkerhed</a:t>
            </a:r>
          </a:p>
          <a:p>
            <a:r>
              <a:rPr lang="da-DK" sz="1900" baseline="30000" dirty="0"/>
              <a:t>Serviceforpligtelse,</a:t>
            </a:r>
            <a:br>
              <a:rPr lang="da-DK" sz="1900" baseline="30000" dirty="0"/>
            </a:br>
            <a:r>
              <a:rPr lang="da-DK" sz="1900" baseline="30000" dirty="0"/>
              <a:t>Kvalitet,</a:t>
            </a:r>
          </a:p>
          <a:p>
            <a:r>
              <a:rPr lang="da-DK" sz="1900" baseline="30000" dirty="0"/>
              <a:t>Konkurrentsammenligning, </a:t>
            </a:r>
          </a:p>
          <a:p>
            <a:r>
              <a:rPr lang="da-DK" sz="1900" baseline="30000" dirty="0"/>
              <a:t>Miljøvenlig</a:t>
            </a:r>
          </a:p>
          <a:p>
            <a:r>
              <a:rPr lang="da-DK" sz="1900" baseline="30000" dirty="0"/>
              <a:t>Garanti- og serviceordning, </a:t>
            </a:r>
          </a:p>
          <a:p>
            <a:r>
              <a:rPr lang="da-DK" sz="1900" baseline="30000" dirty="0"/>
              <a:t>Instruktionsbog.</a:t>
            </a:r>
            <a:endParaRPr lang="da-DK" sz="1900" dirty="0"/>
          </a:p>
          <a:p>
            <a:endParaRPr lang="da-DK" sz="1200" dirty="0">
              <a:latin typeface="Franklin Gothic Book" panose="020B0503020102020204" pitchFamily="34" charset="0"/>
            </a:endParaRPr>
          </a:p>
          <a:p>
            <a:br>
              <a:rPr lang="da-DK" sz="1200" dirty="0">
                <a:latin typeface="Franklin Gothic Book" panose="020B0503020102020204" pitchFamily="34" charset="0"/>
              </a:rPr>
            </a:br>
            <a:endParaRPr lang="da-DK" sz="1200" dirty="0">
              <a:latin typeface="Franklin Gothic Book" panose="020B0503020102020204" pitchFamily="34" charset="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361402" y="745263"/>
            <a:ext cx="2337813" cy="2191878"/>
          </a:xfrm>
          <a:prstGeom prst="rect">
            <a:avLst/>
          </a:prstGeom>
          <a:noFill/>
        </p:spPr>
        <p:txBody>
          <a:bodyPr vert="horz" wrap="square" lIns="180000" tIns="180000" rIns="180000" bIns="360000" rtlCol="0" anchor="t" anchorCtr="0">
            <a:spAutoFit/>
          </a:bodyPr>
          <a:lstStyle/>
          <a:p>
            <a:pPr marL="87312"/>
            <a:r>
              <a:rPr lang="da-DK" sz="1900" baseline="30000" dirty="0"/>
              <a:t>Brugervenlighed,</a:t>
            </a:r>
          </a:p>
          <a:p>
            <a:pPr marL="87312"/>
            <a:r>
              <a:rPr lang="da-DK" sz="1900" baseline="30000" dirty="0"/>
              <a:t>Stabilitet</a:t>
            </a:r>
            <a:br>
              <a:rPr lang="da-DK" sz="1900" baseline="30000" dirty="0"/>
            </a:br>
            <a:r>
              <a:rPr lang="da-DK" sz="1900" baseline="30000" dirty="0"/>
              <a:t>miljøvenlighed/politisk korrekthed. </a:t>
            </a:r>
          </a:p>
          <a:p>
            <a:pPr marL="87312"/>
            <a:r>
              <a:rPr lang="da-DK" sz="1900" baseline="30000" dirty="0"/>
              <a:t>Sikkerhed i betjening</a:t>
            </a:r>
          </a:p>
          <a:p>
            <a:pPr marL="87312"/>
            <a:r>
              <a:rPr lang="da-DK" sz="1900" baseline="30000" dirty="0"/>
              <a:t>Venlighed og lyttende</a:t>
            </a:r>
          </a:p>
          <a:p>
            <a:pPr marL="87312"/>
            <a:r>
              <a:rPr lang="da-DK" sz="1900" baseline="30000" dirty="0"/>
              <a:t> imødekommende sælger.</a:t>
            </a:r>
            <a:endParaRPr lang="da-DK" sz="1900" dirty="0"/>
          </a:p>
          <a:p>
            <a:pPr marL="87312"/>
            <a:endParaRPr lang="da-DK" sz="1200" dirty="0">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389431" y="739663"/>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374817" y="875202"/>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512808" y="3091440"/>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7430787" y="3374730"/>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35266175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4156926" cy="883828"/>
          </a:xfrm>
        </p:spPr>
        <p:txBody>
          <a:bodyPr/>
          <a:lstStyle/>
          <a:p>
            <a:r>
              <a:rPr lang="da-DK" dirty="0"/>
              <a:t>kommunikerer forskelligt</a:t>
            </a:r>
          </a:p>
        </p:txBody>
      </p:sp>
      <p:sp>
        <p:nvSpPr>
          <p:cNvPr id="2" name="Pladsholder til tekst 1">
            <a:extLst>
              <a:ext uri="{FF2B5EF4-FFF2-40B4-BE49-F238E27FC236}">
                <a16:creationId xmlns:a16="http://schemas.microsoft.com/office/drawing/2014/main" id="{F9C357D1-6735-4F44-809C-9FF9ED4927B5}"/>
              </a:ext>
            </a:extLst>
          </p:cNvPr>
          <p:cNvSpPr>
            <a:spLocks noGrp="1"/>
          </p:cNvSpPr>
          <p:nvPr>
            <p:ph type="body" sz="quarter" idx="13"/>
          </p:nvPr>
        </p:nvSpPr>
        <p:spPr/>
        <p:txBody>
          <a:bodyPr/>
          <a:lstStyle/>
          <a:p>
            <a:endParaRPr lang="da-DK"/>
          </a:p>
        </p:txBody>
      </p:sp>
      <p:sp>
        <p:nvSpPr>
          <p:cNvPr id="3" name="Pladsholder til tekst 2">
            <a:extLst>
              <a:ext uri="{FF2B5EF4-FFF2-40B4-BE49-F238E27FC236}">
                <a16:creationId xmlns:a16="http://schemas.microsoft.com/office/drawing/2014/main" id="{670B9A99-91A6-4F75-A382-295CC18DF532}"/>
              </a:ext>
            </a:extLst>
          </p:cNvPr>
          <p:cNvSpPr>
            <a:spLocks noGrp="1"/>
          </p:cNvSpPr>
          <p:nvPr>
            <p:ph type="body" sz="quarter" idx="14"/>
          </p:nvPr>
        </p:nvSpPr>
        <p:spPr/>
        <p:txBody>
          <a:bodyPr/>
          <a:lstStyle/>
          <a:p>
            <a:pPr lvl="0">
              <a:defRPr/>
            </a:pPr>
            <a:r>
              <a:rPr lang="da-DK" dirty="0"/>
              <a:t>Hver typer har forskellige præferencer for hvordan der kommunikeres. </a:t>
            </a:r>
          </a:p>
          <a:p>
            <a:pPr lvl="0">
              <a:defRPr/>
            </a:pPr>
            <a:r>
              <a:rPr lang="da-DK" dirty="0"/>
              <a:t>Diskuter i grupper hvordan de forskellige situationer skal </a:t>
            </a:r>
            <a:r>
              <a:rPr lang="da-DK" b="1" u="sng" dirty="0"/>
              <a:t>håndteres</a:t>
            </a:r>
            <a:r>
              <a:rPr lang="da-DK" dirty="0"/>
              <a:t> og </a:t>
            </a:r>
            <a:r>
              <a:rPr lang="da-DK" b="1" u="sng" dirty="0"/>
              <a:t>kommunikeres</a:t>
            </a:r>
            <a:r>
              <a:rPr lang="da-DK" dirty="0"/>
              <a:t> til den pågældende type?</a:t>
            </a:r>
          </a:p>
        </p:txBody>
      </p:sp>
    </p:spTree>
    <p:extLst>
      <p:ext uri="{BB962C8B-B14F-4D97-AF65-F5344CB8AC3E}">
        <p14:creationId xmlns:p14="http://schemas.microsoft.com/office/powerpoint/2010/main" val="14706266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8BD95B-2204-4885-B4FD-F407A37E3B23}"/>
              </a:ext>
            </a:extLst>
          </p:cNvPr>
          <p:cNvSpPr>
            <a:spLocks noGrp="1"/>
          </p:cNvSpPr>
          <p:nvPr>
            <p:ph type="body" sz="quarter" idx="11"/>
          </p:nvPr>
        </p:nvSpPr>
        <p:spPr>
          <a:xfrm>
            <a:off x="107505" y="0"/>
            <a:ext cx="4156926" cy="883828"/>
          </a:xfrm>
        </p:spPr>
        <p:txBody>
          <a:bodyPr/>
          <a:lstStyle/>
          <a:p>
            <a:r>
              <a:rPr lang="da-DK" dirty="0"/>
              <a:t>kommunikerer forskelligt</a:t>
            </a:r>
          </a:p>
        </p:txBody>
      </p:sp>
      <p:sp>
        <p:nvSpPr>
          <p:cNvPr id="3" name="Pladsholder til tekst 2">
            <a:extLst>
              <a:ext uri="{FF2B5EF4-FFF2-40B4-BE49-F238E27FC236}">
                <a16:creationId xmlns:a16="http://schemas.microsoft.com/office/drawing/2014/main" id="{15DB69F2-1485-4CB0-AAD8-CF46B3373DE8}"/>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3049B02-DA39-4ECF-A825-54E18E5E6139}"/>
              </a:ext>
            </a:extLst>
          </p:cNvPr>
          <p:cNvSpPr>
            <a:spLocks noGrp="1"/>
          </p:cNvSpPr>
          <p:nvPr>
            <p:ph type="body" sz="quarter" idx="14"/>
          </p:nvPr>
        </p:nvSpPr>
        <p:spPr/>
        <p:txBody>
          <a:bodyPr/>
          <a:lstStyle/>
          <a:p>
            <a:pPr lvl="0"/>
            <a:r>
              <a:rPr lang="da-DK" dirty="0"/>
              <a:t>Hvordan </a:t>
            </a:r>
            <a:r>
              <a:rPr lang="da-DK" b="1" u="sng" dirty="0"/>
              <a:t>håndterer</a:t>
            </a:r>
            <a:r>
              <a:rPr lang="da-DK" dirty="0"/>
              <a:t> og </a:t>
            </a:r>
            <a:r>
              <a:rPr lang="da-DK" b="1" u="sng" dirty="0"/>
              <a:t>kommunikerer</a:t>
            </a:r>
            <a:r>
              <a:rPr lang="da-DK" dirty="0"/>
              <a:t> du til nedenstående eksempler?</a:t>
            </a:r>
          </a:p>
          <a:p>
            <a:pPr marL="285750" lvl="0" indent="-285750">
              <a:buFont typeface="Arial" panose="020B0604020202020204" pitchFamily="34" charset="0"/>
              <a:buChar char="•"/>
            </a:pPr>
            <a:r>
              <a:rPr lang="da-DK" dirty="0"/>
              <a:t>Du (din afdeling) har lovet at aflevere en opgørelse til Økonomi, men har svært ved at få det færdigt til tiden. Din kollega i Økonomi som du skal aflevere til er ”Analytiker”. Hvad gør du?</a:t>
            </a:r>
          </a:p>
          <a:p>
            <a:pPr marL="285750" lvl="0" indent="-285750">
              <a:buFont typeface="Arial" panose="020B0604020202020204" pitchFamily="34" charset="0"/>
              <a:buChar char="•"/>
            </a:pPr>
            <a:r>
              <a:rPr lang="da-DK" dirty="0"/>
              <a:t>En kunde skriver ind omkring udbetaling af pension. Efter du har svaret, skriver hun tilbage at hun ikke har forstået dit svar pga. svære fagtermer. Kunden er ”Entusiast”. Hvad gør du?</a:t>
            </a:r>
          </a:p>
          <a:p>
            <a:pPr marL="285750" indent="-285750">
              <a:buFont typeface="Arial" panose="020B0604020202020204" pitchFamily="34" charset="0"/>
              <a:buChar char="•"/>
            </a:pPr>
            <a:r>
              <a:rPr lang="da-DK" dirty="0"/>
              <a:t>En kunde ringer ind. Hun kan ikke forstå at hun ikke kan få dækket sin skade</a:t>
            </a:r>
            <a:r>
              <a:rPr lang="da-DK" altLang="da-DK" dirty="0">
                <a:ea typeface="Calibri" panose="020F0502020204030204" pitchFamily="34" charset="0"/>
                <a:cs typeface="Times New Roman" panose="02020603050405020304" pitchFamily="18" charset="0"/>
              </a:rPr>
              <a:t> </a:t>
            </a:r>
            <a:r>
              <a:rPr lang="da-DK" dirty="0"/>
              <a:t>via sin forsikring. Hun gør samtidig opmærksom på hun er direktør i firmaet som du har som kunde. Kunden er ”Implementer”. Hvad gør du?</a:t>
            </a:r>
          </a:p>
          <a:p>
            <a:pPr marL="285750" lvl="0" indent="-285750">
              <a:buFont typeface="Arial" panose="020B0604020202020204" pitchFamily="34" charset="0"/>
              <a:buChar char="•"/>
            </a:pPr>
            <a:r>
              <a:rPr lang="da-DK" dirty="0"/>
              <a:t>En kunde ringer ind med et spørgsmål. Du vil hurtigt kunne hjælpe, men har fået at vide at du ikke må svare på denne type henvendelser, da de skal kontakte Kunde support. Kunden er ”Entusiast”. Hvad gør du?</a:t>
            </a:r>
          </a:p>
          <a:p>
            <a:endParaRPr lang="da-DK" dirty="0"/>
          </a:p>
        </p:txBody>
      </p:sp>
    </p:spTree>
    <p:extLst>
      <p:ext uri="{BB962C8B-B14F-4D97-AF65-F5344CB8AC3E}">
        <p14:creationId xmlns:p14="http://schemas.microsoft.com/office/powerpoint/2010/main" val="3968333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18BD95B-2204-4885-B4FD-F407A37E3B23}"/>
              </a:ext>
            </a:extLst>
          </p:cNvPr>
          <p:cNvSpPr>
            <a:spLocks noGrp="1"/>
          </p:cNvSpPr>
          <p:nvPr>
            <p:ph type="body" sz="quarter" idx="11"/>
          </p:nvPr>
        </p:nvSpPr>
        <p:spPr>
          <a:xfrm>
            <a:off x="107505" y="0"/>
            <a:ext cx="4156926" cy="883828"/>
          </a:xfrm>
        </p:spPr>
        <p:txBody>
          <a:bodyPr/>
          <a:lstStyle/>
          <a:p>
            <a:r>
              <a:rPr lang="da-DK" dirty="0"/>
              <a:t>kommunikerer forskelligt</a:t>
            </a:r>
          </a:p>
        </p:txBody>
      </p:sp>
      <p:sp>
        <p:nvSpPr>
          <p:cNvPr id="3" name="Pladsholder til tekst 2">
            <a:extLst>
              <a:ext uri="{FF2B5EF4-FFF2-40B4-BE49-F238E27FC236}">
                <a16:creationId xmlns:a16="http://schemas.microsoft.com/office/drawing/2014/main" id="{15DB69F2-1485-4CB0-AAD8-CF46B3373DE8}"/>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3049B02-DA39-4ECF-A825-54E18E5E6139}"/>
              </a:ext>
            </a:extLst>
          </p:cNvPr>
          <p:cNvSpPr>
            <a:spLocks noGrp="1"/>
          </p:cNvSpPr>
          <p:nvPr>
            <p:ph type="body" sz="quarter" idx="14"/>
          </p:nvPr>
        </p:nvSpPr>
        <p:spPr/>
        <p:txBody>
          <a:bodyPr/>
          <a:lstStyle/>
          <a:p>
            <a:pPr lvl="0"/>
            <a:r>
              <a:rPr lang="da-DK" dirty="0"/>
              <a:t>Hvordan </a:t>
            </a:r>
            <a:r>
              <a:rPr lang="da-DK" b="1" u="sng" dirty="0"/>
              <a:t>håndterer</a:t>
            </a:r>
            <a:r>
              <a:rPr lang="da-DK" dirty="0"/>
              <a:t> og </a:t>
            </a:r>
            <a:r>
              <a:rPr lang="da-DK" b="1" u="sng" dirty="0"/>
              <a:t>kommunikerer</a:t>
            </a:r>
            <a:r>
              <a:rPr lang="da-DK" dirty="0"/>
              <a:t> du til nedenstående eksempler?</a:t>
            </a:r>
          </a:p>
          <a:p>
            <a:pPr marL="285750" lvl="0" indent="-285750">
              <a:buFont typeface="Arial" panose="020B0604020202020204" pitchFamily="34" charset="0"/>
              <a:buChar char="•"/>
            </a:pPr>
            <a:r>
              <a:rPr lang="da-DK" dirty="0"/>
              <a:t>En leder som er Entusiast beder dig sende noget information til en kunde. Inden du sender afsted får du at vide af en anden leder som er Analytiker, at du ikke skal sende den afsted. Du ved ikke hvem der har det endelige ord. Hvad gør du?</a:t>
            </a:r>
          </a:p>
          <a:p>
            <a:pPr marL="285750" lvl="0" indent="-285750">
              <a:buFont typeface="Arial" panose="020B0604020202020204" pitchFamily="34" charset="0"/>
              <a:buChar char="•"/>
            </a:pPr>
            <a:r>
              <a:rPr lang="da-DK" dirty="0"/>
              <a:t>Du har en ide til en procesforbedring. Du vil gerne præsentere den for en beslutningstager som er Supporter. Hvad gør du?</a:t>
            </a:r>
          </a:p>
          <a:p>
            <a:pPr marL="285750" lvl="0" indent="-285750">
              <a:buFont typeface="Arial" panose="020B0604020202020204" pitchFamily="34" charset="0"/>
              <a:buChar char="•"/>
            </a:pPr>
            <a:r>
              <a:rPr lang="da-DK" dirty="0"/>
              <a:t>En kollega ønsker hjælp til en opgave. Du vil gerne hjælpe, men har andre presserende opgaver der ikke kan vente. Kollegaen er Implementer. Hvad gør du?</a:t>
            </a:r>
          </a:p>
          <a:p>
            <a:pPr marL="285750" lvl="0" indent="-285750">
              <a:buFont typeface="Arial" panose="020B0604020202020204" pitchFamily="34" charset="0"/>
              <a:buChar char="•"/>
            </a:pPr>
            <a:r>
              <a:rPr lang="da-DK" dirty="0"/>
              <a:t>En kollega kommer forbi din plads med et spørgsmål. Du vil egentlig helst have spørgsmålet og sende svaret skriftligt. Din kollega er supporter. Hvad gør du?</a:t>
            </a:r>
          </a:p>
          <a:p>
            <a:pPr marL="285750" lvl="0" indent="-285750">
              <a:buFont typeface="Arial" panose="020B0604020202020204" pitchFamily="34" charset="0"/>
              <a:buChar char="•"/>
            </a:pPr>
            <a:r>
              <a:rPr lang="da-DK" dirty="0"/>
              <a:t>Din telefon ringer. Det er en kunde, men du taler normalt ikke med slutkunden. Kunden er spottet som analytiker. Hvad gør du?</a:t>
            </a:r>
          </a:p>
          <a:p>
            <a:endParaRPr lang="da-DK" dirty="0"/>
          </a:p>
        </p:txBody>
      </p:sp>
    </p:spTree>
    <p:extLst>
      <p:ext uri="{BB962C8B-B14F-4D97-AF65-F5344CB8AC3E}">
        <p14:creationId xmlns:p14="http://schemas.microsoft.com/office/powerpoint/2010/main" val="24274964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p:cNvSpPr>
            <a:spLocks noGrp="1"/>
          </p:cNvSpPr>
          <p:nvPr>
            <p:ph type="body" sz="quarter" idx="11"/>
          </p:nvPr>
        </p:nvSpPr>
        <p:spPr>
          <a:xfrm>
            <a:off x="107505" y="0"/>
            <a:ext cx="4182889" cy="883828"/>
          </a:xfrm>
        </p:spPr>
        <p:txBody>
          <a:bodyPr>
            <a:normAutofit/>
          </a:bodyPr>
          <a:lstStyle/>
          <a:p>
            <a:pPr algn="l"/>
            <a:r>
              <a:rPr lang="da-DK" dirty="0"/>
              <a:t>spot en type – chili udgaven</a:t>
            </a:r>
          </a:p>
        </p:txBody>
      </p:sp>
      <p:sp>
        <p:nvSpPr>
          <p:cNvPr id="6" name="Pladsholder til tekst 5">
            <a:extLst>
              <a:ext uri="{FF2B5EF4-FFF2-40B4-BE49-F238E27FC236}">
                <a16:creationId xmlns:a16="http://schemas.microsoft.com/office/drawing/2014/main" id="{2D242DA2-A7A0-4E85-A240-AB6A941DD5AE}"/>
              </a:ext>
            </a:extLst>
          </p:cNvPr>
          <p:cNvSpPr>
            <a:spLocks noGrp="1"/>
          </p:cNvSpPr>
          <p:nvPr>
            <p:ph type="body" sz="quarter" idx="13"/>
          </p:nvPr>
        </p:nvSpPr>
        <p:spPr/>
        <p:txBody>
          <a:bodyPr/>
          <a:lstStyle/>
          <a:p>
            <a:endParaRPr lang="da-DK"/>
          </a:p>
        </p:txBody>
      </p:sp>
      <p:sp>
        <p:nvSpPr>
          <p:cNvPr id="7" name="Pladsholder til tekst 6">
            <a:extLst>
              <a:ext uri="{FF2B5EF4-FFF2-40B4-BE49-F238E27FC236}">
                <a16:creationId xmlns:a16="http://schemas.microsoft.com/office/drawing/2014/main" id="{F6942F8B-935D-4F67-AF22-D4608B8741B2}"/>
              </a:ext>
            </a:extLst>
          </p:cNvPr>
          <p:cNvSpPr>
            <a:spLocks noGrp="1"/>
          </p:cNvSpPr>
          <p:nvPr>
            <p:ph type="body" sz="quarter" idx="14"/>
          </p:nvPr>
        </p:nvSpPr>
        <p:spPr/>
        <p:txBody>
          <a:bodyPr/>
          <a:lstStyle/>
          <a:p>
            <a:r>
              <a:rPr lang="da-DK" u="sng" dirty="0">
                <a:hlinkClick r:id="rId3"/>
              </a:rPr>
              <a:t>https://www.youtube.com/watch?v=3zhym9oUSGU</a:t>
            </a:r>
            <a:r>
              <a:rPr lang="da-DK" dirty="0"/>
              <a:t> Bubber spiser chili</a:t>
            </a:r>
          </a:p>
          <a:p>
            <a:r>
              <a:rPr lang="da-DK" u="sng" dirty="0">
                <a:hlinkClick r:id="rId4"/>
              </a:rPr>
              <a:t>https://www.youtube.com/watch?v=QXzl1-2SJpc</a:t>
            </a:r>
            <a:r>
              <a:rPr lang="da-DK" dirty="0"/>
              <a:t>  Allan Simonsen spiser chili</a:t>
            </a:r>
          </a:p>
          <a:p>
            <a:endParaRPr lang="da-DK" dirty="0"/>
          </a:p>
        </p:txBody>
      </p:sp>
      <p:sp>
        <p:nvSpPr>
          <p:cNvPr id="4" name="Titel 3"/>
          <p:cNvSpPr>
            <a:spLocks noGrp="1"/>
          </p:cNvSpPr>
          <p:nvPr>
            <p:ph type="title" idx="4294967295"/>
          </p:nvPr>
        </p:nvSpPr>
        <p:spPr/>
        <p:txBody>
          <a:bodyPr>
            <a:normAutofit fontScale="90000"/>
          </a:bodyPr>
          <a:lstStyle/>
          <a:p>
            <a:br>
              <a:rPr lang="da-DK" dirty="0"/>
            </a:br>
            <a:br>
              <a:rPr lang="da-DK" dirty="0"/>
            </a:br>
            <a:br>
              <a:rPr lang="da-DK" dirty="0"/>
            </a:br>
            <a:endParaRPr lang="da-DK" dirty="0"/>
          </a:p>
        </p:txBody>
      </p:sp>
      <p:pic>
        <p:nvPicPr>
          <p:cNvPr id="2" name="Billede 1">
            <a:extLst>
              <a:ext uri="{FF2B5EF4-FFF2-40B4-BE49-F238E27FC236}">
                <a16:creationId xmlns:a16="http://schemas.microsoft.com/office/drawing/2014/main" id="{CFBC7CA2-9EB4-4615-A611-247D7009815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1658" y="2641476"/>
            <a:ext cx="3798736" cy="2122476"/>
          </a:xfrm>
          <a:prstGeom prst="rect">
            <a:avLst/>
          </a:prstGeom>
        </p:spPr>
      </p:pic>
      <p:pic>
        <p:nvPicPr>
          <p:cNvPr id="3" name="Billede 2">
            <a:extLst>
              <a:ext uri="{FF2B5EF4-FFF2-40B4-BE49-F238E27FC236}">
                <a16:creationId xmlns:a16="http://schemas.microsoft.com/office/drawing/2014/main" id="{C1B1B0BA-B735-4F93-90F1-422B2A01B0A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82941" y="2641476"/>
            <a:ext cx="3800968" cy="2129873"/>
          </a:xfrm>
          <a:prstGeom prst="rect">
            <a:avLst/>
          </a:prstGeom>
        </p:spPr>
      </p:pic>
    </p:spTree>
    <p:extLst>
      <p:ext uri="{BB962C8B-B14F-4D97-AF65-F5344CB8AC3E}">
        <p14:creationId xmlns:p14="http://schemas.microsoft.com/office/powerpoint/2010/main" val="33257934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951025" cy="883828"/>
          </a:xfrm>
        </p:spPr>
        <p:txBody>
          <a:bodyPr/>
          <a:lstStyle/>
          <a:p>
            <a:r>
              <a:rPr lang="da-DK" dirty="0"/>
              <a:t>Info til øvelsen ” spot en type – chili udgaven”</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400" dirty="0"/>
              <a:t>Her er tre eksempler på inspiration til at spotte en type.</a:t>
            </a:r>
          </a:p>
          <a:p>
            <a:r>
              <a:rPr lang="da-DK" sz="1400" dirty="0"/>
              <a:t>Eksemplerne er taget uden for en arbejdsrelateret kontekst, så det er opfattes som sjovt og ufarligt at diskutere. </a:t>
            </a:r>
          </a:p>
          <a:p>
            <a:r>
              <a:rPr lang="da-DK" sz="1400" dirty="0"/>
              <a:t>Find gerne flere eksempler selv. Men afgør som underviser hvilken type det er og hvorfor.</a:t>
            </a:r>
          </a:p>
          <a:p>
            <a:r>
              <a:rPr lang="da-DK" sz="1400" dirty="0"/>
              <a:t>Prøv at gætte deres primær adfærd. </a:t>
            </a:r>
          </a:p>
          <a:p>
            <a:r>
              <a:rPr lang="da-DK" sz="1400" dirty="0"/>
              <a:t>Vi kender ikke deres profiler men gætter også bare selv.</a:t>
            </a:r>
          </a:p>
          <a:p>
            <a:pPr marL="171450" indent="-171450">
              <a:buFont typeface="Arial" panose="020B0604020202020204" pitchFamily="34" charset="0"/>
              <a:buChar char="•"/>
            </a:pPr>
            <a:r>
              <a:rPr lang="da-DK" sz="1400" dirty="0"/>
              <a:t>Vi tror at første eksempel viser at Bubber er entusiast; mest er optaget af hvordan han selv har det i processen, taler meget, afbryder og viser tydeligt sine følelser. Osv.</a:t>
            </a:r>
          </a:p>
          <a:p>
            <a:pPr marL="171450" indent="-171450">
              <a:buFont typeface="Arial" panose="020B0604020202020204" pitchFamily="34" charset="0"/>
              <a:buChar char="•"/>
            </a:pPr>
            <a:r>
              <a:rPr lang="da-DK" sz="1400" dirty="0"/>
              <a:t>Vi tror at andet eksempel viser at Allan Simonsen er analytiker; stille, velovervejet, viser ikke alle sine følelser, lyttende osv.</a:t>
            </a:r>
          </a:p>
          <a:p>
            <a:pPr marL="171450" indent="-171450">
              <a:buFont typeface="Arial" panose="020B0604020202020204" pitchFamily="34" charset="0"/>
              <a:buChar char="•"/>
            </a:pPr>
            <a:r>
              <a:rPr lang="da-DK" sz="1400" dirty="0"/>
              <a:t>Vi tror at Chili Claus er analytiker; optaget af sagen, masser af detaljer, rolig (dog mindre rolig sammenlignet med Allan Simonsen, som er mere analytiker end Claus). </a:t>
            </a:r>
          </a:p>
          <a:p>
            <a:endParaRPr lang="da-DK" sz="1400" b="1" dirty="0">
              <a:solidFill>
                <a:schemeClr val="tx1"/>
              </a:solidFill>
            </a:endParaRPr>
          </a:p>
          <a:p>
            <a:endParaRPr lang="da-DK" sz="1200" dirty="0">
              <a:solidFill>
                <a:schemeClr val="tx1"/>
              </a:solidFill>
            </a:endParaRPr>
          </a:p>
          <a:p>
            <a:r>
              <a:rPr lang="da-DK" sz="1200" dirty="0">
                <a:solidFill>
                  <a:schemeClr val="tx1"/>
                </a:solidFill>
              </a:rPr>
              <a:t> </a:t>
            </a:r>
          </a:p>
          <a:p>
            <a:r>
              <a:rPr lang="da-DK" sz="1200" b="1" cap="all" dirty="0">
                <a:solidFill>
                  <a:schemeClr val="tx1"/>
                </a:solidFill>
              </a:rPr>
              <a:t> </a:t>
            </a:r>
            <a:endParaRPr lang="da-DK" sz="1200" cap="all" dirty="0">
              <a:solidFill>
                <a:schemeClr val="tx1"/>
              </a:solidFill>
            </a:endParaRPr>
          </a:p>
          <a:p>
            <a:r>
              <a:rPr lang="da-DK" sz="1200" b="1" cap="all" dirty="0">
                <a:solidFill>
                  <a:schemeClr val="tx1"/>
                </a:solidFill>
              </a:rPr>
              <a:t> </a:t>
            </a:r>
            <a:endParaRPr lang="da-DK" sz="1200" cap="all" dirty="0">
              <a:solidFill>
                <a:schemeClr val="tx1"/>
              </a:solidFill>
            </a:endParaRPr>
          </a:p>
        </p:txBody>
      </p:sp>
    </p:spTree>
    <p:extLst>
      <p:ext uri="{BB962C8B-B14F-4D97-AF65-F5344CB8AC3E}">
        <p14:creationId xmlns:p14="http://schemas.microsoft.com/office/powerpoint/2010/main" val="40984721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dirty="0">
                <a:solidFill>
                  <a:schemeClr val="tx2"/>
                </a:solidFill>
              </a:rPr>
              <a:t>tema – ledelsesstil i teamet</a:t>
            </a:r>
          </a:p>
        </p:txBody>
      </p:sp>
    </p:spTree>
    <p:extLst>
      <p:ext uri="{BB962C8B-B14F-4D97-AF65-F5344CB8AC3E}">
        <p14:creationId xmlns:p14="http://schemas.microsoft.com/office/powerpoint/2010/main" val="15680367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titel 7"/>
          <p:cNvSpPr>
            <a:spLocks noGrp="1"/>
          </p:cNvSpPr>
          <p:nvPr>
            <p:ph type="body" sz="quarter" idx="11"/>
          </p:nvPr>
        </p:nvSpPr>
        <p:spPr>
          <a:xfrm>
            <a:off x="107505" y="0"/>
            <a:ext cx="3431600" cy="883828"/>
          </a:xfrm>
        </p:spPr>
        <p:txBody>
          <a:bodyPr/>
          <a:lstStyle/>
          <a:p>
            <a:r>
              <a:rPr lang="da-DK" dirty="0"/>
              <a:t>Selvindsigt som leder</a:t>
            </a:r>
          </a:p>
        </p:txBody>
      </p:sp>
      <p:pic>
        <p:nvPicPr>
          <p:cNvPr id="6" name="Billede 5" descr="Et billede, der indeholder kat, sidder, dyr, pattedyr&#10;&#10;Automatisk oprettet beskrivelse">
            <a:extLst>
              <a:ext uri="{FF2B5EF4-FFF2-40B4-BE49-F238E27FC236}">
                <a16:creationId xmlns:a16="http://schemas.microsoft.com/office/drawing/2014/main" id="{132EAB7A-CD5A-4427-A3BB-EB77F21E17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7944" y="1852953"/>
            <a:ext cx="4916579" cy="3289548"/>
          </a:xfrm>
          <a:prstGeom prst="rect">
            <a:avLst/>
          </a:prstGeom>
        </p:spPr>
      </p:pic>
      <p:sp>
        <p:nvSpPr>
          <p:cNvPr id="4" name="Pladsholder til tekst 3">
            <a:extLst>
              <a:ext uri="{FF2B5EF4-FFF2-40B4-BE49-F238E27FC236}">
                <a16:creationId xmlns:a16="http://schemas.microsoft.com/office/drawing/2014/main" id="{F922AF35-D3E0-4586-9BBE-2DA96298BEA1}"/>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D0673C9C-A4A3-444C-999D-7ADA2F09C15B}"/>
              </a:ext>
            </a:extLst>
          </p:cNvPr>
          <p:cNvSpPr>
            <a:spLocks noGrp="1"/>
          </p:cNvSpPr>
          <p:nvPr>
            <p:ph type="body" sz="quarter" idx="14"/>
          </p:nvPr>
        </p:nvSpPr>
        <p:spPr>
          <a:xfrm>
            <a:off x="395536" y="1128713"/>
            <a:ext cx="3960812" cy="3600995"/>
          </a:xfrm>
        </p:spPr>
        <p:txBody>
          <a:bodyPr/>
          <a:lstStyle/>
          <a:p>
            <a:r>
              <a:rPr lang="da-DK" dirty="0"/>
              <a:t>Som leder er det afgørende, at du:</a:t>
            </a:r>
          </a:p>
          <a:p>
            <a:pPr marL="285750" indent="-285750">
              <a:buFont typeface="Arial" panose="020B0604020202020204" pitchFamily="34" charset="0"/>
              <a:buChar char="•"/>
            </a:pPr>
            <a:r>
              <a:rPr lang="da-DK" dirty="0"/>
              <a:t>Kender dig selv </a:t>
            </a:r>
          </a:p>
          <a:p>
            <a:pPr marL="285750" indent="-285750">
              <a:buFont typeface="Arial" panose="020B0604020202020204" pitchFamily="34" charset="0"/>
              <a:buChar char="•"/>
            </a:pPr>
            <a:r>
              <a:rPr lang="da-DK" dirty="0"/>
              <a:t>Er bevidst om hvordan du virker på andre</a:t>
            </a:r>
          </a:p>
          <a:p>
            <a:pPr marL="285750" indent="-285750">
              <a:buFont typeface="Arial" panose="020B0604020202020204" pitchFamily="34" charset="0"/>
              <a:buChar char="•"/>
            </a:pPr>
            <a:r>
              <a:rPr lang="da-DK" dirty="0"/>
              <a:t>Kender dit team og deres motivation</a:t>
            </a:r>
          </a:p>
          <a:p>
            <a:pPr marL="285750" indent="-285750">
              <a:buFont typeface="Arial" panose="020B0604020202020204" pitchFamily="34" charset="0"/>
              <a:buChar char="•"/>
            </a:pPr>
            <a:r>
              <a:rPr lang="da-DK" dirty="0"/>
              <a:t>Husker at lede forskelligt afhængig af hvem du leder</a:t>
            </a:r>
          </a:p>
          <a:p>
            <a:pPr marL="285750" indent="-285750">
              <a:buFont typeface="Arial" panose="020B0604020202020204" pitchFamily="34" charset="0"/>
              <a:buChar char="•"/>
            </a:pPr>
            <a:r>
              <a:rPr lang="da-DK" dirty="0"/>
              <a:t>Anerkender forskellighed blandt kollegaerne i teamet</a:t>
            </a:r>
          </a:p>
          <a:p>
            <a:endParaRPr lang="da-DK" dirty="0"/>
          </a:p>
          <a:p>
            <a:endParaRPr lang="da-DK" dirty="0"/>
          </a:p>
          <a:p>
            <a:r>
              <a:rPr lang="da-DK" sz="1100" i="1" dirty="0"/>
              <a:t>Kilde: Daniel </a:t>
            </a:r>
            <a:r>
              <a:rPr lang="da-DK" sz="1100" i="1" dirty="0" err="1"/>
              <a:t>Goleman</a:t>
            </a:r>
            <a:endParaRPr lang="da-DK" sz="1100" i="1" dirty="0"/>
          </a:p>
        </p:txBody>
      </p:sp>
    </p:spTree>
    <p:extLst>
      <p:ext uri="{BB962C8B-B14F-4D97-AF65-F5344CB8AC3E}">
        <p14:creationId xmlns:p14="http://schemas.microsoft.com/office/powerpoint/2010/main" val="1403177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4" y="0"/>
            <a:ext cx="2520280" cy="883828"/>
          </a:xfrm>
        </p:spPr>
        <p:txBody>
          <a:bodyPr/>
          <a:lstStyle/>
          <a:p>
            <a:r>
              <a:rPr lang="da-DK" dirty="0"/>
              <a:t>Præsentation</a:t>
            </a:r>
          </a:p>
        </p:txBody>
      </p:sp>
      <p:sp>
        <p:nvSpPr>
          <p:cNvPr id="3" name="Pladsholder til tekst 2"/>
          <p:cNvSpPr>
            <a:spLocks noGrp="1"/>
          </p:cNvSpPr>
          <p:nvPr>
            <p:ph type="body" sz="quarter" idx="13"/>
          </p:nvPr>
        </p:nvSpPr>
        <p:spPr/>
        <p:txBody>
          <a:bodyPr/>
          <a:lstStyle/>
          <a:p>
            <a:endParaRPr lang="da-DK"/>
          </a:p>
        </p:txBody>
      </p:sp>
      <p:sp>
        <p:nvSpPr>
          <p:cNvPr id="4" name="Pladsholder til tekst 3"/>
          <p:cNvSpPr>
            <a:spLocks noGrp="1"/>
          </p:cNvSpPr>
          <p:nvPr>
            <p:ph type="body" sz="quarter" idx="14"/>
          </p:nvPr>
        </p:nvSpPr>
        <p:spPr/>
        <p:txBody>
          <a:bodyPr/>
          <a:lstStyle/>
          <a:p>
            <a:pPr marL="342900" indent="-342900">
              <a:buFont typeface="+mj-lt"/>
              <a:buAutoNum type="arabicPeriod"/>
            </a:pPr>
            <a:r>
              <a:rPr lang="da-DK" dirty="0"/>
              <a:t>Interview din sidemakker i 4 minutter:</a:t>
            </a:r>
          </a:p>
          <a:p>
            <a:pPr marL="1028700" lvl="1">
              <a:buFont typeface="Arial" panose="020B0604020202020204" pitchFamily="34" charset="0"/>
              <a:buChar char="•"/>
            </a:pPr>
            <a:r>
              <a:rPr lang="da-DK" dirty="0"/>
              <a:t>Hvad laver du PRIMÆRT i dit Job?</a:t>
            </a:r>
          </a:p>
          <a:p>
            <a:pPr marL="1028700" lvl="1">
              <a:buFont typeface="Arial" panose="020B0604020202020204" pitchFamily="34" charset="0"/>
              <a:buChar char="•"/>
            </a:pPr>
            <a:r>
              <a:rPr lang="da-DK" dirty="0"/>
              <a:t>Dine forventninger til i dag?</a:t>
            </a:r>
          </a:p>
          <a:p>
            <a:pPr marL="1028700" lvl="1">
              <a:buFont typeface="Arial" panose="020B0604020202020204" pitchFamily="34" charset="0"/>
              <a:buChar char="•"/>
            </a:pPr>
            <a:r>
              <a:rPr lang="da-DK" dirty="0"/>
              <a:t>Hvad kendetegner dit team – styrker/ udfordringer?</a:t>
            </a:r>
          </a:p>
          <a:p>
            <a:pPr marL="342900" indent="-342900">
              <a:buFont typeface="+mj-lt"/>
              <a:buAutoNum type="arabicPeriod"/>
            </a:pPr>
            <a:r>
              <a:rPr lang="da-DK" dirty="0"/>
              <a:t>Introducér din sidemakker til resten af holdet på mindre end 2 min.</a:t>
            </a:r>
          </a:p>
        </p:txBody>
      </p:sp>
    </p:spTree>
    <p:extLst>
      <p:ext uri="{BB962C8B-B14F-4D97-AF65-F5344CB8AC3E}">
        <p14:creationId xmlns:p14="http://schemas.microsoft.com/office/powerpoint/2010/main" val="239060794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1995373" cy="883828"/>
          </a:xfrm>
        </p:spPr>
        <p:txBody>
          <a:bodyPr/>
          <a:lstStyle/>
          <a:p>
            <a:r>
              <a:rPr lang="da-DK" dirty="0"/>
              <a:t>Ledelsesstil</a:t>
            </a:r>
          </a:p>
        </p:txBody>
      </p:sp>
      <p:sp>
        <p:nvSpPr>
          <p:cNvPr id="3" name="Pladsholder til tekst 2"/>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688951" y="544428"/>
            <a:ext cx="1728720" cy="2068767"/>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Entusiasme</a:t>
            </a:r>
          </a:p>
          <a:p>
            <a:r>
              <a:rPr lang="da-DK" sz="1100" dirty="0">
                <a:latin typeface="Franklin Gothic Book" panose="020B0503020102020204" pitchFamily="34" charset="0"/>
              </a:rPr>
              <a:t>”Op på ølkassen”</a:t>
            </a:r>
          </a:p>
          <a:p>
            <a:r>
              <a:rPr lang="da-DK" sz="1100" dirty="0">
                <a:latin typeface="Franklin Gothic Book" panose="020B0503020102020204" pitchFamily="34" charset="0"/>
              </a:rPr>
              <a:t>Manipulation</a:t>
            </a:r>
          </a:p>
          <a:p>
            <a:r>
              <a:rPr lang="da-DK" sz="1100" dirty="0">
                <a:latin typeface="Franklin Gothic Book" panose="020B0503020102020204" pitchFamily="34" charset="0"/>
              </a:rPr>
              <a:t>Begejstring</a:t>
            </a:r>
          </a:p>
          <a:p>
            <a:r>
              <a:rPr lang="da-DK" sz="1100" dirty="0">
                <a:latin typeface="Franklin Gothic Book" panose="020B0503020102020204" pitchFamily="34" charset="0"/>
              </a:rPr>
              <a:t>Højt aktivitetsniveau</a:t>
            </a:r>
          </a:p>
          <a:p>
            <a:r>
              <a:rPr lang="da-DK" sz="1100" dirty="0">
                <a:latin typeface="Franklin Gothic Book" panose="020B0503020102020204" pitchFamily="34" charset="0"/>
              </a:rPr>
              <a:t>Spontan</a:t>
            </a:r>
          </a:p>
          <a:p>
            <a:r>
              <a:rPr lang="da-DK" sz="1100" dirty="0">
                <a:latin typeface="Franklin Gothic Book" panose="020B0503020102020204" pitchFamily="34" charset="0"/>
              </a:rPr>
              <a:t>Hurtige beslutninger</a:t>
            </a:r>
          </a:p>
          <a:p>
            <a:r>
              <a:rPr lang="da-DK" sz="1100" dirty="0">
                <a:latin typeface="Franklin Gothic Book" panose="020B0503020102020204" pitchFamily="34" charset="0"/>
              </a:rPr>
              <a:t>Eksperimenterende</a:t>
            </a:r>
          </a:p>
          <a:p>
            <a:r>
              <a:rPr lang="da-DK" sz="1100" dirty="0">
                <a:latin typeface="Franklin Gothic Book" panose="020B0503020102020204" pitchFamily="34" charset="0"/>
              </a:rPr>
              <a:t>Jeg-orienteret</a:t>
            </a:r>
          </a:p>
        </p:txBody>
      </p:sp>
      <p:sp>
        <p:nvSpPr>
          <p:cNvPr id="24" name="Tekstfelt 23">
            <a:extLst>
              <a:ext uri="{FF2B5EF4-FFF2-40B4-BE49-F238E27FC236}">
                <a16:creationId xmlns:a16="http://schemas.microsoft.com/office/drawing/2014/main" id="{E1E3FB84-BA13-4751-B95D-5D978C5BC00C}"/>
              </a:ext>
            </a:extLst>
          </p:cNvPr>
          <p:cNvSpPr txBox="1"/>
          <p:nvPr/>
        </p:nvSpPr>
        <p:spPr>
          <a:xfrm>
            <a:off x="5759990" y="465567"/>
            <a:ext cx="2021464" cy="2238045"/>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Tillidsvækkende</a:t>
            </a:r>
          </a:p>
          <a:p>
            <a:r>
              <a:rPr lang="da-DK" sz="1100" dirty="0">
                <a:latin typeface="Franklin Gothic Book" panose="020B0503020102020204" pitchFamily="34" charset="0"/>
              </a:rPr>
              <a:t>Høj grad af involvering</a:t>
            </a:r>
          </a:p>
          <a:p>
            <a:r>
              <a:rPr lang="da-DK" sz="1100" dirty="0">
                <a:latin typeface="Franklin Gothic Book" panose="020B0503020102020204" pitchFamily="34" charset="0"/>
              </a:rPr>
              <a:t>Konstruktiv kommunikation</a:t>
            </a:r>
          </a:p>
          <a:p>
            <a:r>
              <a:rPr lang="da-DK" sz="1100" dirty="0">
                <a:latin typeface="Franklin Gothic Book" panose="020B0503020102020204" pitchFamily="34" charset="0"/>
              </a:rPr>
              <a:t>Fokus på at skabe relationer </a:t>
            </a:r>
          </a:p>
          <a:p>
            <a:r>
              <a:rPr lang="da-DK" sz="1100" dirty="0">
                <a:latin typeface="Franklin Gothic Book" panose="020B0503020102020204" pitchFamily="34" charset="0"/>
              </a:rPr>
              <a:t>Imødekommende</a:t>
            </a:r>
          </a:p>
          <a:p>
            <a:r>
              <a:rPr lang="da-DK" sz="1100" dirty="0">
                <a:latin typeface="Franklin Gothic Book" panose="020B0503020102020204" pitchFamily="34" charset="0"/>
              </a:rPr>
              <a:t>Lyttende &amp; empatisk</a:t>
            </a:r>
          </a:p>
          <a:p>
            <a:r>
              <a:rPr lang="da-DK" sz="1100" dirty="0">
                <a:latin typeface="Franklin Gothic Book" panose="020B0503020102020204" pitchFamily="34" charset="0"/>
              </a:rPr>
              <a:t>Søger beslutninger med ejerskab/opbakning</a:t>
            </a:r>
          </a:p>
          <a:p>
            <a:r>
              <a:rPr lang="da-DK" sz="1100" dirty="0">
                <a:latin typeface="Franklin Gothic Book" panose="020B0503020102020204" pitchFamily="34" charset="0"/>
              </a:rPr>
              <a:t>Vi-orienteret</a:t>
            </a:r>
          </a:p>
        </p:txBody>
      </p:sp>
      <p:sp>
        <p:nvSpPr>
          <p:cNvPr id="26" name="Tekstfelt 25">
            <a:extLst>
              <a:ext uri="{FF2B5EF4-FFF2-40B4-BE49-F238E27FC236}">
                <a16:creationId xmlns:a16="http://schemas.microsoft.com/office/drawing/2014/main" id="{AB4435B4-8912-48AA-B5DA-D2D8E183D7BB}"/>
              </a:ext>
            </a:extLst>
          </p:cNvPr>
          <p:cNvSpPr txBox="1"/>
          <p:nvPr/>
        </p:nvSpPr>
        <p:spPr>
          <a:xfrm>
            <a:off x="5745428" y="2686844"/>
            <a:ext cx="2327761" cy="1730213"/>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Fakta &amp; dokumentation</a:t>
            </a:r>
          </a:p>
          <a:p>
            <a:r>
              <a:rPr lang="da-DK" sz="1100" dirty="0">
                <a:latin typeface="Franklin Gothic Book" panose="020B0503020102020204" pitchFamily="34" charset="0"/>
              </a:rPr>
              <a:t>Troværdighed gennem faglighed </a:t>
            </a:r>
          </a:p>
          <a:p>
            <a:r>
              <a:rPr lang="da-DK" sz="1100" dirty="0">
                <a:latin typeface="Franklin Gothic Book" panose="020B0503020102020204" pitchFamily="34" charset="0"/>
              </a:rPr>
              <a:t>Fokus på kvalitet</a:t>
            </a:r>
          </a:p>
          <a:p>
            <a:r>
              <a:rPr lang="da-DK" sz="1100" dirty="0">
                <a:latin typeface="Franklin Gothic Book" panose="020B0503020102020204" pitchFamily="34" charset="0"/>
              </a:rPr>
              <a:t>Metode/program</a:t>
            </a:r>
          </a:p>
          <a:p>
            <a:r>
              <a:rPr lang="da-DK" sz="1100" dirty="0">
                <a:latin typeface="Franklin Gothic Book" panose="020B0503020102020204" pitchFamily="34" charset="0"/>
              </a:rPr>
              <a:t>Opfølgning</a:t>
            </a:r>
          </a:p>
          <a:p>
            <a:r>
              <a:rPr lang="da-DK" sz="1100" dirty="0">
                <a:latin typeface="Franklin Gothic Book" panose="020B0503020102020204" pitchFamily="34" charset="0"/>
              </a:rPr>
              <a:t>Mails frem for face to face</a:t>
            </a:r>
          </a:p>
          <a:p>
            <a:r>
              <a:rPr lang="da-DK" sz="1100" dirty="0">
                <a:latin typeface="Franklin Gothic Book" panose="020B0503020102020204" pitchFamily="34" charset="0"/>
              </a:rPr>
              <a:t>Opgave-orienteret</a:t>
            </a:r>
          </a:p>
        </p:txBody>
      </p:sp>
      <p:sp>
        <p:nvSpPr>
          <p:cNvPr id="28" name="Tekstfelt 27">
            <a:extLst>
              <a:ext uri="{FF2B5EF4-FFF2-40B4-BE49-F238E27FC236}">
                <a16:creationId xmlns:a16="http://schemas.microsoft.com/office/drawing/2014/main" id="{373894EC-B5AB-4B44-8735-2846A79297D1}"/>
              </a:ext>
            </a:extLst>
          </p:cNvPr>
          <p:cNvSpPr txBox="1"/>
          <p:nvPr/>
        </p:nvSpPr>
        <p:spPr>
          <a:xfrm>
            <a:off x="3660570" y="2696816"/>
            <a:ext cx="1943578" cy="1730213"/>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Tydelige mål</a:t>
            </a:r>
          </a:p>
          <a:p>
            <a:r>
              <a:rPr lang="da-DK" sz="1100" dirty="0">
                <a:latin typeface="Franklin Gothic Book" panose="020B0503020102020204" pitchFamily="34" charset="0"/>
              </a:rPr>
              <a:t>Effektivitet</a:t>
            </a:r>
          </a:p>
          <a:p>
            <a:r>
              <a:rPr lang="da-DK" sz="1100" dirty="0">
                <a:latin typeface="Franklin Gothic Book" panose="020B0503020102020204" pitchFamily="34" charset="0"/>
              </a:rPr>
              <a:t>Direkte kommunikation</a:t>
            </a:r>
          </a:p>
          <a:p>
            <a:r>
              <a:rPr lang="da-DK" sz="1100" dirty="0">
                <a:latin typeface="Franklin Gothic Book" panose="020B0503020102020204" pitchFamily="34" charset="0"/>
              </a:rPr>
              <a:t>Kritisk/skeptisk</a:t>
            </a:r>
          </a:p>
          <a:p>
            <a:r>
              <a:rPr lang="da-DK" sz="1100" dirty="0">
                <a:latin typeface="Franklin Gothic Book" panose="020B0503020102020204" pitchFamily="34" charset="0"/>
              </a:rPr>
              <a:t>Stiller krav</a:t>
            </a:r>
          </a:p>
          <a:p>
            <a:r>
              <a:rPr lang="da-DK" sz="1100" dirty="0">
                <a:latin typeface="Franklin Gothic Book" panose="020B0503020102020204" pitchFamily="34" charset="0"/>
              </a:rPr>
              <a:t>Hurtige beslutninger</a:t>
            </a:r>
          </a:p>
          <a:p>
            <a:r>
              <a:rPr lang="da-DK" sz="1100" dirty="0">
                <a:latin typeface="Franklin Gothic Book" panose="020B0503020102020204" pitchFamily="34" charset="0"/>
              </a:rPr>
              <a:t>Mål-orienteret</a:t>
            </a:r>
          </a:p>
        </p:txBody>
      </p:sp>
      <p:sp>
        <p:nvSpPr>
          <p:cNvPr id="25" name="Tekstboks 12">
            <a:extLst>
              <a:ext uri="{FF2B5EF4-FFF2-40B4-BE49-F238E27FC236}">
                <a16:creationId xmlns:a16="http://schemas.microsoft.com/office/drawing/2014/main" id="{11F3C4AE-8CBA-4A3E-BA7C-E3488A4E8125}"/>
              </a:ext>
            </a:extLst>
          </p:cNvPr>
          <p:cNvSpPr txBox="1"/>
          <p:nvPr/>
        </p:nvSpPr>
        <p:spPr>
          <a:xfrm>
            <a:off x="2850229" y="172864"/>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7" name="Tekstboks 13">
            <a:extLst>
              <a:ext uri="{FF2B5EF4-FFF2-40B4-BE49-F238E27FC236}">
                <a16:creationId xmlns:a16="http://schemas.microsoft.com/office/drawing/2014/main" id="{A1BBD313-FF3F-4B59-964B-8E957D5A008D}"/>
              </a:ext>
            </a:extLst>
          </p:cNvPr>
          <p:cNvSpPr txBox="1"/>
          <p:nvPr/>
        </p:nvSpPr>
        <p:spPr>
          <a:xfrm>
            <a:off x="7650829" y="172864"/>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D6474F1B-7DBC-4BBB-8DD6-8164E377CCC8}"/>
              </a:ext>
            </a:extLst>
          </p:cNvPr>
          <p:cNvSpPr txBox="1"/>
          <p:nvPr/>
        </p:nvSpPr>
        <p:spPr>
          <a:xfrm>
            <a:off x="2975542" y="3737705"/>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C883FC9F-1262-463D-866E-56B492ED3889}"/>
              </a:ext>
            </a:extLst>
          </p:cNvPr>
          <p:cNvSpPr txBox="1"/>
          <p:nvPr/>
        </p:nvSpPr>
        <p:spPr>
          <a:xfrm>
            <a:off x="7690911" y="362827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6385040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5328245" cy="792163"/>
          </a:xfrm>
        </p:spPr>
        <p:txBody>
          <a:bodyPr/>
          <a:lstStyle/>
          <a:p>
            <a:r>
              <a:rPr lang="da-DK" b="1" dirty="0">
                <a:solidFill>
                  <a:schemeClr val="tx2"/>
                </a:solidFill>
              </a:rPr>
              <a:t>Øvelser – ledelsesstil i teamet</a:t>
            </a:r>
          </a:p>
        </p:txBody>
      </p:sp>
    </p:spTree>
    <p:extLst>
      <p:ext uri="{BB962C8B-B14F-4D97-AF65-F5344CB8AC3E}">
        <p14:creationId xmlns:p14="http://schemas.microsoft.com/office/powerpoint/2010/main" val="314819002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4013E5D-30A6-4758-BCA0-22651AE8BA7C}"/>
              </a:ext>
            </a:extLst>
          </p:cNvPr>
          <p:cNvSpPr>
            <a:spLocks noGrp="1"/>
          </p:cNvSpPr>
          <p:nvPr>
            <p:ph type="body" sz="quarter" idx="11"/>
          </p:nvPr>
        </p:nvSpPr>
        <p:spPr>
          <a:xfrm>
            <a:off x="107505" y="0"/>
            <a:ext cx="5098658" cy="883828"/>
          </a:xfrm>
        </p:spPr>
        <p:txBody>
          <a:bodyPr/>
          <a:lstStyle/>
          <a:p>
            <a:r>
              <a:rPr lang="da-DK" dirty="0"/>
              <a:t>Hvad kendetegner jeres leder(e)?</a:t>
            </a:r>
          </a:p>
        </p:txBody>
      </p:sp>
      <p:sp>
        <p:nvSpPr>
          <p:cNvPr id="4" name="Pladsholder til tekst 3">
            <a:extLst>
              <a:ext uri="{FF2B5EF4-FFF2-40B4-BE49-F238E27FC236}">
                <a16:creationId xmlns:a16="http://schemas.microsoft.com/office/drawing/2014/main" id="{91F43FF5-5700-4424-9A13-DAF388F62085}"/>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7EBBB60-5F5A-4865-B04B-799951818E2F}"/>
              </a:ext>
            </a:extLst>
          </p:cNvPr>
          <p:cNvSpPr>
            <a:spLocks noGrp="1"/>
          </p:cNvSpPr>
          <p:nvPr>
            <p:ph type="body" sz="quarter" idx="14"/>
          </p:nvPr>
        </p:nvSpPr>
        <p:spPr/>
        <p:txBody>
          <a:bodyPr/>
          <a:lstStyle/>
          <a:p>
            <a:r>
              <a:rPr lang="da-DK" dirty="0"/>
              <a:t>Diskuter i plenum styrker &amp; faldgruber hos lederen i forhold til aktuelle og fremtidige kernefokus i teamet.</a:t>
            </a:r>
          </a:p>
          <a:p>
            <a:endParaRPr lang="da-DK" dirty="0"/>
          </a:p>
        </p:txBody>
      </p:sp>
      <p:pic>
        <p:nvPicPr>
          <p:cNvPr id="3" name="Billede 2">
            <a:extLst>
              <a:ext uri="{FF2B5EF4-FFF2-40B4-BE49-F238E27FC236}">
                <a16:creationId xmlns:a16="http://schemas.microsoft.com/office/drawing/2014/main" id="{D266BFC6-D4A1-4F23-AC0C-13255E1E5374}"/>
              </a:ext>
            </a:extLst>
          </p:cNvPr>
          <p:cNvPicPr>
            <a:picLocks noChangeAspect="1"/>
          </p:cNvPicPr>
          <p:nvPr/>
        </p:nvPicPr>
        <p:blipFill>
          <a:blip r:embed="rId3"/>
          <a:stretch>
            <a:fillRect/>
          </a:stretch>
        </p:blipFill>
        <p:spPr>
          <a:xfrm>
            <a:off x="5148064" y="1129854"/>
            <a:ext cx="3310366" cy="3500132"/>
          </a:xfrm>
          <a:prstGeom prst="rect">
            <a:avLst/>
          </a:prstGeom>
        </p:spPr>
      </p:pic>
    </p:spTree>
    <p:extLst>
      <p:ext uri="{BB962C8B-B14F-4D97-AF65-F5344CB8AC3E}">
        <p14:creationId xmlns:p14="http://schemas.microsoft.com/office/powerpoint/2010/main" val="400069239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685484" y="1777380"/>
            <a:ext cx="6120334" cy="792163"/>
          </a:xfrm>
        </p:spPr>
        <p:txBody>
          <a:bodyPr/>
          <a:lstStyle/>
          <a:p>
            <a:r>
              <a:rPr lang="da-DK" b="1" dirty="0">
                <a:solidFill>
                  <a:schemeClr val="tx2"/>
                </a:solidFill>
              </a:rPr>
              <a:t>tema – forebyg konflikter i teamet</a:t>
            </a:r>
          </a:p>
        </p:txBody>
      </p:sp>
    </p:spTree>
    <p:extLst>
      <p:ext uri="{BB962C8B-B14F-4D97-AF65-F5344CB8AC3E}">
        <p14:creationId xmlns:p14="http://schemas.microsoft.com/office/powerpoint/2010/main" val="15600399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017EC896-3F59-4377-A96D-803F02997F1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4716463" y="155575"/>
            <a:ext cx="4273550" cy="4983163"/>
          </a:xfrm>
        </p:spPr>
      </p:pic>
      <p:sp>
        <p:nvSpPr>
          <p:cNvPr id="7" name="Pladsholder til tekst 6">
            <a:extLst>
              <a:ext uri="{FF2B5EF4-FFF2-40B4-BE49-F238E27FC236}">
                <a16:creationId xmlns:a16="http://schemas.microsoft.com/office/drawing/2014/main" id="{45B67E08-A5DE-478C-8622-A7EB90C4CD5E}"/>
              </a:ext>
            </a:extLst>
          </p:cNvPr>
          <p:cNvSpPr>
            <a:spLocks noGrp="1"/>
          </p:cNvSpPr>
          <p:nvPr>
            <p:ph type="body" sz="quarter" idx="11"/>
          </p:nvPr>
        </p:nvSpPr>
        <p:spPr>
          <a:xfrm>
            <a:off x="107505" y="1"/>
            <a:ext cx="3451605" cy="883828"/>
          </a:xfrm>
        </p:spPr>
        <p:txBody>
          <a:bodyPr/>
          <a:lstStyle/>
          <a:p>
            <a:r>
              <a:rPr lang="da-DK" dirty="0"/>
              <a:t>Definition af konflikt</a:t>
            </a:r>
          </a:p>
        </p:txBody>
      </p:sp>
      <p:sp>
        <p:nvSpPr>
          <p:cNvPr id="8" name="Pladsholder til tekst 7">
            <a:extLst>
              <a:ext uri="{FF2B5EF4-FFF2-40B4-BE49-F238E27FC236}">
                <a16:creationId xmlns:a16="http://schemas.microsoft.com/office/drawing/2014/main" id="{74D18283-4FC7-441F-98BE-C13C6F4CCFE4}"/>
              </a:ext>
            </a:extLst>
          </p:cNvPr>
          <p:cNvSpPr>
            <a:spLocks noGrp="1"/>
          </p:cNvSpPr>
          <p:nvPr>
            <p:ph type="body" sz="quarter" idx="13"/>
          </p:nvPr>
        </p:nvSpPr>
        <p:spPr/>
        <p:txBody>
          <a:bodyPr/>
          <a:lstStyle/>
          <a:p>
            <a:endParaRPr lang="da-DK"/>
          </a:p>
        </p:txBody>
      </p:sp>
      <p:sp>
        <p:nvSpPr>
          <p:cNvPr id="9" name="Pladsholder til tekst 8">
            <a:extLst>
              <a:ext uri="{FF2B5EF4-FFF2-40B4-BE49-F238E27FC236}">
                <a16:creationId xmlns:a16="http://schemas.microsoft.com/office/drawing/2014/main" id="{78942EE7-76FE-4577-88DF-42D8C1DB33E0}"/>
              </a:ext>
            </a:extLst>
          </p:cNvPr>
          <p:cNvSpPr>
            <a:spLocks noGrp="1"/>
          </p:cNvSpPr>
          <p:nvPr>
            <p:ph type="body" sz="quarter" idx="14"/>
          </p:nvPr>
        </p:nvSpPr>
        <p:spPr/>
        <p:txBody>
          <a:bodyPr/>
          <a:lstStyle/>
          <a:p>
            <a:pPr marL="0" indent="0">
              <a:buNone/>
            </a:pPr>
            <a:r>
              <a:rPr lang="da-DK" b="1" dirty="0">
                <a:solidFill>
                  <a:srgbClr val="3D4955"/>
                </a:solidFill>
              </a:rPr>
              <a:t>Hvad er en konflikt? </a:t>
            </a:r>
            <a:endParaRPr lang="da-DK" dirty="0">
              <a:solidFill>
                <a:srgbClr val="3D4955"/>
              </a:solidFill>
            </a:endParaRPr>
          </a:p>
          <a:p>
            <a:r>
              <a:rPr lang="da-DK" dirty="0">
                <a:solidFill>
                  <a:srgbClr val="3D4955"/>
                </a:solidFill>
              </a:rPr>
              <a:t>Konflikter betyder uoverensstemmelser, der indebærer spændinger imellem mennesker </a:t>
            </a:r>
          </a:p>
          <a:p>
            <a:r>
              <a:rPr lang="da-DK" dirty="0">
                <a:solidFill>
                  <a:srgbClr val="3D4955"/>
                </a:solidFill>
              </a:rPr>
              <a:t>Uoverensstemmelser henviser til sagen, man er på kant om, mens spændinger henviser til forholdet mellem de uenige</a:t>
            </a:r>
          </a:p>
          <a:p>
            <a:endParaRPr lang="da-DK" dirty="0"/>
          </a:p>
        </p:txBody>
      </p:sp>
    </p:spTree>
    <p:extLst>
      <p:ext uri="{BB962C8B-B14F-4D97-AF65-F5344CB8AC3E}">
        <p14:creationId xmlns:p14="http://schemas.microsoft.com/office/powerpoint/2010/main" val="392487722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752F692B-6205-46F4-A1ED-D58B7869D309}"/>
              </a:ext>
            </a:extLst>
          </p:cNvPr>
          <p:cNvSpPr>
            <a:spLocks noGrp="1"/>
          </p:cNvSpPr>
          <p:nvPr>
            <p:ph type="body" sz="quarter" idx="11"/>
          </p:nvPr>
        </p:nvSpPr>
        <p:spPr>
          <a:xfrm>
            <a:off x="107505" y="0"/>
            <a:ext cx="2573159" cy="883828"/>
          </a:xfrm>
        </p:spPr>
        <p:txBody>
          <a:bodyPr/>
          <a:lstStyle/>
          <a:p>
            <a:r>
              <a:rPr lang="da-DK" dirty="0"/>
              <a:t>Konflikttrappe</a:t>
            </a:r>
          </a:p>
        </p:txBody>
      </p:sp>
      <p:sp>
        <p:nvSpPr>
          <p:cNvPr id="3" name="Pladsholder til tekst 2">
            <a:extLst>
              <a:ext uri="{FF2B5EF4-FFF2-40B4-BE49-F238E27FC236}">
                <a16:creationId xmlns:a16="http://schemas.microsoft.com/office/drawing/2014/main" id="{D4006826-6D1B-42E6-8120-5141ACFEABF3}"/>
              </a:ext>
            </a:extLst>
          </p:cNvPr>
          <p:cNvSpPr>
            <a:spLocks noGrp="1"/>
          </p:cNvSpPr>
          <p:nvPr>
            <p:ph type="body" sz="quarter" idx="13"/>
          </p:nvPr>
        </p:nvSpPr>
        <p:spPr/>
        <p:txBody>
          <a:bodyPr/>
          <a:lstStyle/>
          <a:p>
            <a:endParaRPr lang="da-DK"/>
          </a:p>
        </p:txBody>
      </p:sp>
      <p:pic>
        <p:nvPicPr>
          <p:cNvPr id="6" name="Billede 5">
            <a:extLst>
              <a:ext uri="{FF2B5EF4-FFF2-40B4-BE49-F238E27FC236}">
                <a16:creationId xmlns:a16="http://schemas.microsoft.com/office/drawing/2014/main" id="{4CBDE458-09DF-4B86-82A2-2217A30960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776" y="753712"/>
            <a:ext cx="8604448" cy="4207575"/>
          </a:xfrm>
          <a:prstGeom prst="rect">
            <a:avLst/>
          </a:prstGeom>
        </p:spPr>
      </p:pic>
    </p:spTree>
    <p:extLst>
      <p:ext uri="{BB962C8B-B14F-4D97-AF65-F5344CB8AC3E}">
        <p14:creationId xmlns:p14="http://schemas.microsoft.com/office/powerpoint/2010/main" val="178196710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1D9F5C-B284-4CC0-9B7A-0F2D9757608E}"/>
              </a:ext>
            </a:extLst>
          </p:cNvPr>
          <p:cNvSpPr>
            <a:spLocks noGrp="1"/>
          </p:cNvSpPr>
          <p:nvPr>
            <p:ph type="body" sz="quarter" idx="11"/>
          </p:nvPr>
        </p:nvSpPr>
        <p:spPr>
          <a:xfrm>
            <a:off x="107505" y="0"/>
            <a:ext cx="3289701" cy="883828"/>
          </a:xfrm>
        </p:spPr>
        <p:txBody>
          <a:bodyPr/>
          <a:lstStyle/>
          <a:p>
            <a:r>
              <a:rPr lang="da-DK" dirty="0"/>
              <a:t>Konflikthåndtering</a:t>
            </a:r>
          </a:p>
        </p:txBody>
      </p:sp>
      <p:sp>
        <p:nvSpPr>
          <p:cNvPr id="3" name="Pladsholder til tekst 2">
            <a:extLst>
              <a:ext uri="{FF2B5EF4-FFF2-40B4-BE49-F238E27FC236}">
                <a16:creationId xmlns:a16="http://schemas.microsoft.com/office/drawing/2014/main" id="{CF0C8C04-B1DB-4EB5-A83C-F67C17DB37EE}"/>
              </a:ext>
            </a:extLst>
          </p:cNvPr>
          <p:cNvSpPr>
            <a:spLocks noGrp="1"/>
          </p:cNvSpPr>
          <p:nvPr>
            <p:ph type="body" sz="quarter" idx="13"/>
          </p:nvPr>
        </p:nvSpPr>
        <p:spPr/>
        <p:txBody>
          <a:bodyPr/>
          <a:lstStyle/>
          <a:p>
            <a:endParaRPr lang="da-DK"/>
          </a:p>
        </p:txBody>
      </p:sp>
      <p:grpSp>
        <p:nvGrpSpPr>
          <p:cNvPr id="5" name="Group 3">
            <a:extLst>
              <a:ext uri="{FF2B5EF4-FFF2-40B4-BE49-F238E27FC236}">
                <a16:creationId xmlns:a16="http://schemas.microsoft.com/office/drawing/2014/main" id="{91D763EC-6CEC-4AB9-935B-85E37F5F70D8}"/>
              </a:ext>
            </a:extLst>
          </p:cNvPr>
          <p:cNvGrpSpPr>
            <a:grpSpLocks/>
          </p:cNvGrpSpPr>
          <p:nvPr/>
        </p:nvGrpSpPr>
        <p:grpSpPr bwMode="auto">
          <a:xfrm>
            <a:off x="3203848" y="553244"/>
            <a:ext cx="4800600" cy="4267200"/>
            <a:chOff x="336" y="1440"/>
            <a:chExt cx="3648" cy="3792"/>
          </a:xfrm>
        </p:grpSpPr>
        <p:sp>
          <p:nvSpPr>
            <p:cNvPr id="6" name="Line 4">
              <a:extLst>
                <a:ext uri="{FF2B5EF4-FFF2-40B4-BE49-F238E27FC236}">
                  <a16:creationId xmlns:a16="http://schemas.microsoft.com/office/drawing/2014/main" id="{B50DAC7B-7FF3-446C-AA1B-28C2F2260289}"/>
                </a:ext>
              </a:extLst>
            </p:cNvPr>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a:extLst>
                <a:ext uri="{FF2B5EF4-FFF2-40B4-BE49-F238E27FC236}">
                  <a16:creationId xmlns:a16="http://schemas.microsoft.com/office/drawing/2014/main" id="{C16C5BF4-6BF0-4AA5-9E2A-4F3C89329310}"/>
                </a:ext>
              </a:extLst>
            </p:cNvPr>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8" name="Tekstboks 17">
            <a:extLst>
              <a:ext uri="{FF2B5EF4-FFF2-40B4-BE49-F238E27FC236}">
                <a16:creationId xmlns:a16="http://schemas.microsoft.com/office/drawing/2014/main" id="{CCDB0857-E229-4337-871B-01F08C43B96A}"/>
              </a:ext>
            </a:extLst>
          </p:cNvPr>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9" name="Tekstboks 18">
            <a:extLst>
              <a:ext uri="{FF2B5EF4-FFF2-40B4-BE49-F238E27FC236}">
                <a16:creationId xmlns:a16="http://schemas.microsoft.com/office/drawing/2014/main" id="{0BB38C57-41DA-45EF-B4BF-483903BF5D71}"/>
              </a:ext>
            </a:extLst>
          </p:cNvPr>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0" name="Tekstboks 20">
            <a:extLst>
              <a:ext uri="{FF2B5EF4-FFF2-40B4-BE49-F238E27FC236}">
                <a16:creationId xmlns:a16="http://schemas.microsoft.com/office/drawing/2014/main" id="{CAE07990-BC04-4183-A7B7-1C7F276273AD}"/>
              </a:ext>
            </a:extLst>
          </p:cNvPr>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1" name="Tekstboks 19">
            <a:extLst>
              <a:ext uri="{FF2B5EF4-FFF2-40B4-BE49-F238E27FC236}">
                <a16:creationId xmlns:a16="http://schemas.microsoft.com/office/drawing/2014/main" id="{742A26A4-873B-4158-948F-2F70F3536AB6}"/>
              </a:ext>
            </a:extLst>
          </p:cNvPr>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16" name="Tekstfelt 15">
            <a:extLst>
              <a:ext uri="{FF2B5EF4-FFF2-40B4-BE49-F238E27FC236}">
                <a16:creationId xmlns:a16="http://schemas.microsoft.com/office/drawing/2014/main" id="{3F0F209C-1A4F-4903-BF85-137B2A12DB8B}"/>
              </a:ext>
            </a:extLst>
          </p:cNvPr>
          <p:cNvSpPr txBox="1"/>
          <p:nvPr/>
        </p:nvSpPr>
        <p:spPr>
          <a:xfrm>
            <a:off x="3672373" y="478566"/>
            <a:ext cx="1728720" cy="2216500"/>
          </a:xfrm>
          <a:prstGeom prst="rect">
            <a:avLst/>
          </a:prstGeom>
          <a:noFill/>
        </p:spPr>
        <p:txBody>
          <a:bodyPr vert="horz" wrap="square" lIns="180000" tIns="180000" rIns="180000" bIns="360000" rtlCol="0" anchor="t" anchorCtr="0">
            <a:spAutoFit/>
          </a:bodyPr>
          <a:lstStyle/>
          <a:p>
            <a:pPr>
              <a:lnSpc>
                <a:spcPct val="90000"/>
              </a:lnSpc>
              <a:spcBef>
                <a:spcPct val="50000"/>
              </a:spcBef>
              <a:defRPr/>
            </a:pPr>
            <a:r>
              <a:rPr lang="da-DK" sz="800" dirty="0">
                <a:solidFill>
                  <a:srgbClr val="4D4D4D"/>
                </a:solidFill>
                <a:latin typeface="Franklin Gothic Book" panose="020B0503020102020204" pitchFamily="34" charset="0"/>
              </a:rPr>
              <a:t>Tager gerne en konflikt </a:t>
            </a:r>
          </a:p>
          <a:p>
            <a:pPr>
              <a:lnSpc>
                <a:spcPct val="90000"/>
              </a:lnSpc>
              <a:spcBef>
                <a:spcPct val="50000"/>
              </a:spcBef>
              <a:defRPr/>
            </a:pPr>
            <a:r>
              <a:rPr lang="da-DK" sz="800" dirty="0">
                <a:solidFill>
                  <a:srgbClr val="4D4D4D"/>
                </a:solidFill>
                <a:latin typeface="Franklin Gothic Book" panose="020B0503020102020204" pitchFamily="34" charset="0"/>
              </a:rPr>
              <a:t>Bliver følelsesladet ved konflikter</a:t>
            </a:r>
          </a:p>
          <a:p>
            <a:pPr>
              <a:lnSpc>
                <a:spcPct val="90000"/>
              </a:lnSpc>
              <a:spcBef>
                <a:spcPct val="50000"/>
              </a:spcBef>
              <a:defRPr/>
            </a:pPr>
            <a:r>
              <a:rPr lang="da-DK" sz="800" dirty="0">
                <a:solidFill>
                  <a:srgbClr val="4D4D4D"/>
                </a:solidFill>
                <a:latin typeface="Franklin Gothic Book" panose="020B0503020102020204" pitchFamily="34" charset="0"/>
              </a:rPr>
              <a:t>Snakker meget, gerne om sig selv og eget synspunkt</a:t>
            </a:r>
          </a:p>
          <a:p>
            <a:pPr>
              <a:lnSpc>
                <a:spcPct val="90000"/>
              </a:lnSpc>
              <a:spcBef>
                <a:spcPct val="50000"/>
              </a:spcBef>
              <a:defRPr/>
            </a:pPr>
            <a:r>
              <a:rPr lang="da-DK" sz="800" dirty="0">
                <a:solidFill>
                  <a:srgbClr val="4D4D4D"/>
                </a:solidFill>
                <a:latin typeface="Franklin Gothic Book" panose="020B0503020102020204" pitchFamily="34" charset="0"/>
              </a:rPr>
              <a:t>Hurtig beslutningstager</a:t>
            </a:r>
          </a:p>
          <a:p>
            <a:pPr>
              <a:lnSpc>
                <a:spcPct val="90000"/>
              </a:lnSpc>
              <a:spcBef>
                <a:spcPct val="50000"/>
              </a:spcBef>
              <a:defRPr/>
            </a:pPr>
            <a:r>
              <a:rPr lang="da-DK" sz="800" dirty="0">
                <a:solidFill>
                  <a:srgbClr val="4D4D4D"/>
                </a:solidFill>
                <a:latin typeface="Franklin Gothic Book" panose="020B0503020102020204" pitchFamily="34" charset="0"/>
              </a:rPr>
              <a:t>Tempofyldt</a:t>
            </a:r>
          </a:p>
          <a:p>
            <a:pPr>
              <a:lnSpc>
                <a:spcPct val="90000"/>
              </a:lnSpc>
              <a:spcBef>
                <a:spcPct val="50000"/>
              </a:spcBef>
              <a:defRPr/>
            </a:pPr>
            <a:r>
              <a:rPr lang="da-DK" sz="800" dirty="0">
                <a:solidFill>
                  <a:srgbClr val="4D4D4D"/>
                </a:solidFill>
                <a:latin typeface="Franklin Gothic Book" panose="020B0503020102020204" pitchFamily="34" charset="0"/>
              </a:rPr>
              <a:t>Tydeligt kropssprog</a:t>
            </a:r>
          </a:p>
          <a:p>
            <a:pPr>
              <a:lnSpc>
                <a:spcPct val="90000"/>
              </a:lnSpc>
              <a:spcBef>
                <a:spcPct val="50000"/>
              </a:spcBef>
              <a:defRPr/>
            </a:pPr>
            <a:r>
              <a:rPr lang="da-DK" sz="800" dirty="0">
                <a:solidFill>
                  <a:srgbClr val="4D4D4D"/>
                </a:solidFill>
                <a:latin typeface="Franklin Gothic Book" panose="020B0503020102020204" pitchFamily="34" charset="0"/>
              </a:rPr>
              <a:t>Ønsker oftest det sker face to face</a:t>
            </a:r>
          </a:p>
          <a:p>
            <a:pPr>
              <a:lnSpc>
                <a:spcPct val="90000"/>
              </a:lnSpc>
              <a:spcBef>
                <a:spcPct val="50000"/>
              </a:spcBef>
              <a:defRPr/>
            </a:pPr>
            <a:endParaRPr lang="da-DK" sz="900" dirty="0">
              <a:latin typeface="Franklin Gothic Book" panose="020B0503020102020204" pitchFamily="34" charset="0"/>
            </a:endParaRPr>
          </a:p>
        </p:txBody>
      </p:sp>
      <p:sp>
        <p:nvSpPr>
          <p:cNvPr id="17" name="Tekstfelt 16">
            <a:extLst>
              <a:ext uri="{FF2B5EF4-FFF2-40B4-BE49-F238E27FC236}">
                <a16:creationId xmlns:a16="http://schemas.microsoft.com/office/drawing/2014/main" id="{9AEC9D80-079A-49DF-8952-F19E6BDB1C32}"/>
              </a:ext>
            </a:extLst>
          </p:cNvPr>
          <p:cNvSpPr txBox="1"/>
          <p:nvPr/>
        </p:nvSpPr>
        <p:spPr>
          <a:xfrm>
            <a:off x="5657377" y="462820"/>
            <a:ext cx="2282527" cy="2367311"/>
          </a:xfrm>
          <a:prstGeom prst="rect">
            <a:avLst/>
          </a:prstGeom>
          <a:noFill/>
        </p:spPr>
        <p:txBody>
          <a:bodyPr vert="horz" wrap="square" lIns="180000" tIns="180000" rIns="180000" bIns="360000" rtlCol="0" anchor="t" anchorCtr="0">
            <a:spAutoFit/>
          </a:bodyPr>
          <a:lstStyle/>
          <a:p>
            <a:pPr>
              <a:lnSpc>
                <a:spcPct val="90000"/>
              </a:lnSpc>
              <a:spcBef>
                <a:spcPct val="50000"/>
              </a:spcBef>
              <a:defRPr/>
            </a:pPr>
            <a:r>
              <a:rPr lang="da-DK" sz="800" dirty="0">
                <a:solidFill>
                  <a:srgbClr val="4D4D4D"/>
                </a:solidFill>
                <a:latin typeface="Franklin Gothic Book" panose="020B0503020102020204" pitchFamily="34" charset="0"/>
              </a:rPr>
              <a:t>Ønsker at løse tingene i opløbet inden det når til en konflikt</a:t>
            </a:r>
          </a:p>
          <a:p>
            <a:pPr>
              <a:lnSpc>
                <a:spcPct val="90000"/>
              </a:lnSpc>
              <a:spcBef>
                <a:spcPct val="50000"/>
              </a:spcBef>
              <a:defRPr/>
            </a:pPr>
            <a:r>
              <a:rPr lang="da-DK" sz="800" dirty="0">
                <a:solidFill>
                  <a:srgbClr val="4D4D4D"/>
                </a:solidFill>
                <a:latin typeface="Franklin Gothic Book" panose="020B0503020102020204" pitchFamily="34" charset="0"/>
              </a:rPr>
              <a:t>Vælger sine kampe</a:t>
            </a:r>
          </a:p>
          <a:p>
            <a:pPr>
              <a:lnSpc>
                <a:spcPct val="90000"/>
              </a:lnSpc>
              <a:spcBef>
                <a:spcPct val="50000"/>
              </a:spcBef>
              <a:defRPr/>
            </a:pPr>
            <a:r>
              <a:rPr lang="da-DK" sz="800" dirty="0">
                <a:solidFill>
                  <a:srgbClr val="4D4D4D"/>
                </a:solidFill>
                <a:latin typeface="Franklin Gothic Book" panose="020B0503020102020204" pitchFamily="34" charset="0"/>
              </a:rPr>
              <a:t>Optaget af at kommunikere konstruktivt</a:t>
            </a:r>
          </a:p>
          <a:p>
            <a:pPr>
              <a:lnSpc>
                <a:spcPct val="90000"/>
              </a:lnSpc>
              <a:spcBef>
                <a:spcPct val="50000"/>
              </a:spcBef>
              <a:defRPr/>
            </a:pPr>
            <a:r>
              <a:rPr lang="da-DK" sz="800" dirty="0">
                <a:solidFill>
                  <a:srgbClr val="4D4D4D"/>
                </a:solidFill>
                <a:latin typeface="Franklin Gothic Book" panose="020B0503020102020204" pitchFamily="34" charset="0"/>
              </a:rPr>
              <a:t>Forventer at man lytter og taler ordentlig til hinanden (jeg gider ikke fortælle min utilfreds hvis der ikke lydhørhed alligevel…)</a:t>
            </a:r>
          </a:p>
          <a:p>
            <a:pPr>
              <a:lnSpc>
                <a:spcPct val="90000"/>
              </a:lnSpc>
              <a:spcBef>
                <a:spcPct val="50000"/>
              </a:spcBef>
              <a:defRPr/>
            </a:pPr>
            <a:r>
              <a:rPr lang="da-DK" sz="800" dirty="0">
                <a:solidFill>
                  <a:srgbClr val="4D4D4D"/>
                </a:solidFill>
                <a:latin typeface="Franklin Gothic Book" panose="020B0503020102020204" pitchFamily="34" charset="0"/>
              </a:rPr>
              <a:t>Bliver følsom ved konflikter</a:t>
            </a:r>
          </a:p>
          <a:p>
            <a:pPr>
              <a:lnSpc>
                <a:spcPct val="90000"/>
              </a:lnSpc>
              <a:spcBef>
                <a:spcPct val="50000"/>
              </a:spcBef>
              <a:defRPr/>
            </a:pPr>
            <a:r>
              <a:rPr lang="da-DK" sz="800" dirty="0">
                <a:solidFill>
                  <a:srgbClr val="4D4D4D"/>
                </a:solidFill>
                <a:latin typeface="Franklin Gothic Book" panose="020B0503020102020204" pitchFamily="34" charset="0"/>
              </a:rPr>
              <a:t>Lyttende og nærværende </a:t>
            </a:r>
          </a:p>
          <a:p>
            <a:pPr>
              <a:lnSpc>
                <a:spcPct val="90000"/>
              </a:lnSpc>
              <a:spcBef>
                <a:spcPct val="50000"/>
              </a:spcBef>
              <a:defRPr/>
            </a:pPr>
            <a:r>
              <a:rPr lang="da-DK" sz="800" dirty="0">
                <a:solidFill>
                  <a:srgbClr val="4D4D4D"/>
                </a:solidFill>
                <a:latin typeface="Franklin Gothic Book" panose="020B0503020102020204" pitchFamily="34" charset="0"/>
              </a:rPr>
              <a:t>Overvejer flere perspektiver</a:t>
            </a:r>
          </a:p>
          <a:p>
            <a:pPr>
              <a:lnSpc>
                <a:spcPct val="90000"/>
              </a:lnSpc>
              <a:spcBef>
                <a:spcPct val="50000"/>
              </a:spcBef>
              <a:defRPr/>
            </a:pPr>
            <a:r>
              <a:rPr lang="da-DK" sz="800" dirty="0">
                <a:solidFill>
                  <a:srgbClr val="4D4D4D"/>
                </a:solidFill>
                <a:latin typeface="Franklin Gothic Book" panose="020B0503020102020204" pitchFamily="34" charset="0"/>
              </a:rPr>
              <a:t>Optaget af at fastholde god stemning</a:t>
            </a:r>
          </a:p>
          <a:p>
            <a:pPr>
              <a:lnSpc>
                <a:spcPct val="90000"/>
              </a:lnSpc>
              <a:spcBef>
                <a:spcPct val="50000"/>
              </a:spcBef>
              <a:defRPr/>
            </a:pPr>
            <a:r>
              <a:rPr lang="da-DK" sz="800" dirty="0">
                <a:solidFill>
                  <a:srgbClr val="4D4D4D"/>
                </a:solidFill>
                <a:latin typeface="Franklin Gothic Book" panose="020B0503020102020204" pitchFamily="34" charset="0"/>
              </a:rPr>
              <a:t>Ønsker oftest det sker face to face</a:t>
            </a:r>
          </a:p>
        </p:txBody>
      </p:sp>
      <p:sp>
        <p:nvSpPr>
          <p:cNvPr id="18" name="Tekstfelt 17">
            <a:extLst>
              <a:ext uri="{FF2B5EF4-FFF2-40B4-BE49-F238E27FC236}">
                <a16:creationId xmlns:a16="http://schemas.microsoft.com/office/drawing/2014/main" id="{A85897A4-4124-4279-B8E4-71AA69974043}"/>
              </a:ext>
            </a:extLst>
          </p:cNvPr>
          <p:cNvSpPr txBox="1"/>
          <p:nvPr/>
        </p:nvSpPr>
        <p:spPr>
          <a:xfrm>
            <a:off x="3598578" y="2425452"/>
            <a:ext cx="2058799" cy="2613532"/>
          </a:xfrm>
          <a:prstGeom prst="rect">
            <a:avLst/>
          </a:prstGeom>
          <a:noFill/>
        </p:spPr>
        <p:txBody>
          <a:bodyPr vert="horz" wrap="square" lIns="180000" tIns="180000" rIns="180000" bIns="360000" rtlCol="0" anchor="t" anchorCtr="0">
            <a:spAutoFit/>
          </a:bodyPr>
          <a:lstStyle/>
          <a:p>
            <a:pPr>
              <a:lnSpc>
                <a:spcPct val="90000"/>
              </a:lnSpc>
              <a:spcBef>
                <a:spcPct val="50000"/>
              </a:spcBef>
              <a:defRPr/>
            </a:pPr>
            <a:endParaRPr lang="da-DK" sz="800" dirty="0">
              <a:solidFill>
                <a:srgbClr val="4D4D4D"/>
              </a:solidFill>
              <a:latin typeface="Franklin Gothic Book" panose="020B0503020102020204" pitchFamily="34" charset="0"/>
            </a:endParaRPr>
          </a:p>
          <a:p>
            <a:pPr>
              <a:lnSpc>
                <a:spcPct val="90000"/>
              </a:lnSpc>
              <a:spcBef>
                <a:spcPct val="50000"/>
              </a:spcBef>
              <a:defRPr/>
            </a:pPr>
            <a:r>
              <a:rPr lang="da-DK" sz="800" dirty="0">
                <a:solidFill>
                  <a:srgbClr val="4D4D4D"/>
                </a:solidFill>
                <a:latin typeface="Franklin Gothic Book" panose="020B0503020102020204" pitchFamily="34" charset="0"/>
              </a:rPr>
              <a:t>Tager gerne en spontan og direkte konfrontation og konflikt</a:t>
            </a:r>
          </a:p>
          <a:p>
            <a:pPr>
              <a:lnSpc>
                <a:spcPct val="90000"/>
              </a:lnSpc>
              <a:spcBef>
                <a:spcPct val="50000"/>
              </a:spcBef>
              <a:defRPr/>
            </a:pPr>
            <a:r>
              <a:rPr lang="da-DK" sz="800" dirty="0">
                <a:solidFill>
                  <a:srgbClr val="4D4D4D"/>
                </a:solidFill>
                <a:latin typeface="Franklin Gothic Book" panose="020B0503020102020204" pitchFamily="34" charset="0"/>
              </a:rPr>
              <a:t>Forventer at konflikten er overstået lige bagefter  </a:t>
            </a:r>
          </a:p>
          <a:p>
            <a:pPr>
              <a:lnSpc>
                <a:spcPct val="90000"/>
              </a:lnSpc>
              <a:spcBef>
                <a:spcPct val="50000"/>
              </a:spcBef>
              <a:defRPr/>
            </a:pPr>
            <a:r>
              <a:rPr lang="da-DK" sz="800" dirty="0">
                <a:solidFill>
                  <a:srgbClr val="4D4D4D"/>
                </a:solidFill>
                <a:latin typeface="Franklin Gothic Book" panose="020B0503020102020204" pitchFamily="34" charset="0"/>
              </a:rPr>
              <a:t>Bliver myndig og direkte ved konflikter </a:t>
            </a:r>
          </a:p>
          <a:p>
            <a:pPr>
              <a:lnSpc>
                <a:spcPct val="90000"/>
              </a:lnSpc>
              <a:spcBef>
                <a:spcPct val="50000"/>
              </a:spcBef>
              <a:defRPr/>
            </a:pPr>
            <a:r>
              <a:rPr lang="da-DK" sz="800" dirty="0">
                <a:solidFill>
                  <a:srgbClr val="4D4D4D"/>
                </a:solidFill>
                <a:latin typeface="Franklin Gothic Book" panose="020B0503020102020204" pitchFamily="34" charset="0"/>
              </a:rPr>
              <a:t>Tid er kostbart. Skærer ind til benet og er tydelig omkring sin utilfredshed</a:t>
            </a:r>
          </a:p>
          <a:p>
            <a:pPr>
              <a:lnSpc>
                <a:spcPct val="90000"/>
              </a:lnSpc>
              <a:spcBef>
                <a:spcPct val="50000"/>
              </a:spcBef>
              <a:defRPr/>
            </a:pPr>
            <a:r>
              <a:rPr lang="da-DK" sz="800" dirty="0">
                <a:solidFill>
                  <a:srgbClr val="4D4D4D"/>
                </a:solidFill>
                <a:latin typeface="Franklin Gothic Book" panose="020B0503020102020204" pitchFamily="34" charset="0"/>
              </a:rPr>
              <a:t>Forventer at andre fortæller hvis man er utilfreds (nu må de også selv komme på banen..)</a:t>
            </a:r>
          </a:p>
          <a:p>
            <a:pPr>
              <a:lnSpc>
                <a:spcPct val="90000"/>
              </a:lnSpc>
              <a:spcBef>
                <a:spcPct val="50000"/>
              </a:spcBef>
              <a:defRPr/>
            </a:pPr>
            <a:r>
              <a:rPr lang="da-DK" sz="800" dirty="0">
                <a:solidFill>
                  <a:srgbClr val="4D4D4D"/>
                </a:solidFill>
                <a:latin typeface="Franklin Gothic Book" panose="020B0503020102020204" pitchFamily="34" charset="0"/>
              </a:rPr>
              <a:t>Optaget af fjerne forhindringer til mål og resultater</a:t>
            </a:r>
          </a:p>
          <a:p>
            <a:pPr>
              <a:lnSpc>
                <a:spcPct val="90000"/>
              </a:lnSpc>
              <a:spcBef>
                <a:spcPct val="50000"/>
              </a:spcBef>
              <a:defRPr/>
            </a:pPr>
            <a:endParaRPr lang="da-DK" sz="1200" dirty="0">
              <a:latin typeface="Franklin Gothic Book" panose="020B0503020102020204" pitchFamily="34" charset="0"/>
            </a:endParaRPr>
          </a:p>
        </p:txBody>
      </p:sp>
      <p:sp>
        <p:nvSpPr>
          <p:cNvPr id="19" name="Tekstfelt 18">
            <a:extLst>
              <a:ext uri="{FF2B5EF4-FFF2-40B4-BE49-F238E27FC236}">
                <a16:creationId xmlns:a16="http://schemas.microsoft.com/office/drawing/2014/main" id="{712E50BA-F843-4B73-A065-82F795B4583E}"/>
              </a:ext>
            </a:extLst>
          </p:cNvPr>
          <p:cNvSpPr txBox="1"/>
          <p:nvPr/>
        </p:nvSpPr>
        <p:spPr>
          <a:xfrm>
            <a:off x="5682625" y="2569681"/>
            <a:ext cx="2282526" cy="1911801"/>
          </a:xfrm>
          <a:prstGeom prst="rect">
            <a:avLst/>
          </a:prstGeom>
          <a:noFill/>
        </p:spPr>
        <p:txBody>
          <a:bodyPr vert="horz" wrap="square" lIns="180000" tIns="180000" rIns="180000" bIns="360000" rtlCol="0" anchor="t" anchorCtr="0">
            <a:spAutoFit/>
          </a:bodyPr>
          <a:lstStyle/>
          <a:p>
            <a:pPr>
              <a:lnSpc>
                <a:spcPct val="90000"/>
              </a:lnSpc>
              <a:spcBef>
                <a:spcPct val="50000"/>
              </a:spcBef>
              <a:defRPr/>
            </a:pPr>
            <a:r>
              <a:rPr lang="da-DK" sz="800" dirty="0">
                <a:solidFill>
                  <a:srgbClr val="4D4D4D"/>
                </a:solidFill>
                <a:latin typeface="Franklin Gothic Book" panose="020B0503020102020204" pitchFamily="34" charset="0"/>
              </a:rPr>
              <a:t>Tager kun en konflikt hvis der hjælper sagen. </a:t>
            </a:r>
          </a:p>
          <a:p>
            <a:pPr>
              <a:lnSpc>
                <a:spcPct val="90000"/>
              </a:lnSpc>
              <a:spcBef>
                <a:spcPct val="50000"/>
              </a:spcBef>
              <a:defRPr/>
            </a:pPr>
            <a:r>
              <a:rPr lang="da-DK" sz="800" dirty="0">
                <a:solidFill>
                  <a:srgbClr val="4D4D4D"/>
                </a:solidFill>
                <a:latin typeface="Franklin Gothic Book" panose="020B0503020102020204" pitchFamily="34" charset="0"/>
              </a:rPr>
              <a:t>Har tænkt og forberedt sig inden </a:t>
            </a:r>
          </a:p>
          <a:p>
            <a:pPr>
              <a:lnSpc>
                <a:spcPct val="90000"/>
              </a:lnSpc>
              <a:spcBef>
                <a:spcPct val="50000"/>
              </a:spcBef>
              <a:defRPr/>
            </a:pPr>
            <a:r>
              <a:rPr lang="da-DK" sz="800" dirty="0">
                <a:solidFill>
                  <a:srgbClr val="4D4D4D"/>
                </a:solidFill>
                <a:latin typeface="Franklin Gothic Book" panose="020B0503020102020204" pitchFamily="34" charset="0"/>
              </a:rPr>
              <a:t>Bliver saglig ved konflikter med fokus på sagen</a:t>
            </a:r>
          </a:p>
          <a:p>
            <a:pPr>
              <a:lnSpc>
                <a:spcPct val="90000"/>
              </a:lnSpc>
              <a:spcBef>
                <a:spcPct val="50000"/>
              </a:spcBef>
              <a:defRPr/>
            </a:pPr>
            <a:r>
              <a:rPr lang="da-DK" sz="800" dirty="0">
                <a:solidFill>
                  <a:srgbClr val="4D4D4D"/>
                </a:solidFill>
                <a:latin typeface="Franklin Gothic Book" panose="020B0503020102020204" pitchFamily="34" charset="0"/>
              </a:rPr>
              <a:t>Afsæt i velforberedt dokumentation</a:t>
            </a:r>
          </a:p>
          <a:p>
            <a:pPr>
              <a:lnSpc>
                <a:spcPct val="90000"/>
              </a:lnSpc>
              <a:spcBef>
                <a:spcPct val="50000"/>
              </a:spcBef>
              <a:defRPr/>
            </a:pPr>
            <a:r>
              <a:rPr lang="da-DK" sz="800" dirty="0">
                <a:solidFill>
                  <a:srgbClr val="4D4D4D"/>
                </a:solidFill>
                <a:latin typeface="Franklin Gothic Book" panose="020B0503020102020204" pitchFamily="34" charset="0"/>
              </a:rPr>
              <a:t>Går i detaljen</a:t>
            </a:r>
          </a:p>
          <a:p>
            <a:pPr>
              <a:lnSpc>
                <a:spcPct val="90000"/>
              </a:lnSpc>
              <a:spcBef>
                <a:spcPct val="50000"/>
              </a:spcBef>
              <a:defRPr/>
            </a:pPr>
            <a:r>
              <a:rPr lang="da-DK" sz="800" dirty="0">
                <a:solidFill>
                  <a:srgbClr val="4D4D4D"/>
                </a:solidFill>
                <a:latin typeface="Franklin Gothic Book" panose="020B0503020102020204" pitchFamily="34" charset="0"/>
              </a:rPr>
              <a:t>Hænger sig ofte i det forgangne</a:t>
            </a:r>
          </a:p>
          <a:p>
            <a:pPr>
              <a:lnSpc>
                <a:spcPct val="90000"/>
              </a:lnSpc>
              <a:spcBef>
                <a:spcPct val="50000"/>
              </a:spcBef>
              <a:defRPr/>
            </a:pPr>
            <a:r>
              <a:rPr lang="da-DK" sz="800" dirty="0">
                <a:solidFill>
                  <a:srgbClr val="4D4D4D"/>
                </a:solidFill>
                <a:latin typeface="Franklin Gothic Book" panose="020B0503020102020204" pitchFamily="34" charset="0"/>
              </a:rPr>
              <a:t>Ønsker oftest det sker skriftligt</a:t>
            </a:r>
          </a:p>
        </p:txBody>
      </p:sp>
      <p:sp>
        <p:nvSpPr>
          <p:cNvPr id="20" name="Tekstboks 12">
            <a:extLst>
              <a:ext uri="{FF2B5EF4-FFF2-40B4-BE49-F238E27FC236}">
                <a16:creationId xmlns:a16="http://schemas.microsoft.com/office/drawing/2014/main" id="{9952E134-3C9B-4D41-84CF-CFBAF4015A99}"/>
              </a:ext>
            </a:extLst>
          </p:cNvPr>
          <p:cNvSpPr txBox="1"/>
          <p:nvPr/>
        </p:nvSpPr>
        <p:spPr>
          <a:xfrm>
            <a:off x="2850229" y="775351"/>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1" name="Tekstboks 13">
            <a:extLst>
              <a:ext uri="{FF2B5EF4-FFF2-40B4-BE49-F238E27FC236}">
                <a16:creationId xmlns:a16="http://schemas.microsoft.com/office/drawing/2014/main" id="{B0E4AF7F-3DB7-4E56-ACC8-19EE359D77AA}"/>
              </a:ext>
            </a:extLst>
          </p:cNvPr>
          <p:cNvSpPr txBox="1"/>
          <p:nvPr/>
        </p:nvSpPr>
        <p:spPr>
          <a:xfrm>
            <a:off x="8044529" y="814090"/>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2" name="Tekstboks 15">
            <a:extLst>
              <a:ext uri="{FF2B5EF4-FFF2-40B4-BE49-F238E27FC236}">
                <a16:creationId xmlns:a16="http://schemas.microsoft.com/office/drawing/2014/main" id="{67F468FB-BD21-4E7F-9738-C6432C5FFE6D}"/>
              </a:ext>
            </a:extLst>
          </p:cNvPr>
          <p:cNvSpPr txBox="1"/>
          <p:nvPr/>
        </p:nvSpPr>
        <p:spPr>
          <a:xfrm>
            <a:off x="2968002" y="2980049"/>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23" name="Tekstboks 14">
            <a:extLst>
              <a:ext uri="{FF2B5EF4-FFF2-40B4-BE49-F238E27FC236}">
                <a16:creationId xmlns:a16="http://schemas.microsoft.com/office/drawing/2014/main" id="{FF18CC62-E4C1-49A9-8FDC-98CC30B37BD0}"/>
              </a:ext>
            </a:extLst>
          </p:cNvPr>
          <p:cNvSpPr txBox="1"/>
          <p:nvPr/>
        </p:nvSpPr>
        <p:spPr>
          <a:xfrm>
            <a:off x="7994338" y="3109244"/>
            <a:ext cx="657796" cy="1476050"/>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9056781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4" y="0"/>
            <a:ext cx="3224042" cy="883828"/>
          </a:xfrm>
        </p:spPr>
        <p:txBody>
          <a:bodyPr/>
          <a:lstStyle/>
          <a:p>
            <a:r>
              <a:rPr lang="da-DK" altLang="da-DK" dirty="0">
                <a:latin typeface="Open Sans" panose="020B0606030504020204" pitchFamily="34" charset="0"/>
                <a:ea typeface="Open Sans" panose="020B0606030504020204" pitchFamily="34" charset="0"/>
                <a:cs typeface="Open Sans" panose="020B0606030504020204" pitchFamily="34" charset="0"/>
              </a:rPr>
              <a:t>Undgå konflikter</a:t>
            </a:r>
            <a:endParaRPr lang="da-DK" dirty="0"/>
          </a:p>
        </p:txBody>
      </p:sp>
      <p:sp>
        <p:nvSpPr>
          <p:cNvPr id="4" name="Pladsholder til tekst 3"/>
          <p:cNvSpPr>
            <a:spLocks noGrp="1"/>
          </p:cNvSpPr>
          <p:nvPr>
            <p:ph type="body" sz="quarter" idx="13"/>
          </p:nvPr>
        </p:nvSpPr>
        <p:spPr/>
        <p:txBody>
          <a:bodyPr/>
          <a:lstStyle/>
          <a:p>
            <a:pPr marL="285750" indent="-285750">
              <a:buFont typeface="Arial" panose="020B0604020202020204" pitchFamily="34" charset="0"/>
              <a:buChar char="•"/>
            </a:pPr>
            <a:r>
              <a:rPr lang="da-DK" dirty="0"/>
              <a:t>Tak for input</a:t>
            </a:r>
          </a:p>
          <a:p>
            <a:pPr marL="285750" indent="-285750">
              <a:buFont typeface="Arial" panose="020B0604020202020204" pitchFamily="34" charset="0"/>
              <a:buChar char="•"/>
            </a:pPr>
            <a:r>
              <a:rPr lang="da-DK" dirty="0"/>
              <a:t>Huset er ved at få sidste rettelser</a:t>
            </a:r>
          </a:p>
        </p:txBody>
      </p:sp>
      <p:sp>
        <p:nvSpPr>
          <p:cNvPr id="10" name="Pladsholder til tekst 9"/>
          <p:cNvSpPr>
            <a:spLocks noGrp="1"/>
          </p:cNvSpPr>
          <p:nvPr>
            <p:ph type="body" sz="quarter" idx="14"/>
          </p:nvPr>
        </p:nvSpPr>
        <p:spPr/>
        <p:txBody>
          <a:bodyPr/>
          <a:lstStyle/>
          <a:p>
            <a:endParaRPr lang="da-DK" sz="800" b="1" dirty="0"/>
          </a:p>
          <a:p>
            <a:pPr marL="285750" indent="-285750">
              <a:buFont typeface="Arial" panose="020B0604020202020204" pitchFamily="34" charset="0"/>
              <a:buChar char="•"/>
            </a:pPr>
            <a:endParaRPr lang="da-DK" dirty="0"/>
          </a:p>
        </p:txBody>
      </p:sp>
      <p:grpSp>
        <p:nvGrpSpPr>
          <p:cNvPr id="6" name="Group 3">
            <a:extLst>
              <a:ext uri="{FF2B5EF4-FFF2-40B4-BE49-F238E27FC236}">
                <a16:creationId xmlns:a16="http://schemas.microsoft.com/office/drawing/2014/main" id="{B87365C7-FA6E-4C1A-A96C-0DA39793273F}"/>
              </a:ext>
            </a:extLst>
          </p:cNvPr>
          <p:cNvGrpSpPr>
            <a:grpSpLocks/>
          </p:cNvGrpSpPr>
          <p:nvPr/>
        </p:nvGrpSpPr>
        <p:grpSpPr bwMode="auto">
          <a:xfrm>
            <a:off x="251520" y="1561356"/>
            <a:ext cx="8492938" cy="2664296"/>
            <a:chOff x="308" y="1968"/>
            <a:chExt cx="3719" cy="1868"/>
          </a:xfrm>
        </p:grpSpPr>
        <p:sp>
          <p:nvSpPr>
            <p:cNvPr id="7" name="Rectangle 4">
              <a:extLst>
                <a:ext uri="{FF2B5EF4-FFF2-40B4-BE49-F238E27FC236}">
                  <a16:creationId xmlns:a16="http://schemas.microsoft.com/office/drawing/2014/main" id="{6395CD03-635E-4188-BB2D-97C0BB7472B0}"/>
                </a:ext>
              </a:extLst>
            </p:cNvPr>
            <p:cNvSpPr>
              <a:spLocks noChangeArrowheads="1"/>
            </p:cNvSpPr>
            <p:nvPr/>
          </p:nvSpPr>
          <p:spPr bwMode="auto">
            <a:xfrm>
              <a:off x="2256" y="3369"/>
              <a:ext cx="793" cy="46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200"/>
                <a:t>Åben og klar kommunikation</a:t>
              </a:r>
            </a:p>
          </p:txBody>
        </p:sp>
        <p:sp>
          <p:nvSpPr>
            <p:cNvPr id="8" name="Rectangle 5">
              <a:extLst>
                <a:ext uri="{FF2B5EF4-FFF2-40B4-BE49-F238E27FC236}">
                  <a16:creationId xmlns:a16="http://schemas.microsoft.com/office/drawing/2014/main" id="{AD24C70F-987F-4C40-A1A8-AD47A33A193D}"/>
                </a:ext>
              </a:extLst>
            </p:cNvPr>
            <p:cNvSpPr>
              <a:spLocks noChangeArrowheads="1"/>
            </p:cNvSpPr>
            <p:nvPr/>
          </p:nvSpPr>
          <p:spPr bwMode="auto">
            <a:xfrm>
              <a:off x="308" y="3367"/>
              <a:ext cx="793" cy="469"/>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Klare mål</a:t>
              </a:r>
            </a:p>
          </p:txBody>
        </p:sp>
        <p:sp>
          <p:nvSpPr>
            <p:cNvPr id="9" name="Rectangle 6">
              <a:extLst>
                <a:ext uri="{FF2B5EF4-FFF2-40B4-BE49-F238E27FC236}">
                  <a16:creationId xmlns:a16="http://schemas.microsoft.com/office/drawing/2014/main" id="{998A3BA1-3D95-4A0D-BC78-B1F0D8CECC9F}"/>
                </a:ext>
              </a:extLst>
            </p:cNvPr>
            <p:cNvSpPr>
              <a:spLocks noChangeArrowheads="1"/>
            </p:cNvSpPr>
            <p:nvPr/>
          </p:nvSpPr>
          <p:spPr bwMode="auto">
            <a:xfrm>
              <a:off x="1286" y="3369"/>
              <a:ext cx="793" cy="46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Definerede</a:t>
              </a:r>
            </a:p>
            <a:p>
              <a:pPr algn="ctr" eaLnBrk="1" hangingPunct="1">
                <a:spcBef>
                  <a:spcPct val="0"/>
                </a:spcBef>
                <a:buFontTx/>
                <a:buNone/>
              </a:pPr>
              <a:r>
                <a:rPr lang="da-DK" altLang="da-DK" sz="1400"/>
                <a:t>roller</a:t>
              </a:r>
            </a:p>
          </p:txBody>
        </p:sp>
        <p:sp>
          <p:nvSpPr>
            <p:cNvPr id="12" name="Rectangle 7">
              <a:extLst>
                <a:ext uri="{FF2B5EF4-FFF2-40B4-BE49-F238E27FC236}">
                  <a16:creationId xmlns:a16="http://schemas.microsoft.com/office/drawing/2014/main" id="{33266537-C894-43D4-97C2-7C54E25CDE31}"/>
                </a:ext>
              </a:extLst>
            </p:cNvPr>
            <p:cNvSpPr>
              <a:spLocks noChangeArrowheads="1"/>
            </p:cNvSpPr>
            <p:nvPr/>
          </p:nvSpPr>
          <p:spPr bwMode="auto">
            <a:xfrm>
              <a:off x="3234" y="3367"/>
              <a:ext cx="793" cy="46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200"/>
                <a:t>Effektive beslutnings-processer</a:t>
              </a:r>
            </a:p>
          </p:txBody>
        </p:sp>
        <p:sp>
          <p:nvSpPr>
            <p:cNvPr id="13" name="Rectangle 8">
              <a:extLst>
                <a:ext uri="{FF2B5EF4-FFF2-40B4-BE49-F238E27FC236}">
                  <a16:creationId xmlns:a16="http://schemas.microsoft.com/office/drawing/2014/main" id="{A4A9A9F6-37F0-4577-9A82-8B13CB6A7884}"/>
                </a:ext>
              </a:extLst>
            </p:cNvPr>
            <p:cNvSpPr>
              <a:spLocks noChangeArrowheads="1"/>
            </p:cNvSpPr>
            <p:nvPr/>
          </p:nvSpPr>
          <p:spPr bwMode="auto">
            <a:xfrm>
              <a:off x="2741"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Åben konflikt håndtering</a:t>
              </a:r>
            </a:p>
          </p:txBody>
        </p:sp>
        <p:sp>
          <p:nvSpPr>
            <p:cNvPr id="14" name="Rectangle 9">
              <a:extLst>
                <a:ext uri="{FF2B5EF4-FFF2-40B4-BE49-F238E27FC236}">
                  <a16:creationId xmlns:a16="http://schemas.microsoft.com/office/drawing/2014/main" id="{2D2112D8-9DBA-4103-9FCF-9E2CC4D8563C}"/>
                </a:ext>
              </a:extLst>
            </p:cNvPr>
            <p:cNvSpPr>
              <a:spLocks noChangeArrowheads="1"/>
            </p:cNvSpPr>
            <p:nvPr/>
          </p:nvSpPr>
          <p:spPr bwMode="auto">
            <a:xfrm>
              <a:off x="1768" y="2905"/>
              <a:ext cx="793" cy="46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dirty="0"/>
                <a:t>Værdsat forskellighed</a:t>
              </a:r>
            </a:p>
          </p:txBody>
        </p:sp>
        <p:sp>
          <p:nvSpPr>
            <p:cNvPr id="15" name="Rectangle 10">
              <a:extLst>
                <a:ext uri="{FF2B5EF4-FFF2-40B4-BE49-F238E27FC236}">
                  <a16:creationId xmlns:a16="http://schemas.microsoft.com/office/drawing/2014/main" id="{09C6EDF0-B7AB-4983-8732-1F0B3B38D3EE}"/>
                </a:ext>
              </a:extLst>
            </p:cNvPr>
            <p:cNvSpPr>
              <a:spLocks noChangeArrowheads="1"/>
            </p:cNvSpPr>
            <p:nvPr/>
          </p:nvSpPr>
          <p:spPr bwMode="auto">
            <a:xfrm>
              <a:off x="796"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Aktiv balanceret deltagelse</a:t>
              </a:r>
            </a:p>
          </p:txBody>
        </p:sp>
        <p:sp>
          <p:nvSpPr>
            <p:cNvPr id="16" name="Rectangle 11">
              <a:extLst>
                <a:ext uri="{FF2B5EF4-FFF2-40B4-BE49-F238E27FC236}">
                  <a16:creationId xmlns:a16="http://schemas.microsoft.com/office/drawing/2014/main" id="{03F162B3-1909-41F1-9EED-A6E59F7BD8A3}"/>
                </a:ext>
              </a:extLst>
            </p:cNvPr>
            <p:cNvSpPr>
              <a:spLocks noChangeArrowheads="1"/>
            </p:cNvSpPr>
            <p:nvPr/>
          </p:nvSpPr>
          <p:spPr bwMode="auto">
            <a:xfrm>
              <a:off x="225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Samarbejds- villighed</a:t>
              </a:r>
            </a:p>
          </p:txBody>
        </p:sp>
        <p:sp>
          <p:nvSpPr>
            <p:cNvPr id="17" name="Rectangle 12">
              <a:extLst>
                <a:ext uri="{FF2B5EF4-FFF2-40B4-BE49-F238E27FC236}">
                  <a16:creationId xmlns:a16="http://schemas.microsoft.com/office/drawing/2014/main" id="{BCC2FB95-1959-48DA-BCF9-9F48E720FF63}"/>
                </a:ext>
              </a:extLst>
            </p:cNvPr>
            <p:cNvSpPr>
              <a:spLocks noChangeArrowheads="1"/>
            </p:cNvSpPr>
            <p:nvPr/>
          </p:nvSpPr>
          <p:spPr bwMode="auto">
            <a:xfrm>
              <a:off x="129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Positiv atmosfære</a:t>
              </a:r>
            </a:p>
          </p:txBody>
        </p:sp>
        <p:sp>
          <p:nvSpPr>
            <p:cNvPr id="18" name="Rectangle 13">
              <a:extLst>
                <a:ext uri="{FF2B5EF4-FFF2-40B4-BE49-F238E27FC236}">
                  <a16:creationId xmlns:a16="http://schemas.microsoft.com/office/drawing/2014/main" id="{459633BD-1E25-4002-9B8F-3E15A5086A7C}"/>
                </a:ext>
              </a:extLst>
            </p:cNvPr>
            <p:cNvSpPr>
              <a:spLocks noChangeArrowheads="1"/>
            </p:cNvSpPr>
            <p:nvPr/>
          </p:nvSpPr>
          <p:spPr bwMode="auto">
            <a:xfrm>
              <a:off x="1760" y="1968"/>
              <a:ext cx="793" cy="471"/>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dirty="0"/>
                <a:t>Deltagende ledelse</a:t>
              </a:r>
            </a:p>
          </p:txBody>
        </p:sp>
      </p:grpSp>
      <p:sp>
        <p:nvSpPr>
          <p:cNvPr id="3" name="Tekstfelt 2">
            <a:extLst>
              <a:ext uri="{FF2B5EF4-FFF2-40B4-BE49-F238E27FC236}">
                <a16:creationId xmlns:a16="http://schemas.microsoft.com/office/drawing/2014/main" id="{3C4E0DA2-A81D-408D-A29E-46895066E392}"/>
              </a:ext>
            </a:extLst>
          </p:cNvPr>
          <p:cNvSpPr txBox="1"/>
          <p:nvPr/>
        </p:nvSpPr>
        <p:spPr>
          <a:xfrm>
            <a:off x="197440" y="4615041"/>
            <a:ext cx="4275429" cy="1006938"/>
          </a:xfrm>
          <a:prstGeom prst="rect">
            <a:avLst/>
          </a:prstGeom>
          <a:noFill/>
        </p:spPr>
        <p:txBody>
          <a:bodyPr vert="horz" wrap="square" lIns="180000" tIns="180000" rIns="180000" bIns="360000" rtlCol="0" anchor="t" anchorCtr="0">
            <a:spAutoFit/>
          </a:bodyPr>
          <a:lstStyle/>
          <a:p>
            <a:r>
              <a:rPr lang="da-DK" altLang="da-DK" sz="1000" dirty="0"/>
              <a:t>Kilde: The Pfeiffer book og </a:t>
            </a:r>
            <a:r>
              <a:rPr lang="da-DK" altLang="da-DK" sz="1000" dirty="0" err="1"/>
              <a:t>Successful</a:t>
            </a:r>
            <a:r>
              <a:rPr lang="da-DK" altLang="da-DK" sz="1000" dirty="0"/>
              <a:t> Teambuilding Tools. </a:t>
            </a:r>
          </a:p>
          <a:p>
            <a:endParaRPr lang="da-DK" dirty="0"/>
          </a:p>
        </p:txBody>
      </p:sp>
    </p:spTree>
    <p:extLst>
      <p:ext uri="{BB962C8B-B14F-4D97-AF65-F5344CB8AC3E}">
        <p14:creationId xmlns:p14="http://schemas.microsoft.com/office/powerpoint/2010/main" val="282319713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452B944-5BDA-49E0-8B99-7C42D6659B4C}"/>
              </a:ext>
            </a:extLst>
          </p:cNvPr>
          <p:cNvSpPr>
            <a:spLocks noGrp="1"/>
          </p:cNvSpPr>
          <p:nvPr>
            <p:ph type="body" sz="quarter" idx="11"/>
          </p:nvPr>
        </p:nvSpPr>
        <p:spPr>
          <a:xfrm>
            <a:off x="107504" y="1"/>
            <a:ext cx="4987987" cy="883828"/>
          </a:xfrm>
        </p:spPr>
        <p:txBody>
          <a:bodyPr/>
          <a:lstStyle/>
          <a:p>
            <a:r>
              <a:rPr lang="da-DK" dirty="0"/>
              <a:t>Kommunikationen er afgørende</a:t>
            </a:r>
          </a:p>
        </p:txBody>
      </p:sp>
      <p:sp>
        <p:nvSpPr>
          <p:cNvPr id="3" name="Pladsholder til tekst 2">
            <a:extLst>
              <a:ext uri="{FF2B5EF4-FFF2-40B4-BE49-F238E27FC236}">
                <a16:creationId xmlns:a16="http://schemas.microsoft.com/office/drawing/2014/main" id="{4044CC54-4479-41FE-86E1-DC8431FE9CA2}"/>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1A04D481-FA4B-4D45-87B4-E28039BE8645}"/>
              </a:ext>
            </a:extLst>
          </p:cNvPr>
          <p:cNvSpPr>
            <a:spLocks noGrp="1"/>
          </p:cNvSpPr>
          <p:nvPr>
            <p:ph type="body" sz="quarter" idx="14"/>
          </p:nvPr>
        </p:nvSpPr>
        <p:spPr>
          <a:xfrm>
            <a:off x="395536" y="1128713"/>
            <a:ext cx="8280920" cy="3972117"/>
          </a:xfrm>
        </p:spPr>
        <p:txBody>
          <a:bodyPr/>
          <a:lstStyle/>
          <a:p>
            <a:r>
              <a:rPr lang="da-DK" b="1" dirty="0"/>
              <a:t>Dit sprog kan trappe konflikten op eller ned </a:t>
            </a:r>
          </a:p>
          <a:p>
            <a:r>
              <a:rPr lang="da-DK" dirty="0"/>
              <a:t>Konflikter kan trappes op eller ned gennem den måde, vi taler til hinanden på. </a:t>
            </a:r>
          </a:p>
          <a:p>
            <a:r>
              <a:rPr lang="da-DK" dirty="0"/>
              <a:t>Vi er forskellige som typer. </a:t>
            </a:r>
          </a:p>
          <a:p>
            <a:r>
              <a:rPr lang="da-DK" dirty="0"/>
              <a:t>Jo større indsigt man har i typernes sproglige mekanismer, jo bedre bliver man til at bevare roen og finde en konstruktiv vej ud af begyndende konflikter.</a:t>
            </a:r>
          </a:p>
          <a:p>
            <a:endParaRPr lang="da-DK" dirty="0"/>
          </a:p>
          <a:p>
            <a:endParaRPr lang="da-DK" dirty="0"/>
          </a:p>
          <a:p>
            <a:endParaRPr lang="da-DK" dirty="0"/>
          </a:p>
          <a:p>
            <a:endParaRPr lang="da-DK" sz="1200" i="1" dirty="0">
              <a:latin typeface="Franklin Gothic Book" panose="020B0503020102020204" pitchFamily="34" charset="0"/>
            </a:endParaRPr>
          </a:p>
          <a:p>
            <a:endParaRPr lang="da-DK" sz="1200" i="1" dirty="0">
              <a:latin typeface="Franklin Gothic Book" panose="020B0503020102020204" pitchFamily="34" charset="0"/>
            </a:endParaRPr>
          </a:p>
          <a:p>
            <a:r>
              <a:rPr lang="da-DK" sz="1200" i="1" dirty="0">
                <a:latin typeface="Franklin Gothic Book" panose="020B0503020102020204" pitchFamily="34" charset="0"/>
              </a:rPr>
              <a:t>Kilde: Styrelsen for It og Læring</a:t>
            </a:r>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27179513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469460" y="1705372"/>
            <a:ext cx="6552382" cy="792163"/>
          </a:xfrm>
        </p:spPr>
        <p:txBody>
          <a:bodyPr/>
          <a:lstStyle/>
          <a:p>
            <a:r>
              <a:rPr lang="da-DK" b="1" dirty="0">
                <a:solidFill>
                  <a:schemeClr val="tx2"/>
                </a:solidFill>
              </a:rPr>
              <a:t>Øvelser – forebyg konflikter i teamet</a:t>
            </a:r>
          </a:p>
        </p:txBody>
      </p:sp>
    </p:spTree>
    <p:extLst>
      <p:ext uri="{BB962C8B-B14F-4D97-AF65-F5344CB8AC3E}">
        <p14:creationId xmlns:p14="http://schemas.microsoft.com/office/powerpoint/2010/main" val="3088366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tekst&#10;&#10;Automatisk oprettet beskrivelse">
            <a:extLst>
              <a:ext uri="{FF2B5EF4-FFF2-40B4-BE49-F238E27FC236}">
                <a16:creationId xmlns:a16="http://schemas.microsoft.com/office/drawing/2014/main" id="{666E5B6C-8C58-494C-88F7-86F5B930E84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a:xfrm rot="5400000">
            <a:off x="4703329" y="781955"/>
            <a:ext cx="4695331" cy="3805861"/>
          </a:xfrm>
          <a:prstGeom prst="rect">
            <a:avLst/>
          </a:prstGeom>
        </p:spPr>
      </p:pic>
      <p:sp>
        <p:nvSpPr>
          <p:cNvPr id="2" name="Pladsholder til tekst 1">
            <a:extLst>
              <a:ext uri="{FF2B5EF4-FFF2-40B4-BE49-F238E27FC236}">
                <a16:creationId xmlns:a16="http://schemas.microsoft.com/office/drawing/2014/main" id="{33ADE27E-1610-48FA-8983-E275EB36D8CF}"/>
              </a:ext>
            </a:extLst>
          </p:cNvPr>
          <p:cNvSpPr>
            <a:spLocks noGrp="1"/>
          </p:cNvSpPr>
          <p:nvPr>
            <p:ph type="body" sz="quarter" idx="11"/>
          </p:nvPr>
        </p:nvSpPr>
        <p:spPr>
          <a:xfrm>
            <a:off x="107505" y="0"/>
            <a:ext cx="4608511" cy="883828"/>
          </a:xfrm>
        </p:spPr>
        <p:txBody>
          <a:bodyPr/>
          <a:lstStyle/>
          <a:p>
            <a:r>
              <a:rPr lang="da-DK" dirty="0"/>
              <a:t>Præsentation – Hvem er jeg?</a:t>
            </a:r>
          </a:p>
        </p:txBody>
      </p:sp>
      <p:sp>
        <p:nvSpPr>
          <p:cNvPr id="4" name="Pladsholder til tekst 3">
            <a:extLst>
              <a:ext uri="{FF2B5EF4-FFF2-40B4-BE49-F238E27FC236}">
                <a16:creationId xmlns:a16="http://schemas.microsoft.com/office/drawing/2014/main" id="{62414960-E6EA-4F61-A374-75F7B0C489F7}"/>
              </a:ext>
            </a:extLst>
          </p:cNvPr>
          <p:cNvSpPr>
            <a:spLocks noGrp="1"/>
          </p:cNvSpPr>
          <p:nvPr>
            <p:ph type="body" sz="quarter" idx="13"/>
          </p:nvPr>
        </p:nvSpPr>
        <p:spPr/>
        <p:txBody>
          <a:bodyPr/>
          <a:lstStyle/>
          <a:p>
            <a:endParaRPr lang="da-DK"/>
          </a:p>
        </p:txBody>
      </p:sp>
      <p:sp>
        <p:nvSpPr>
          <p:cNvPr id="7" name="Undertitel 2"/>
          <p:cNvSpPr txBox="1">
            <a:spLocks/>
          </p:cNvSpPr>
          <p:nvPr/>
        </p:nvSpPr>
        <p:spPr>
          <a:xfrm>
            <a:off x="311658" y="1129308"/>
            <a:ext cx="7704856" cy="3281908"/>
          </a:xfrm>
          <a:prstGeom prst="rect">
            <a:avLst/>
          </a:prstGeom>
        </p:spPr>
        <p:txBody>
          <a:bodyPr>
            <a:normAutofit/>
          </a:bodyPr>
          <a:lstStyle/>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Vælg </a:t>
            </a:r>
            <a:r>
              <a:rPr lang="da-DK" sz="1600" dirty="0">
                <a:solidFill>
                  <a:srgbClr val="3D4955"/>
                </a:solidFill>
                <a:latin typeface="Franklin Gothic Book" panose="020B0503020102020204" pitchFamily="34" charset="0"/>
              </a:rPr>
              <a:t>d</a:t>
            </a: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et kort/motiv, som bedst beskriver, hvem du er.</a:t>
            </a:r>
          </a:p>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Du afgør selv, hvad du ønsker at fortælle.</a:t>
            </a:r>
          </a:p>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Max. 10 minutter til at vælge og forberede dig.</a:t>
            </a:r>
          </a:p>
          <a:p>
            <a:pPr marL="285750" marR="0" lvl="0" indent="-285750" algn="l" defTabSz="914400" rtl="0" eaLnBrk="1" fontAlgn="auto" latinLnBrk="0" hangingPunct="1">
              <a:lnSpc>
                <a:spcPct val="100000"/>
              </a:lnSpc>
              <a:spcBef>
                <a:spcPct val="20000"/>
              </a:spcBef>
              <a:spcAft>
                <a:spcPts val="600"/>
              </a:spcAft>
              <a:buClrTx/>
              <a:buSzTx/>
              <a:buFont typeface="Arial" panose="020B0604020202020204"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Max. </a:t>
            </a:r>
            <a:r>
              <a:rPr lang="da-DK" sz="1600" dirty="0">
                <a:solidFill>
                  <a:srgbClr val="3D4955"/>
                </a:solidFill>
                <a:latin typeface="Franklin Gothic Book" panose="020B0503020102020204" pitchFamily="34" charset="0"/>
              </a:rPr>
              <a:t>5</a:t>
            </a: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 minutter til din fortælling overfor gruppen.</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da-DK" sz="2400" b="0" i="0" u="none" strike="noStrike" kern="1200" cap="none" spc="0" normalizeH="0" baseline="0" noProof="0" dirty="0">
              <a:ln>
                <a:noFill/>
              </a:ln>
              <a:solidFill>
                <a:srgbClr val="3D4955"/>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endParaRPr kumimoji="0" lang="da-DK" sz="2000" b="0" i="0" u="none" strike="noStrike" kern="1200" cap="none" spc="0" normalizeH="0" baseline="0" noProof="0" dirty="0">
              <a:ln>
                <a:noFill/>
              </a:ln>
              <a:solidFill>
                <a:srgbClr val="3D4955"/>
              </a:solidFill>
              <a:effectLst/>
              <a:uLnTx/>
              <a:uFillTx/>
              <a:latin typeface="+mn-lt"/>
              <a:ea typeface="+mn-ea"/>
              <a:cs typeface="+mn-cs"/>
            </a:endParaRPr>
          </a:p>
        </p:txBody>
      </p:sp>
    </p:spTree>
    <p:extLst>
      <p:ext uri="{BB962C8B-B14F-4D97-AF65-F5344CB8AC3E}">
        <p14:creationId xmlns:p14="http://schemas.microsoft.com/office/powerpoint/2010/main" val="7444657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59923AD-4381-42F7-9F0F-88F16CFA8ABE}"/>
              </a:ext>
            </a:extLst>
          </p:cNvPr>
          <p:cNvSpPr>
            <a:spLocks noGrp="1"/>
          </p:cNvSpPr>
          <p:nvPr>
            <p:ph type="body" sz="quarter" idx="11"/>
          </p:nvPr>
        </p:nvSpPr>
        <p:spPr>
          <a:xfrm>
            <a:off x="107505" y="0"/>
            <a:ext cx="5633356" cy="883828"/>
          </a:xfrm>
        </p:spPr>
        <p:txBody>
          <a:bodyPr/>
          <a:lstStyle/>
          <a:p>
            <a:r>
              <a:rPr lang="da-DK" dirty="0"/>
              <a:t>Optrappende vs. Nedtrappende sprog</a:t>
            </a:r>
          </a:p>
        </p:txBody>
      </p:sp>
      <p:sp>
        <p:nvSpPr>
          <p:cNvPr id="3" name="Pladsholder til tekst 2">
            <a:extLst>
              <a:ext uri="{FF2B5EF4-FFF2-40B4-BE49-F238E27FC236}">
                <a16:creationId xmlns:a16="http://schemas.microsoft.com/office/drawing/2014/main" id="{E8C10A0C-6941-473C-A1EC-37B65A75042F}"/>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A6918E80-17A9-44F9-B723-D84F3FB1F2CE}"/>
              </a:ext>
            </a:extLst>
          </p:cNvPr>
          <p:cNvSpPr>
            <a:spLocks noGrp="1"/>
          </p:cNvSpPr>
          <p:nvPr>
            <p:ph type="body" sz="quarter" idx="14"/>
          </p:nvPr>
        </p:nvSpPr>
        <p:spPr/>
        <p:txBody>
          <a:bodyPr numCol="2"/>
          <a:lstStyle/>
          <a:p>
            <a:r>
              <a:rPr lang="da-DK" sz="1000" b="1" dirty="0"/>
              <a:t>Sprog der </a:t>
            </a:r>
            <a:r>
              <a:rPr lang="da-DK" sz="1000" b="1" u="sng" dirty="0"/>
              <a:t>optrapper</a:t>
            </a:r>
            <a:r>
              <a:rPr lang="da-DK" sz="1000" b="1" dirty="0"/>
              <a:t> en konflikt:</a:t>
            </a:r>
          </a:p>
          <a:p>
            <a:r>
              <a:rPr lang="da-DK" sz="1000" dirty="0"/>
              <a:t>Gå efter at få ret</a:t>
            </a:r>
          </a:p>
          <a:p>
            <a:r>
              <a:rPr lang="da-DK" sz="1000" dirty="0"/>
              <a:t>Afbryde og hæve stemmen  </a:t>
            </a:r>
          </a:p>
          <a:p>
            <a:r>
              <a:rPr lang="da-DK" sz="1000" dirty="0"/>
              <a:t>Gå efter personen: ’Det er også bare dig, der...’ </a:t>
            </a:r>
          </a:p>
          <a:p>
            <a:r>
              <a:rPr lang="da-DK" sz="1000" dirty="0"/>
              <a:t>Tale i ’du-form’ </a:t>
            </a:r>
          </a:p>
          <a:p>
            <a:r>
              <a:rPr lang="da-DK" sz="1000" dirty="0"/>
              <a:t>Fokusere på andres fejl og mangler </a:t>
            </a:r>
          </a:p>
          <a:p>
            <a:r>
              <a:rPr lang="da-DK" sz="1000" dirty="0"/>
              <a:t>Fokusere på det, der er sket tidligere </a:t>
            </a:r>
          </a:p>
          <a:p>
            <a:r>
              <a:rPr lang="da-DK" sz="1000" dirty="0"/>
              <a:t>Placere skyld </a:t>
            </a:r>
          </a:p>
          <a:p>
            <a:r>
              <a:rPr lang="da-DK" sz="1000" dirty="0"/>
              <a:t>Angribe, dømme og vurdere </a:t>
            </a:r>
          </a:p>
          <a:p>
            <a:r>
              <a:rPr lang="da-DK" sz="1000" dirty="0"/>
              <a:t>Belære </a:t>
            </a:r>
          </a:p>
          <a:p>
            <a:r>
              <a:rPr lang="da-DK" sz="1000" dirty="0"/>
              <a:t>Stille krav eller forsvare sig </a:t>
            </a:r>
          </a:p>
          <a:p>
            <a:r>
              <a:rPr lang="da-DK" sz="1000" dirty="0"/>
              <a:t>Generalisere (”altid” og ”aldrig”) </a:t>
            </a:r>
          </a:p>
          <a:p>
            <a:r>
              <a:rPr lang="da-DK" sz="1000" dirty="0"/>
              <a:t>Bruge afvisende kropssprog: Se bort eller på uret, lægge armene over kors, pege anklagende…  </a:t>
            </a:r>
          </a:p>
          <a:p>
            <a:endParaRPr lang="da-DK" sz="1000" b="1" dirty="0"/>
          </a:p>
          <a:p>
            <a:r>
              <a:rPr lang="da-DK" sz="1100" i="1" dirty="0"/>
              <a:t>Kilde: Styrelsen for It og Læring</a:t>
            </a:r>
          </a:p>
          <a:p>
            <a:r>
              <a:rPr lang="da-DK" sz="1000" b="1" dirty="0"/>
              <a:t>Sprog der </a:t>
            </a:r>
            <a:r>
              <a:rPr lang="da-DK" sz="1000" b="1" u="sng" dirty="0"/>
              <a:t>nedtrapper </a:t>
            </a:r>
            <a:r>
              <a:rPr lang="da-DK" sz="1000" b="1" dirty="0"/>
              <a:t>en konflikt:</a:t>
            </a:r>
          </a:p>
          <a:p>
            <a:r>
              <a:rPr lang="da-DK" sz="1000" dirty="0"/>
              <a:t>Gå efter sagen, den konkrete handling </a:t>
            </a:r>
          </a:p>
          <a:p>
            <a:r>
              <a:rPr lang="da-DK" sz="1000" dirty="0"/>
              <a:t>Gå efter at løse konflikten </a:t>
            </a:r>
          </a:p>
          <a:p>
            <a:r>
              <a:rPr lang="da-DK" sz="1000" dirty="0"/>
              <a:t>Fokusere på fremtidige muligheder </a:t>
            </a:r>
          </a:p>
          <a:p>
            <a:r>
              <a:rPr lang="da-DK" sz="1000" dirty="0"/>
              <a:t>Prøve at nå til gensidig forståelse </a:t>
            </a:r>
          </a:p>
          <a:p>
            <a:r>
              <a:rPr lang="da-DK" sz="1000" dirty="0"/>
              <a:t>Tage ansvar </a:t>
            </a:r>
          </a:p>
          <a:p>
            <a:r>
              <a:rPr lang="da-DK" sz="1000" dirty="0"/>
              <a:t>Tale i ’jeg-form’</a:t>
            </a:r>
          </a:p>
          <a:p>
            <a:r>
              <a:rPr lang="da-DK" sz="1000" dirty="0"/>
              <a:t>Udforske sagen og den andens synspunkt </a:t>
            </a:r>
          </a:p>
          <a:p>
            <a:r>
              <a:rPr lang="da-DK" sz="1000" dirty="0"/>
              <a:t>Give plads til forskellighed </a:t>
            </a:r>
          </a:p>
          <a:p>
            <a:r>
              <a:rPr lang="da-DK" sz="1000" dirty="0"/>
              <a:t>Anmode eller ønske </a:t>
            </a:r>
          </a:p>
          <a:p>
            <a:r>
              <a:rPr lang="da-DK" sz="1000" dirty="0"/>
              <a:t>Konkretisere (give eksempler) </a:t>
            </a:r>
          </a:p>
          <a:p>
            <a:r>
              <a:rPr lang="da-DK" sz="1000" dirty="0"/>
              <a:t>Tale roligt og lytte til ende </a:t>
            </a:r>
          </a:p>
          <a:p>
            <a:r>
              <a:rPr lang="da-DK" sz="1000" dirty="0"/>
              <a:t>Bruge imødekommende kropssprog: Se på den anden, nikke anerkendende, holde armene åbne…</a:t>
            </a:r>
          </a:p>
          <a:p>
            <a:endParaRPr lang="da-DK" dirty="0"/>
          </a:p>
        </p:txBody>
      </p:sp>
    </p:spTree>
    <p:extLst>
      <p:ext uri="{BB962C8B-B14F-4D97-AF65-F5344CB8AC3E}">
        <p14:creationId xmlns:p14="http://schemas.microsoft.com/office/powerpoint/2010/main" val="35333035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685484" y="1777380"/>
            <a:ext cx="6120334" cy="792163"/>
          </a:xfrm>
        </p:spPr>
        <p:txBody>
          <a:bodyPr/>
          <a:lstStyle/>
          <a:p>
            <a:r>
              <a:rPr lang="da-DK" b="1" dirty="0">
                <a:solidFill>
                  <a:schemeClr val="tx2"/>
                </a:solidFill>
              </a:rPr>
              <a:t>Opsamling og evaluering</a:t>
            </a:r>
          </a:p>
        </p:txBody>
      </p:sp>
    </p:spTree>
    <p:extLst>
      <p:ext uri="{BB962C8B-B14F-4D97-AF65-F5344CB8AC3E}">
        <p14:creationId xmlns:p14="http://schemas.microsoft.com/office/powerpoint/2010/main" val="107142798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CABA7D39-10E5-4D19-ABEE-127F17E61504}"/>
              </a:ext>
            </a:extLst>
          </p:cNvPr>
          <p:cNvSpPr>
            <a:spLocks noGrp="1"/>
          </p:cNvSpPr>
          <p:nvPr>
            <p:ph type="body" sz="quarter" idx="11"/>
          </p:nvPr>
        </p:nvSpPr>
        <p:spPr>
          <a:xfrm>
            <a:off x="107505" y="0"/>
            <a:ext cx="3232891" cy="883828"/>
          </a:xfrm>
        </p:spPr>
        <p:txBody>
          <a:bodyPr/>
          <a:lstStyle/>
          <a:p>
            <a:r>
              <a:rPr lang="da-DK" dirty="0"/>
              <a:t>anerkend hinanden</a:t>
            </a:r>
          </a:p>
        </p:txBody>
      </p:sp>
      <p:pic>
        <p:nvPicPr>
          <p:cNvPr id="14" name="Pladsholder til billede 13">
            <a:extLst>
              <a:ext uri="{FF2B5EF4-FFF2-40B4-BE49-F238E27FC236}">
                <a16:creationId xmlns:a16="http://schemas.microsoft.com/office/drawing/2014/main" id="{F334D429-5DC2-4BF9-AD91-7834161F1C81}"/>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11" name="Pladsholder til tekst 10">
            <a:extLst>
              <a:ext uri="{FF2B5EF4-FFF2-40B4-BE49-F238E27FC236}">
                <a16:creationId xmlns:a16="http://schemas.microsoft.com/office/drawing/2014/main" id="{5B3F982C-6922-4A04-A1BE-08D42F95F83A}"/>
              </a:ext>
            </a:extLst>
          </p:cNvPr>
          <p:cNvSpPr>
            <a:spLocks noGrp="1"/>
          </p:cNvSpPr>
          <p:nvPr>
            <p:ph type="body" sz="quarter" idx="13"/>
          </p:nvPr>
        </p:nvSpPr>
        <p:spPr/>
        <p:txBody>
          <a:bodyPr/>
          <a:lstStyle/>
          <a:p>
            <a:endParaRPr lang="da-DK"/>
          </a:p>
        </p:txBody>
      </p:sp>
      <p:sp>
        <p:nvSpPr>
          <p:cNvPr id="12" name="Pladsholder til tekst 11">
            <a:extLst>
              <a:ext uri="{FF2B5EF4-FFF2-40B4-BE49-F238E27FC236}">
                <a16:creationId xmlns:a16="http://schemas.microsoft.com/office/drawing/2014/main" id="{7F389D74-3751-47FD-807F-15E0EBC17333}"/>
              </a:ext>
            </a:extLst>
          </p:cNvPr>
          <p:cNvSpPr>
            <a:spLocks noGrp="1"/>
          </p:cNvSpPr>
          <p:nvPr>
            <p:ph type="body" sz="quarter" idx="14"/>
          </p:nvPr>
        </p:nvSpPr>
        <p:spPr/>
        <p:txBody>
          <a:bodyPr/>
          <a:lstStyle/>
          <a:p>
            <a:r>
              <a:rPr lang="da-DK" dirty="0"/>
              <a:t>Skriv en seddel og sæt den på ryggen af din kollega. </a:t>
            </a:r>
          </a:p>
          <a:p>
            <a:r>
              <a:rPr lang="da-DK" dirty="0"/>
              <a:t>Svar på spørgsmålet om; hvordan bidrager han/hun til at skabe et godt team i hverdagen?</a:t>
            </a:r>
          </a:p>
          <a:p>
            <a:r>
              <a:rPr lang="da-DK" i="1" dirty="0"/>
              <a:t>Alle</a:t>
            </a:r>
            <a:r>
              <a:rPr lang="da-DK" dirty="0"/>
              <a:t> skal lave en seddel.</a:t>
            </a:r>
          </a:p>
        </p:txBody>
      </p:sp>
    </p:spTree>
    <p:extLst>
      <p:ext uri="{BB962C8B-B14F-4D97-AF65-F5344CB8AC3E}">
        <p14:creationId xmlns:p14="http://schemas.microsoft.com/office/powerpoint/2010/main" val="28963535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E6881694-BE0A-40DC-93BE-0906189568CB}"/>
              </a:ext>
            </a:extLst>
          </p:cNvPr>
          <p:cNvSpPr>
            <a:spLocks noGrp="1"/>
          </p:cNvSpPr>
          <p:nvPr>
            <p:ph type="body" sz="quarter" idx="11"/>
          </p:nvPr>
        </p:nvSpPr>
        <p:spPr>
          <a:xfrm>
            <a:off x="107505" y="0"/>
            <a:ext cx="1854308" cy="883828"/>
          </a:xfrm>
        </p:spPr>
        <p:txBody>
          <a:bodyPr/>
          <a:lstStyle/>
          <a:p>
            <a:r>
              <a:rPr lang="da-DK" dirty="0"/>
              <a:t>Opsamling</a:t>
            </a:r>
          </a:p>
        </p:txBody>
      </p:sp>
      <p:pic>
        <p:nvPicPr>
          <p:cNvPr id="11" name="Pladsholder til billede 10">
            <a:extLst>
              <a:ext uri="{FF2B5EF4-FFF2-40B4-BE49-F238E27FC236}">
                <a16:creationId xmlns:a16="http://schemas.microsoft.com/office/drawing/2014/main" id="{A0AC5BC5-6027-4A59-B381-B55985666FB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6" name="Pladsholder til tekst 5">
            <a:extLst>
              <a:ext uri="{FF2B5EF4-FFF2-40B4-BE49-F238E27FC236}">
                <a16:creationId xmlns:a16="http://schemas.microsoft.com/office/drawing/2014/main" id="{BB30E0F3-62A3-4C5A-BB34-22D3F99088E7}"/>
              </a:ext>
            </a:extLst>
          </p:cNvPr>
          <p:cNvSpPr>
            <a:spLocks noGrp="1"/>
          </p:cNvSpPr>
          <p:nvPr>
            <p:ph type="body" sz="quarter" idx="13"/>
          </p:nvPr>
        </p:nvSpPr>
        <p:spPr/>
        <p:txBody>
          <a:bodyPr/>
          <a:lstStyle/>
          <a:p>
            <a:endParaRPr lang="da-DK"/>
          </a:p>
        </p:txBody>
      </p:sp>
      <p:sp>
        <p:nvSpPr>
          <p:cNvPr id="7" name="Pladsholder til tekst 6">
            <a:extLst>
              <a:ext uri="{FF2B5EF4-FFF2-40B4-BE49-F238E27FC236}">
                <a16:creationId xmlns:a16="http://schemas.microsoft.com/office/drawing/2014/main" id="{81C149CC-228C-43DC-BB1E-4A055E4D8AA4}"/>
              </a:ext>
            </a:extLst>
          </p:cNvPr>
          <p:cNvSpPr>
            <a:spLocks noGrp="1"/>
          </p:cNvSpPr>
          <p:nvPr>
            <p:ph type="body" sz="quarter" idx="14"/>
          </p:nvPr>
        </p:nvSpPr>
        <p:spPr/>
        <p:txBody>
          <a:bodyPr/>
          <a:lstStyle/>
          <a:p>
            <a:r>
              <a:rPr lang="da-DK" dirty="0"/>
              <a:t>Hvad tager du med dig?</a:t>
            </a:r>
          </a:p>
          <a:p>
            <a:r>
              <a:rPr lang="da-DK" dirty="0"/>
              <a:t>Hvad gjorde dig nysgerrig?</a:t>
            </a:r>
          </a:p>
          <a:p>
            <a:r>
              <a:rPr lang="da-DK" dirty="0"/>
              <a:t>Hvad vil </a:t>
            </a:r>
            <a:r>
              <a:rPr lang="da-DK" u="sng" dirty="0"/>
              <a:t>du</a:t>
            </a:r>
            <a:r>
              <a:rPr lang="da-DK" dirty="0"/>
              <a:t> gøre anderledes i morgen?</a:t>
            </a:r>
          </a:p>
          <a:p>
            <a:r>
              <a:rPr lang="da-DK" dirty="0"/>
              <a:t>Næste step…?</a:t>
            </a:r>
          </a:p>
          <a:p>
            <a:endParaRPr lang="da-DK" dirty="0"/>
          </a:p>
        </p:txBody>
      </p:sp>
    </p:spTree>
    <p:extLst>
      <p:ext uri="{BB962C8B-B14F-4D97-AF65-F5344CB8AC3E}">
        <p14:creationId xmlns:p14="http://schemas.microsoft.com/office/powerpoint/2010/main" val="317075432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376263" cy="883828"/>
          </a:xfrm>
        </p:spPr>
        <p:txBody>
          <a:bodyPr/>
          <a:lstStyle/>
          <a:p>
            <a:r>
              <a:rPr lang="da-DK" dirty="0"/>
              <a:t>Til næste gang</a:t>
            </a:r>
          </a:p>
        </p:txBody>
      </p:sp>
      <p:pic>
        <p:nvPicPr>
          <p:cNvPr id="9" name="Pladsholder til billede 8" descr="Et billede, der indeholder person, kvinde, væg, indendørs&#10;&#10;Automatisk oprettet beskrivelse">
            <a:extLst>
              <a:ext uri="{FF2B5EF4-FFF2-40B4-BE49-F238E27FC236}">
                <a16:creationId xmlns:a16="http://schemas.microsoft.com/office/drawing/2014/main" id="{67591020-BA33-4D3C-BE84-19C19A9211B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Pladsholder til tekst 3"/>
          <p:cNvSpPr>
            <a:spLocks noGrp="1"/>
          </p:cNvSpPr>
          <p:nvPr>
            <p:ph type="body" sz="quarter" idx="13"/>
          </p:nvPr>
        </p:nvSpPr>
        <p:spPr/>
        <p:txBody>
          <a:bodyPr/>
          <a:lstStyle/>
          <a:p>
            <a:endParaRPr lang="da-DK" dirty="0">
              <a:cs typeface="Arial" pitchFamily="34" charset="0"/>
            </a:endParaRPr>
          </a:p>
          <a:p>
            <a:endParaRPr lang="da-DK" dirty="0">
              <a:cs typeface="Arial" pitchFamily="34" charset="0"/>
            </a:endParaRPr>
          </a:p>
          <a:p>
            <a:endParaRPr lang="da-DK" dirty="0">
              <a:cs typeface="Arial" pitchFamily="34" charset="0"/>
            </a:endParaRPr>
          </a:p>
          <a:p>
            <a:pPr marL="342900" indent="-342900">
              <a:buFont typeface="+mj-lt"/>
              <a:buAutoNum type="arabicPeriod"/>
            </a:pPr>
            <a:endParaRPr lang="da-DK" dirty="0">
              <a:cs typeface="Arial" pitchFamily="34" charset="0"/>
            </a:endParaRPr>
          </a:p>
          <a:p>
            <a:endParaRPr lang="da-DK" dirty="0">
              <a:cs typeface="Arial" pitchFamily="34" charset="0"/>
            </a:endParaRPr>
          </a:p>
          <a:p>
            <a:pPr marL="342900" indent="-342900">
              <a:buFont typeface="+mj-lt"/>
              <a:buAutoNum type="arabicPeriod"/>
            </a:pPr>
            <a:endParaRPr lang="da-DK" dirty="0">
              <a:cs typeface="Arial" pitchFamily="34" charset="0"/>
            </a:endParaRPr>
          </a:p>
          <a:p>
            <a:pPr marL="342900" indent="-342900">
              <a:buFont typeface="+mj-lt"/>
              <a:buAutoNum type="arabicPeriod"/>
            </a:pPr>
            <a:endParaRPr lang="da-DK" dirty="0"/>
          </a:p>
          <a:p>
            <a:endParaRPr lang="da-DK" dirty="0"/>
          </a:p>
          <a:p>
            <a:endParaRPr lang="da-DK" dirty="0"/>
          </a:p>
          <a:p>
            <a:endParaRPr lang="da-DK" dirty="0"/>
          </a:p>
          <a:p>
            <a:endParaRPr lang="da-DK" dirty="0"/>
          </a:p>
        </p:txBody>
      </p:sp>
      <p:sp>
        <p:nvSpPr>
          <p:cNvPr id="7" name="Pladsholder til tekst 6">
            <a:extLst>
              <a:ext uri="{FF2B5EF4-FFF2-40B4-BE49-F238E27FC236}">
                <a16:creationId xmlns:a16="http://schemas.microsoft.com/office/drawing/2014/main" id="{82B4E937-D3E7-4816-BC6A-C070DBE2FE67}"/>
              </a:ext>
            </a:extLst>
          </p:cNvPr>
          <p:cNvSpPr>
            <a:spLocks noGrp="1"/>
          </p:cNvSpPr>
          <p:nvPr>
            <p:ph type="body" sz="quarter" idx="14"/>
          </p:nvPr>
        </p:nvSpPr>
        <p:spPr/>
        <p:txBody>
          <a:bodyPr/>
          <a:lstStyle/>
          <a:p>
            <a:r>
              <a:rPr lang="da-DK" b="1" dirty="0">
                <a:cs typeface="Arial" pitchFamily="34" charset="0"/>
              </a:rPr>
              <a:t>Øv jer i at tilpasse kommunikationen til jeres modtager</a:t>
            </a:r>
          </a:p>
          <a:p>
            <a:r>
              <a:rPr lang="da-DK" dirty="0">
                <a:cs typeface="Arial" pitchFamily="34" charset="0"/>
              </a:rPr>
              <a:t>I skal hver medbringe mindst 2 konkrete eksempler på en situation, hvor du var bevidst om at tilpasse din adfærd og kommunikation til modtagerens type. </a:t>
            </a:r>
          </a:p>
          <a:p>
            <a:r>
              <a:rPr lang="da-DK" dirty="0">
                <a:cs typeface="Arial" pitchFamily="34" charset="0"/>
              </a:rPr>
              <a:t>Hvad gjorde du konkret?</a:t>
            </a:r>
          </a:p>
          <a:p>
            <a:r>
              <a:rPr lang="da-DK" dirty="0">
                <a:cs typeface="Arial" pitchFamily="34" charset="0"/>
              </a:rPr>
              <a:t>Hvad var svært?</a:t>
            </a:r>
          </a:p>
          <a:p>
            <a:r>
              <a:rPr lang="da-DK" dirty="0">
                <a:cs typeface="Arial" pitchFamily="34" charset="0"/>
              </a:rPr>
              <a:t>Hvad virkede?</a:t>
            </a:r>
          </a:p>
        </p:txBody>
      </p:sp>
    </p:spTree>
    <p:extLst>
      <p:ext uri="{BB962C8B-B14F-4D97-AF65-F5344CB8AC3E}">
        <p14:creationId xmlns:p14="http://schemas.microsoft.com/office/powerpoint/2010/main" val="40849540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9ECCEDB-2762-4D51-A2AA-5B0A35AA1A39}"/>
              </a:ext>
            </a:extLst>
          </p:cNvPr>
          <p:cNvSpPr>
            <a:spLocks noGrp="1"/>
          </p:cNvSpPr>
          <p:nvPr>
            <p:ph type="body" sz="quarter" idx="11"/>
          </p:nvPr>
        </p:nvSpPr>
        <p:spPr>
          <a:xfrm>
            <a:off x="107505" y="0"/>
            <a:ext cx="4547803" cy="883828"/>
          </a:xfrm>
        </p:spPr>
        <p:txBody>
          <a:bodyPr/>
          <a:lstStyle/>
          <a:p>
            <a:r>
              <a:rPr lang="da-DK" dirty="0"/>
              <a:t>Udlevering af </a:t>
            </a:r>
            <a:r>
              <a:rPr lang="da-DK" dirty="0" err="1"/>
              <a:t>easi</a:t>
            </a:r>
            <a:r>
              <a:rPr lang="da-DK" dirty="0"/>
              <a:t> rapporter</a:t>
            </a:r>
          </a:p>
        </p:txBody>
      </p:sp>
      <p:sp>
        <p:nvSpPr>
          <p:cNvPr id="4" name="Pladsholder til tekst 3">
            <a:extLst>
              <a:ext uri="{FF2B5EF4-FFF2-40B4-BE49-F238E27FC236}">
                <a16:creationId xmlns:a16="http://schemas.microsoft.com/office/drawing/2014/main" id="{6883B03F-B334-41FC-8BEE-2AD344C11870}"/>
              </a:ext>
            </a:extLst>
          </p:cNvPr>
          <p:cNvSpPr>
            <a:spLocks noGrp="1"/>
          </p:cNvSpPr>
          <p:nvPr>
            <p:ph type="body" sz="quarter" idx="13"/>
          </p:nvPr>
        </p:nvSpPr>
        <p:spPr/>
        <p:txBody>
          <a:bodyPr/>
          <a:lstStyle/>
          <a:p>
            <a:endParaRPr lang="da-DK"/>
          </a:p>
        </p:txBody>
      </p:sp>
      <p:pic>
        <p:nvPicPr>
          <p:cNvPr id="7" name="Picture 2">
            <a:extLst>
              <a:ext uri="{FF2B5EF4-FFF2-40B4-BE49-F238E27FC236}">
                <a16:creationId xmlns:a16="http://schemas.microsoft.com/office/drawing/2014/main" id="{6D4D0FA9-23AF-4B7C-B4A7-69A845BCA794}"/>
              </a:ext>
            </a:extLst>
          </p:cNvPr>
          <p:cNvPicPr>
            <a:picLocks noChangeAspect="1" noChangeArrowheads="1"/>
          </p:cNvPicPr>
          <p:nvPr/>
        </p:nvPicPr>
        <p:blipFill>
          <a:blip r:embed="rId3" cstate="print"/>
          <a:srcRect/>
          <a:stretch>
            <a:fillRect/>
          </a:stretch>
        </p:blipFill>
        <p:spPr bwMode="auto">
          <a:xfrm rot="443358">
            <a:off x="4197096" y="1136649"/>
            <a:ext cx="2464025" cy="3482026"/>
          </a:xfrm>
          <a:prstGeom prst="rect">
            <a:avLst/>
          </a:prstGeom>
          <a:noFill/>
          <a:ln w="9525">
            <a:noFill/>
            <a:miter lim="800000"/>
            <a:headEnd/>
            <a:tailEnd/>
          </a:ln>
        </p:spPr>
      </p:pic>
      <p:pic>
        <p:nvPicPr>
          <p:cNvPr id="8" name="Picture 2">
            <a:extLst>
              <a:ext uri="{FF2B5EF4-FFF2-40B4-BE49-F238E27FC236}">
                <a16:creationId xmlns:a16="http://schemas.microsoft.com/office/drawing/2014/main" id="{7AA174B7-55BF-467A-89DC-4DF859BA45DE}"/>
              </a:ext>
            </a:extLst>
          </p:cNvPr>
          <p:cNvPicPr>
            <a:picLocks noChangeAspect="1" noChangeArrowheads="1"/>
          </p:cNvPicPr>
          <p:nvPr/>
        </p:nvPicPr>
        <p:blipFill>
          <a:blip r:embed="rId4" cstate="print"/>
          <a:srcRect/>
          <a:stretch>
            <a:fillRect/>
          </a:stretch>
        </p:blipFill>
        <p:spPr bwMode="auto">
          <a:xfrm rot="1309887">
            <a:off x="5923174" y="1000632"/>
            <a:ext cx="2464025" cy="3482026"/>
          </a:xfrm>
          <a:prstGeom prst="rect">
            <a:avLst/>
          </a:prstGeom>
          <a:noFill/>
          <a:ln w="9525">
            <a:noFill/>
            <a:miter lim="800000"/>
            <a:headEnd/>
            <a:tailEnd/>
          </a:ln>
        </p:spPr>
      </p:pic>
      <p:pic>
        <p:nvPicPr>
          <p:cNvPr id="9" name="Picture 3">
            <a:extLst>
              <a:ext uri="{FF2B5EF4-FFF2-40B4-BE49-F238E27FC236}">
                <a16:creationId xmlns:a16="http://schemas.microsoft.com/office/drawing/2014/main" id="{1BD30777-7992-4321-A0EE-401F7029AC7A}"/>
              </a:ext>
            </a:extLst>
          </p:cNvPr>
          <p:cNvPicPr>
            <a:picLocks noChangeAspect="1" noChangeArrowheads="1"/>
          </p:cNvPicPr>
          <p:nvPr/>
        </p:nvPicPr>
        <p:blipFill>
          <a:blip r:embed="rId5" cstate="print"/>
          <a:srcRect/>
          <a:stretch>
            <a:fillRect/>
          </a:stretch>
        </p:blipFill>
        <p:spPr bwMode="auto">
          <a:xfrm rot="20963119">
            <a:off x="1991290" y="1542575"/>
            <a:ext cx="2465049" cy="3482025"/>
          </a:xfrm>
          <a:prstGeom prst="rect">
            <a:avLst/>
          </a:prstGeom>
          <a:noFill/>
          <a:ln w="9525">
            <a:noFill/>
            <a:miter lim="800000"/>
            <a:headEnd/>
            <a:tailEnd/>
          </a:ln>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5CE3B7FB-826D-44ED-93E6-F4FD060CDC4F}"/>
              </a:ext>
            </a:extLst>
          </p:cNvPr>
          <p:cNvSpPr>
            <a:spLocks noGrp="1"/>
          </p:cNvSpPr>
          <p:nvPr>
            <p:ph type="body" sz="quarter" idx="13"/>
          </p:nvPr>
        </p:nvSpPr>
        <p:spPr>
          <a:xfrm>
            <a:off x="4392000" y="985292"/>
            <a:ext cx="360000" cy="18000"/>
          </a:xfrm>
        </p:spPr>
        <p:txBody>
          <a:bodyPr/>
          <a:lstStyle/>
          <a:p>
            <a:endParaRPr lang="da-DK" dirty="0"/>
          </a:p>
        </p:txBody>
      </p:sp>
      <p:sp>
        <p:nvSpPr>
          <p:cNvPr id="16" name="Rektangel 15">
            <a:extLst>
              <a:ext uri="{FF2B5EF4-FFF2-40B4-BE49-F238E27FC236}">
                <a16:creationId xmlns:a16="http://schemas.microsoft.com/office/drawing/2014/main" id="{8D4EA0B8-3557-458A-800F-65D6D09D7138}"/>
              </a:ext>
            </a:extLst>
          </p:cNvPr>
          <p:cNvSpPr/>
          <p:nvPr/>
        </p:nvSpPr>
        <p:spPr>
          <a:xfrm>
            <a:off x="179512" y="1633364"/>
            <a:ext cx="8784976" cy="2664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57B1383D-2003-44B1-89AD-3C749DE9830C}"/>
              </a:ext>
            </a:extLst>
          </p:cNvPr>
          <p:cNvSpPr>
            <a:spLocks noGrp="1"/>
          </p:cNvSpPr>
          <p:nvPr>
            <p:ph type="body" sz="quarter" idx="14"/>
          </p:nvPr>
        </p:nvSpPr>
        <p:spPr>
          <a:xfrm>
            <a:off x="2051720" y="441785"/>
            <a:ext cx="4895850" cy="792163"/>
          </a:xfrm>
        </p:spPr>
        <p:txBody>
          <a:bodyPr/>
          <a:lstStyle/>
          <a:p>
            <a:r>
              <a:rPr lang="da-DK" b="1" dirty="0">
                <a:solidFill>
                  <a:schemeClr val="tx2"/>
                </a:solidFill>
              </a:rPr>
              <a:t>Tak for i dag</a:t>
            </a:r>
          </a:p>
        </p:txBody>
      </p:sp>
      <p:pic>
        <p:nvPicPr>
          <p:cNvPr id="6" name="Billede 5">
            <a:extLst>
              <a:ext uri="{FF2B5EF4-FFF2-40B4-BE49-F238E27FC236}">
                <a16:creationId xmlns:a16="http://schemas.microsoft.com/office/drawing/2014/main" id="{D4987569-AD9A-47BB-9F00-A3AD8353EDC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890" y="984793"/>
            <a:ext cx="6586220" cy="4074795"/>
          </a:xfrm>
          <a:prstGeom prst="rect">
            <a:avLst/>
          </a:prstGeom>
          <a:noFill/>
          <a:ln>
            <a:noFill/>
          </a:ln>
        </p:spPr>
      </p:pic>
    </p:spTree>
    <p:extLst>
      <p:ext uri="{BB962C8B-B14F-4D97-AF65-F5344CB8AC3E}">
        <p14:creationId xmlns:p14="http://schemas.microsoft.com/office/powerpoint/2010/main" val="173729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048671" cy="883828"/>
          </a:xfrm>
        </p:spPr>
        <p:txBody>
          <a:bodyPr/>
          <a:lstStyle/>
          <a:p>
            <a:r>
              <a:rPr lang="da-DK" dirty="0"/>
              <a:t>Beskrivelse af øvelsen ”hvem er jeg?”</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At deltagerne på en sjov og anderledes måde får lejlighed til at sætte nogle ord på sig selv.  Øvelsen kan 	udmærket anvendes flere gange i løbet af en seance, hvor opgaven til deltagerne formuleres efter ønske.</a:t>
            </a:r>
          </a:p>
          <a:p>
            <a:r>
              <a:rPr lang="da-DK" sz="1200" dirty="0">
                <a:solidFill>
                  <a:schemeClr val="tx1"/>
                </a:solidFill>
              </a:rPr>
              <a:t>Materialer: 	Der skal bruges et antal motiver/ kort med billeder (40 forskellige eller mere). Master anvender kort fra 	Dialooge.dk, men man kan også selv finde ca. 40 forskellige motiver. Master har en uafhængig aftale 	med </a:t>
            </a:r>
            <a:r>
              <a:rPr lang="da-DK" sz="1200" dirty="0" err="1">
                <a:solidFill>
                  <a:schemeClr val="tx1"/>
                </a:solidFill>
              </a:rPr>
              <a:t>Dialooge</a:t>
            </a:r>
            <a:r>
              <a:rPr lang="da-DK" sz="1200" dirty="0">
                <a:solidFill>
                  <a:schemeClr val="tx1"/>
                </a:solidFill>
              </a:rPr>
              <a:t>, hvor der gives rabat til Masters kunder. Kontakt Master Danmark for rabatkode.</a:t>
            </a:r>
          </a:p>
          <a:p>
            <a:r>
              <a:rPr lang="da-DK" sz="1200" dirty="0">
                <a:solidFill>
                  <a:schemeClr val="tx1"/>
                </a:solidFill>
              </a:rPr>
              <a:t>	Medbring motiver og slide. Nogle deltagere kan ikke nøjes med et motiv, afgør forud, med dig selv, om 	de må vælge flere.</a:t>
            </a:r>
          </a:p>
          <a:p>
            <a:r>
              <a:rPr lang="da-DK" sz="1200" dirty="0">
                <a:solidFill>
                  <a:schemeClr val="tx1"/>
                </a:solidFill>
              </a:rPr>
              <a:t>Øvelsen:	Kortene spredes ud på bordet/gulvet i lokalet. Vælg det kort, som du mener, beskriver dig/jeres team 	bedst! Vælg det kort, som bedst beskriver, din arbejdssituation lige nu!</a:t>
            </a:r>
          </a:p>
          <a:p>
            <a:r>
              <a:rPr lang="da-DK" sz="1200" dirty="0">
                <a:solidFill>
                  <a:schemeClr val="tx1"/>
                </a:solidFill>
              </a:rPr>
              <a:t>Observationer: Vær opmærksom på at nogle deltagere har brug for mere tid til udvælgelse og forberedelse end andre. 	Vær opmærksom på, hvordan de øvrige deltagere reagere på fortællingerne.  Vær opmærksom på at 	nogle, ikke føler sig så trygge ved fortæller rollen som andre. Noter eventuelt nogle stikord undervejs.</a:t>
            </a:r>
          </a:p>
          <a:p>
            <a:r>
              <a:rPr lang="da-DK" sz="1200" dirty="0">
                <a:solidFill>
                  <a:schemeClr val="tx1"/>
                </a:solidFill>
              </a:rPr>
              <a:t>Refleksioner: Hvis stor tryghed og åbenhed i gruppen, kan øvelsen eventuelt udvides til at deltagerne vælger motiver til hinanden 	og fortæller hvorfor de har valgt netop dette kort. Er der en sammenhæng imellem hvordan deltageren reagerede 	på øvelsen og den pågældendes typologi? Er der en sammenhæng imellem det motiv deltageren har valgt og den 	pågældendes typologi? Lad eventuelt de valgte temaer ”hænge” i lokalet.</a:t>
            </a:r>
          </a:p>
          <a:p>
            <a:endParaRPr lang="da-DK" sz="1000" dirty="0"/>
          </a:p>
        </p:txBody>
      </p:sp>
    </p:spTree>
    <p:extLst>
      <p:ext uri="{BB962C8B-B14F-4D97-AF65-F5344CB8AC3E}">
        <p14:creationId xmlns:p14="http://schemas.microsoft.com/office/powerpoint/2010/main" val="373290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dsholder til tekst 7">
            <a:extLst>
              <a:ext uri="{FF2B5EF4-FFF2-40B4-BE49-F238E27FC236}">
                <a16:creationId xmlns:a16="http://schemas.microsoft.com/office/drawing/2014/main" id="{86AFC6BA-4EAE-4719-A5AF-3B71B46E57CE}"/>
              </a:ext>
            </a:extLst>
          </p:cNvPr>
          <p:cNvSpPr>
            <a:spLocks noGrp="1"/>
          </p:cNvSpPr>
          <p:nvPr>
            <p:ph type="body" sz="quarter" idx="11"/>
          </p:nvPr>
        </p:nvSpPr>
        <p:spPr>
          <a:xfrm>
            <a:off x="107505" y="0"/>
            <a:ext cx="4248472" cy="883828"/>
          </a:xfrm>
        </p:spPr>
        <p:txBody>
          <a:bodyPr/>
          <a:lstStyle/>
          <a:p>
            <a:r>
              <a:rPr lang="da-DK" dirty="0"/>
              <a:t>præsentation - Dit årstal</a:t>
            </a:r>
          </a:p>
        </p:txBody>
      </p:sp>
      <p:sp>
        <p:nvSpPr>
          <p:cNvPr id="4" name="Pladsholder til tekst 3">
            <a:extLst>
              <a:ext uri="{FF2B5EF4-FFF2-40B4-BE49-F238E27FC236}">
                <a16:creationId xmlns:a16="http://schemas.microsoft.com/office/drawing/2014/main" id="{62414960-E6EA-4F61-A374-75F7B0C489F7}"/>
              </a:ext>
            </a:extLst>
          </p:cNvPr>
          <p:cNvSpPr>
            <a:spLocks noGrp="1"/>
          </p:cNvSpPr>
          <p:nvPr>
            <p:ph type="body" sz="quarter" idx="13"/>
          </p:nvPr>
        </p:nvSpPr>
        <p:spPr/>
        <p:txBody>
          <a:bodyPr/>
          <a:lstStyle/>
          <a:p>
            <a:endParaRPr lang="da-DK"/>
          </a:p>
        </p:txBody>
      </p:sp>
      <p:sp>
        <p:nvSpPr>
          <p:cNvPr id="7" name="Undertitel 2"/>
          <p:cNvSpPr txBox="1">
            <a:spLocks/>
          </p:cNvSpPr>
          <p:nvPr/>
        </p:nvSpPr>
        <p:spPr>
          <a:xfrm>
            <a:off x="311658" y="1095252"/>
            <a:ext cx="7704856" cy="3600400"/>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Træk et årstal på en mønt eller et stykke papir.</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lang="da-DK" sz="1600" dirty="0">
                <a:solidFill>
                  <a:srgbClr val="3D4955"/>
                </a:solidFill>
                <a:latin typeface="Franklin Gothic Book" panose="020B0503020102020204" pitchFamily="34" charset="0"/>
              </a:rPr>
              <a:t>Find en makker.</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Fortæl din makker, hvor du var, hvad du oplevede i netop dette år. Du afgør</a:t>
            </a:r>
            <a:r>
              <a:rPr kumimoji="0" lang="da-DK" sz="1600" b="0" i="0" u="none" strike="noStrike" kern="1200" cap="none" spc="0" normalizeH="0" noProof="0" dirty="0">
                <a:ln>
                  <a:noFill/>
                </a:ln>
                <a:solidFill>
                  <a:srgbClr val="3D4955"/>
                </a:solidFill>
                <a:effectLst/>
                <a:uLnTx/>
                <a:uFillTx/>
                <a:latin typeface="Franklin Gothic Book" panose="020B0503020102020204" pitchFamily="34" charset="0"/>
              </a:rPr>
              <a:t> selv, hvad du ønsker at fortælle.</a:t>
            </a:r>
            <a:endPar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Max. 2 minutter til hver.</a:t>
            </a: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lang="da-DK" sz="1600" dirty="0">
                <a:solidFill>
                  <a:srgbClr val="3D4955"/>
                </a:solidFill>
                <a:latin typeface="Franklin Gothic Book" panose="020B0503020102020204" pitchFamily="34" charset="0"/>
              </a:rPr>
              <a:t>Herefter byttes årstal med makker.</a:t>
            </a:r>
            <a:endPar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endParaRPr>
          </a:p>
          <a:p>
            <a:pPr marL="342900" marR="0" lvl="0" indent="-342900" algn="l" defTabSz="914400" rtl="0" eaLnBrk="1" fontAlgn="auto" latinLnBrk="0" hangingPunct="1">
              <a:lnSpc>
                <a:spcPct val="100000"/>
              </a:lnSpc>
              <a:spcBef>
                <a:spcPct val="20000"/>
              </a:spcBef>
              <a:spcAft>
                <a:spcPts val="600"/>
              </a:spcAft>
              <a:buClrTx/>
              <a:buSzTx/>
              <a:buFont typeface="Arial" pitchFamily="34" charset="0"/>
              <a:buChar char="•"/>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rPr>
              <a:t>Find ny makker – start forfra.</a:t>
            </a:r>
            <a:endParaRPr kumimoji="0" lang="da-DK" sz="1400" b="0" i="0" u="none" strike="noStrike" kern="1200" cap="none" spc="0" normalizeH="0" baseline="0" noProof="0" dirty="0">
              <a:ln>
                <a:noFill/>
              </a:ln>
              <a:solidFill>
                <a:srgbClr val="3D4955"/>
              </a:solidFill>
              <a:effectLst/>
              <a:uLnTx/>
              <a:uFillTx/>
              <a:latin typeface="Franklin Gothic Book" panose="020B0503020102020204" pitchFamily="34" charset="0"/>
            </a:endParaRPr>
          </a:p>
        </p:txBody>
      </p:sp>
      <p:sp>
        <p:nvSpPr>
          <p:cNvPr id="11" name="Rektangel 10"/>
          <p:cNvSpPr/>
          <p:nvPr/>
        </p:nvSpPr>
        <p:spPr>
          <a:xfrm>
            <a:off x="3995936" y="4495452"/>
            <a:ext cx="5310787" cy="523220"/>
          </a:xfrm>
          <a:prstGeom prst="rect">
            <a:avLst/>
          </a:prstGeom>
        </p:spPr>
        <p:txBody>
          <a:bodyPr wrap="square">
            <a:spAutoFit/>
          </a:bodyPr>
          <a:lstStyle/>
          <a:p>
            <a:pPr lvl="0" algn="ctr"/>
            <a:r>
              <a:rPr lang="da-DK" sz="2800" dirty="0">
                <a:ln w="0"/>
                <a:solidFill>
                  <a:schemeClr val="accent1"/>
                </a:solidFill>
                <a:effectLst>
                  <a:outerShdw blurRad="38100" dist="25400" dir="5400000" algn="ctr" rotWithShape="0">
                    <a:srgbClr val="6E747A">
                      <a:alpha val="43000"/>
                    </a:srgbClr>
                  </a:outerShdw>
                  <a:reflection blurRad="6350" stA="55000" endA="300" endPos="45500" dir="5400000" sy="-100000" algn="bl" rotWithShape="0"/>
                </a:effectLst>
              </a:rPr>
              <a:t>1985, 2003, 1962 , 1976…</a:t>
            </a:r>
          </a:p>
        </p:txBody>
      </p:sp>
      <p:graphicFrame>
        <p:nvGraphicFramePr>
          <p:cNvPr id="12" name="Tabel 11">
            <a:extLst>
              <a:ext uri="{FF2B5EF4-FFF2-40B4-BE49-F238E27FC236}">
                <a16:creationId xmlns:a16="http://schemas.microsoft.com/office/drawing/2014/main" id="{2EE0C69C-0FBB-4B9E-A2D0-BD6A3AA5A563}"/>
              </a:ext>
            </a:extLst>
          </p:cNvPr>
          <p:cNvGraphicFramePr>
            <a:graphicFrameLocks noGrp="1"/>
          </p:cNvGraphicFramePr>
          <p:nvPr>
            <p:extLst>
              <p:ext uri="{D42A27DB-BD31-4B8C-83A1-F6EECF244321}">
                <p14:modId xmlns:p14="http://schemas.microsoft.com/office/powerpoint/2010/main" val="894580975"/>
              </p:ext>
            </p:extLst>
          </p:nvPr>
        </p:nvGraphicFramePr>
        <p:xfrm>
          <a:off x="3923928" y="5233764"/>
          <a:ext cx="1307190" cy="365760"/>
        </p:xfrm>
        <a:graphic>
          <a:graphicData uri="http://schemas.openxmlformats.org/drawingml/2006/table">
            <a:tbl>
              <a:tblPr firstRow="1" bandRow="1">
                <a:tableStyleId>{5C22544A-7EE6-4342-B048-85BDC9FD1C3A}</a:tableStyleId>
              </a:tblPr>
              <a:tblGrid>
                <a:gridCol w="1307190">
                  <a:extLst>
                    <a:ext uri="{9D8B030D-6E8A-4147-A177-3AD203B41FA5}">
                      <a16:colId xmlns:a16="http://schemas.microsoft.com/office/drawing/2014/main" val="3072970967"/>
                    </a:ext>
                  </a:extLst>
                </a:gridCol>
              </a:tblGrid>
              <a:tr h="345267">
                <a:tc>
                  <a:txBody>
                    <a:bodyPr/>
                    <a:lstStyle/>
                    <a:p>
                      <a:endParaRPr lang="da-DK"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8012260"/>
                  </a:ext>
                </a:extLst>
              </a:tr>
            </a:tbl>
          </a:graphicData>
        </a:graphic>
      </p:graphicFrame>
      <p:pic>
        <p:nvPicPr>
          <p:cNvPr id="9" name="Pladsholder til indhold 5">
            <a:extLst>
              <a:ext uri="{FF2B5EF4-FFF2-40B4-BE49-F238E27FC236}">
                <a16:creationId xmlns:a16="http://schemas.microsoft.com/office/drawing/2014/main" id="{4CD70992-BB2F-41A1-89A6-DF95050123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8144" y="2713484"/>
            <a:ext cx="2853933" cy="1781968"/>
          </a:xfrm>
          <a:prstGeom prst="rect">
            <a:avLst/>
          </a:prstGeom>
        </p:spPr>
      </p:pic>
    </p:spTree>
    <p:extLst>
      <p:ext uri="{BB962C8B-B14F-4D97-AF65-F5344CB8AC3E}">
        <p14:creationId xmlns:p14="http://schemas.microsoft.com/office/powerpoint/2010/main" val="140956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5616623" cy="883828"/>
          </a:xfrm>
        </p:spPr>
        <p:txBody>
          <a:bodyPr/>
          <a:lstStyle/>
          <a:p>
            <a:r>
              <a:rPr lang="da-DK" dirty="0"/>
              <a:t>Beskrivelse af øvelsen ”Dit årstal”</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At deltagerne på en sjov og anderledes måde får lejlighed til at præsentere sig selv for hinanden.</a:t>
            </a:r>
          </a:p>
          <a:p>
            <a:r>
              <a:rPr lang="da-DK" sz="1200" dirty="0">
                <a:solidFill>
                  <a:schemeClr val="tx1"/>
                </a:solidFill>
              </a:rPr>
              <a:t>Materialer: 	Der skal bruges et antal mønter eller papirlapper, hvorpå der er et årstal. Vær opmærksom på at årstallene fordeler 	sig fornuftigt i forhold til deltagernes alder. En pose/</a:t>
            </a:r>
            <a:r>
              <a:rPr lang="da-DK" sz="1200" dirty="0" err="1">
                <a:solidFill>
                  <a:schemeClr val="tx1"/>
                </a:solidFill>
              </a:rPr>
              <a:t>box</a:t>
            </a:r>
            <a:r>
              <a:rPr lang="da-DK" sz="1200" dirty="0">
                <a:solidFill>
                  <a:schemeClr val="tx1"/>
                </a:solidFill>
              </a:rPr>
              <a:t> eller lign. til mønter/lapper.</a:t>
            </a:r>
          </a:p>
          <a:p>
            <a:r>
              <a:rPr lang="da-DK" sz="1200" dirty="0">
                <a:solidFill>
                  <a:schemeClr val="tx1"/>
                </a:solidFill>
              </a:rPr>
              <a:t>Øvelsen:	Deltagerne trækker et årstal, og finder en makker. </a:t>
            </a:r>
          </a:p>
          <a:p>
            <a:r>
              <a:rPr lang="da-DK" sz="1200" dirty="0">
                <a:solidFill>
                  <a:schemeClr val="tx1"/>
                </a:solidFill>
              </a:rPr>
              <a:t>Observationer: Vær opmærksom på at deltagerne holder tiden. Undervejs ”råber” du ”skift”, så alle får talt med så 	mange som 	muligt indenfor den samlede tidsramme. Ved ulige antal, deltager instruktør selv. Ved årstal som ikke 	fungerer (deltageren er for ung) vælger deltageren selv et årstal som han/hun ønsker at fortælle om.</a:t>
            </a:r>
          </a:p>
          <a:p>
            <a:r>
              <a:rPr lang="da-DK" sz="1200" dirty="0">
                <a:solidFill>
                  <a:schemeClr val="tx1"/>
                </a:solidFill>
              </a:rPr>
              <a:t>Refleksioner: Læg mærke til stemningen i lokalet. Læg mærke til om deltagerne ”søger” nogle de kender i forvejen. Læg mærke til, 	hvordan gruppen arbejder med opgaven. Er der nogen sammenhæng imellem gruppens adfærd og gruppens typer?</a:t>
            </a:r>
          </a:p>
          <a:p>
            <a:endParaRPr lang="da-DK" sz="1000" dirty="0"/>
          </a:p>
        </p:txBody>
      </p:sp>
    </p:spTree>
    <p:extLst>
      <p:ext uri="{BB962C8B-B14F-4D97-AF65-F5344CB8AC3E}">
        <p14:creationId xmlns:p14="http://schemas.microsoft.com/office/powerpoint/2010/main" val="395547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tema – hvad er </a:t>
            </a:r>
            <a:r>
              <a:rPr lang="da-DK" b="1" dirty="0" err="1">
                <a:solidFill>
                  <a:schemeClr val="tx2"/>
                </a:solidFill>
              </a:rPr>
              <a:t>Easi</a:t>
            </a:r>
            <a:r>
              <a:rPr lang="da-DK" b="1" dirty="0">
                <a:solidFill>
                  <a:schemeClr val="tx2"/>
                </a:solidFill>
              </a:rPr>
              <a:t>?</a:t>
            </a:r>
          </a:p>
        </p:txBody>
      </p:sp>
    </p:spTree>
    <p:extLst>
      <p:ext uri="{BB962C8B-B14F-4D97-AF65-F5344CB8AC3E}">
        <p14:creationId xmlns:p14="http://schemas.microsoft.com/office/powerpoint/2010/main" val="2290111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E114125B-84F4-41CB-94F0-49358689C718}"/>
              </a:ext>
            </a:extLst>
          </p:cNvPr>
          <p:cNvSpPr>
            <a:spLocks noGrp="1"/>
          </p:cNvSpPr>
          <p:nvPr>
            <p:ph type="body" sz="quarter" idx="11"/>
          </p:nvPr>
        </p:nvSpPr>
        <p:spPr>
          <a:xfrm>
            <a:off x="107505" y="0"/>
            <a:ext cx="2550012" cy="883828"/>
          </a:xfrm>
        </p:spPr>
        <p:txBody>
          <a:bodyPr/>
          <a:lstStyle/>
          <a:p>
            <a:r>
              <a:rPr lang="da-DK" dirty="0"/>
              <a:t>Hvad er EASI?</a:t>
            </a:r>
          </a:p>
        </p:txBody>
      </p:sp>
      <p:sp>
        <p:nvSpPr>
          <p:cNvPr id="5" name="Pladsholder til tekst 4">
            <a:extLst>
              <a:ext uri="{FF2B5EF4-FFF2-40B4-BE49-F238E27FC236}">
                <a16:creationId xmlns:a16="http://schemas.microsoft.com/office/drawing/2014/main" id="{AAF0E951-D8A4-4D86-94A4-CC9E9DA8E151}"/>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62215AD0-420A-4B82-BCBD-F4BCAEC07A10}"/>
              </a:ext>
            </a:extLst>
          </p:cNvPr>
          <p:cNvSpPr>
            <a:spLocks noGrp="1"/>
          </p:cNvSpPr>
          <p:nvPr>
            <p:ph type="body" sz="quarter" idx="14"/>
          </p:nvPr>
        </p:nvSpPr>
        <p:spPr/>
        <p:txBody>
          <a:bodyPr/>
          <a:lstStyle/>
          <a:p>
            <a:pPr marL="412733" indent="-412733">
              <a:buFont typeface="Arial" panose="020B0604020202020204" pitchFamily="34" charset="0"/>
              <a:buChar char="•"/>
            </a:pPr>
            <a:r>
              <a:rPr lang="da-DK" dirty="0"/>
              <a:t>Et udviklingsværktøj</a:t>
            </a:r>
          </a:p>
          <a:p>
            <a:pPr marL="412733" indent="-412733">
              <a:buFont typeface="Arial" panose="020B0604020202020204" pitchFamily="34" charset="0"/>
              <a:buChar char="•"/>
            </a:pPr>
            <a:r>
              <a:rPr lang="da-DK" dirty="0"/>
              <a:t>Måler på adfærd og motivation</a:t>
            </a:r>
          </a:p>
          <a:p>
            <a:pPr marL="412733" indent="-412733">
              <a:buFont typeface="Arial" panose="020B0604020202020204" pitchFamily="34" charset="0"/>
              <a:buChar char="•"/>
            </a:pPr>
            <a:r>
              <a:rPr lang="da-DK" dirty="0"/>
              <a:t>Måler ikke viden, færdigheder eller evner</a:t>
            </a:r>
          </a:p>
          <a:p>
            <a:pPr marL="412733" indent="-412733">
              <a:buFont typeface="Arial" panose="020B0604020202020204" pitchFamily="34" charset="0"/>
              <a:buChar char="•"/>
            </a:pPr>
            <a:r>
              <a:rPr lang="da-DK" dirty="0"/>
              <a:t>Ikke rigtig/forkert</a:t>
            </a:r>
          </a:p>
          <a:p>
            <a:pPr marL="412733" indent="-412733">
              <a:buFont typeface="Arial" panose="020B0604020202020204" pitchFamily="34" charset="0"/>
              <a:buChar char="•"/>
            </a:pPr>
            <a:r>
              <a:rPr lang="da-DK" dirty="0"/>
              <a:t>Alle bruger elementer af de 4 typer</a:t>
            </a:r>
          </a:p>
          <a:p>
            <a:pPr marL="412733" indent="-412733">
              <a:buFont typeface="Arial" panose="020B0604020202020204" pitchFamily="34" charset="0"/>
              <a:buChar char="•"/>
            </a:pPr>
            <a:r>
              <a:rPr lang="da-DK" dirty="0"/>
              <a:t>Ingen typer er bedre end andre</a:t>
            </a:r>
          </a:p>
          <a:p>
            <a:endParaRPr lang="da-DK" dirty="0"/>
          </a:p>
        </p:txBody>
      </p:sp>
      <p:pic>
        <p:nvPicPr>
          <p:cNvPr id="8" name="Billede 7">
            <a:extLst>
              <a:ext uri="{FF2B5EF4-FFF2-40B4-BE49-F238E27FC236}">
                <a16:creationId xmlns:a16="http://schemas.microsoft.com/office/drawing/2014/main" id="{E5527CB3-6578-4E72-A10B-8E3A93A06AB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1417340"/>
            <a:ext cx="5702300" cy="3527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type="body" sz="quarter" idx="11"/>
          </p:nvPr>
        </p:nvSpPr>
        <p:spPr>
          <a:xfrm>
            <a:off x="107505" y="0"/>
            <a:ext cx="2801684" cy="883828"/>
          </a:xfrm>
        </p:spPr>
        <p:txBody>
          <a:bodyPr/>
          <a:lstStyle/>
          <a:p>
            <a:pPr>
              <a:buNone/>
            </a:pPr>
            <a:r>
              <a:rPr lang="da-DK" dirty="0"/>
              <a:t>Hvad kan EASI?</a:t>
            </a:r>
          </a:p>
        </p:txBody>
      </p:sp>
      <p:sp>
        <p:nvSpPr>
          <p:cNvPr id="6" name="Pladsholder til tekst 5">
            <a:extLst>
              <a:ext uri="{FF2B5EF4-FFF2-40B4-BE49-F238E27FC236}">
                <a16:creationId xmlns:a16="http://schemas.microsoft.com/office/drawing/2014/main" id="{05CE6C3C-0FF3-4A89-9961-1350E00CE110}"/>
              </a:ext>
            </a:extLst>
          </p:cNvPr>
          <p:cNvSpPr>
            <a:spLocks noGrp="1"/>
          </p:cNvSpPr>
          <p:nvPr>
            <p:ph type="body" sz="quarter" idx="13"/>
          </p:nvPr>
        </p:nvSpPr>
        <p:spPr/>
        <p:txBody>
          <a:bodyPr/>
          <a:lstStyle/>
          <a:p>
            <a:endParaRPr lang="da-DK"/>
          </a:p>
        </p:txBody>
      </p:sp>
      <p:sp>
        <p:nvSpPr>
          <p:cNvPr id="7" name="Pladsholder til tekst 6">
            <a:extLst>
              <a:ext uri="{FF2B5EF4-FFF2-40B4-BE49-F238E27FC236}">
                <a16:creationId xmlns:a16="http://schemas.microsoft.com/office/drawing/2014/main" id="{2E7E306E-122B-4B31-857D-E63172FA329A}"/>
              </a:ext>
            </a:extLst>
          </p:cNvPr>
          <p:cNvSpPr>
            <a:spLocks noGrp="1"/>
          </p:cNvSpPr>
          <p:nvPr>
            <p:ph type="body" sz="quarter" idx="14"/>
          </p:nvPr>
        </p:nvSpPr>
        <p:spPr/>
        <p:txBody>
          <a:bodyPr/>
          <a:lstStyle/>
          <a:p>
            <a:pPr marL="285750" indent="-285750">
              <a:buFont typeface="Arial" panose="020B0604020202020204" pitchFamily="34" charset="0"/>
              <a:buChar char="•"/>
            </a:pPr>
            <a:r>
              <a:rPr lang="da-DK" dirty="0"/>
              <a:t>Give jer et fælles sprog og en fælles forståelse for hvordan hver enkelt i teamet opfatter sig selv og de øvrige teammedlemmer. </a:t>
            </a:r>
          </a:p>
          <a:p>
            <a:pPr marL="285750" indent="-285750">
              <a:buFont typeface="Arial" panose="020B0604020202020204" pitchFamily="34" charset="0"/>
              <a:buChar char="•"/>
            </a:pPr>
            <a:r>
              <a:rPr lang="da-DK" dirty="0"/>
              <a:t>Vise hvordan I arbejder sammen, reagerer, udfører opgaver, og hvordan I foretrækker at tænke, agere og føle. </a:t>
            </a:r>
          </a:p>
          <a:p>
            <a:pPr marL="285750" indent="-285750">
              <a:buFont typeface="Arial" panose="020B0604020202020204" pitchFamily="34" charset="0"/>
              <a:buChar char="•"/>
            </a:pPr>
            <a:r>
              <a:rPr lang="da-DK" dirty="0"/>
              <a:t>Få åbenhed om hinanden som typer og derved bedre kunne forstå hinandens forskelle og ligheder.</a:t>
            </a:r>
          </a:p>
          <a:p>
            <a:endParaRPr lang="da-DK" dirty="0"/>
          </a:p>
        </p:txBody>
      </p:sp>
    </p:spTree>
    <p:extLst>
      <p:ext uri="{BB962C8B-B14F-4D97-AF65-F5344CB8AC3E}">
        <p14:creationId xmlns:p14="http://schemas.microsoft.com/office/powerpoint/2010/main" val="172190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1C013BD-56F7-4BB6-807C-08E08C82B9BA}"/>
              </a:ext>
            </a:extLst>
          </p:cNvPr>
          <p:cNvSpPr>
            <a:spLocks noGrp="1"/>
          </p:cNvSpPr>
          <p:nvPr>
            <p:ph type="body" sz="quarter" idx="11"/>
          </p:nvPr>
        </p:nvSpPr>
        <p:spPr>
          <a:xfrm>
            <a:off x="107505" y="0"/>
            <a:ext cx="5709466" cy="883828"/>
          </a:xfrm>
        </p:spPr>
        <p:txBody>
          <a:bodyPr/>
          <a:lstStyle/>
          <a:p>
            <a:r>
              <a:rPr lang="da-DK" dirty="0"/>
              <a:t>Nyttige dokumenter– til instruktøren</a:t>
            </a:r>
          </a:p>
        </p:txBody>
      </p:sp>
      <p:sp>
        <p:nvSpPr>
          <p:cNvPr id="7" name="Pladsholder til tekst 6">
            <a:extLst>
              <a:ext uri="{FF2B5EF4-FFF2-40B4-BE49-F238E27FC236}">
                <a16:creationId xmlns:a16="http://schemas.microsoft.com/office/drawing/2014/main" id="{7D962B19-FA4B-482A-B611-2917DC7A27CB}"/>
              </a:ext>
            </a:extLst>
          </p:cNvPr>
          <p:cNvSpPr>
            <a:spLocks noGrp="1"/>
          </p:cNvSpPr>
          <p:nvPr>
            <p:ph type="body" sz="quarter" idx="13"/>
          </p:nvPr>
        </p:nvSpPr>
        <p:spPr/>
        <p:txBody>
          <a:bodyPr/>
          <a:lstStyle/>
          <a:p>
            <a:endParaRPr lang="da-DK"/>
          </a:p>
        </p:txBody>
      </p:sp>
      <p:sp>
        <p:nvSpPr>
          <p:cNvPr id="8" name="Pladsholder til tekst 7">
            <a:extLst>
              <a:ext uri="{FF2B5EF4-FFF2-40B4-BE49-F238E27FC236}">
                <a16:creationId xmlns:a16="http://schemas.microsoft.com/office/drawing/2014/main" id="{5E05F1C6-4FE0-4BCD-95C8-D6BDA14222FA}"/>
              </a:ext>
            </a:extLst>
          </p:cNvPr>
          <p:cNvSpPr>
            <a:spLocks noGrp="1"/>
          </p:cNvSpPr>
          <p:nvPr>
            <p:ph type="body" sz="quarter" idx="14"/>
          </p:nvPr>
        </p:nvSpPr>
        <p:spPr>
          <a:xfrm>
            <a:off x="395536" y="1057300"/>
            <a:ext cx="8280920" cy="3960439"/>
          </a:xfrm>
        </p:spPr>
        <p:txBody>
          <a:bodyPr>
            <a:normAutofit/>
          </a:bodyPr>
          <a:lstStyle/>
          <a:p>
            <a:r>
              <a:rPr lang="da-DK" sz="1400" dirty="0"/>
              <a:t>Læs dokumentet ”Planlæg en succesfuld EASI-workshop” inden du begynder at rette præsentationen til. Du skal desuden bruge samlingen ”EASI Gulvøvelser til print” i forbindelse med en del af øvelserne i denne præsentation. </a:t>
            </a:r>
          </a:p>
          <a:p>
            <a:r>
              <a:rPr lang="da-DK" sz="1400" dirty="0"/>
              <a:t>Hent materialet her: </a:t>
            </a:r>
            <a:r>
              <a:rPr lang="da-DK" sz="1400" dirty="0">
                <a:hlinkClick r:id="rId3"/>
              </a:rPr>
              <a:t>https://master.dk/loesninger/easi/easi-materiale/</a:t>
            </a:r>
            <a:r>
              <a:rPr lang="da-DK" sz="1400" dirty="0"/>
              <a:t> </a:t>
            </a:r>
          </a:p>
        </p:txBody>
      </p:sp>
      <p:pic>
        <p:nvPicPr>
          <p:cNvPr id="5" name="Billede 4">
            <a:extLst>
              <a:ext uri="{FF2B5EF4-FFF2-40B4-BE49-F238E27FC236}">
                <a16:creationId xmlns:a16="http://schemas.microsoft.com/office/drawing/2014/main" id="{D04684D9-E3A5-4C2F-A80B-8F96610C13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87667">
            <a:off x="1960515" y="2262196"/>
            <a:ext cx="1636189" cy="2310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7F7F4E83-3B44-404E-B9D3-E9D494224E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263623">
            <a:off x="5456379" y="3369005"/>
            <a:ext cx="2209672" cy="1564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Billede 3">
            <a:extLst>
              <a:ext uri="{FF2B5EF4-FFF2-40B4-BE49-F238E27FC236}">
                <a16:creationId xmlns:a16="http://schemas.microsoft.com/office/drawing/2014/main" id="{02BF06B7-7CF5-4561-AAC5-D705E17476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265381">
            <a:off x="913887" y="2551992"/>
            <a:ext cx="1573237" cy="2222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ECCFB3D8-C09A-45E8-A80E-5A9977A4034F}"/>
              </a:ext>
            </a:extLst>
          </p:cNvPr>
          <p:cNvPicPr/>
          <p:nvPr/>
        </p:nvPicPr>
        <p:blipFill>
          <a:blip r:embed="rId7"/>
          <a:stretch>
            <a:fillRect/>
          </a:stretch>
        </p:blipFill>
        <p:spPr>
          <a:xfrm rot="552190">
            <a:off x="5548707" y="2469590"/>
            <a:ext cx="2025015" cy="156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0036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type="body" sz="quarter" idx="11"/>
          </p:nvPr>
        </p:nvSpPr>
        <p:spPr>
          <a:xfrm>
            <a:off x="107505" y="0"/>
            <a:ext cx="2019418" cy="883828"/>
          </a:xfrm>
        </p:spPr>
        <p:txBody>
          <a:bodyPr/>
          <a:lstStyle/>
          <a:p>
            <a:pPr>
              <a:buNone/>
            </a:pPr>
            <a:r>
              <a:rPr lang="da-DK" dirty="0"/>
              <a:t>Fire typer</a:t>
            </a:r>
          </a:p>
        </p:txBody>
      </p:sp>
      <p:sp>
        <p:nvSpPr>
          <p:cNvPr id="6" name="Pladsholder til tekst 5">
            <a:extLst>
              <a:ext uri="{FF2B5EF4-FFF2-40B4-BE49-F238E27FC236}">
                <a16:creationId xmlns:a16="http://schemas.microsoft.com/office/drawing/2014/main" id="{05CE6C3C-0FF3-4A89-9961-1350E00CE110}"/>
              </a:ext>
            </a:extLst>
          </p:cNvPr>
          <p:cNvSpPr>
            <a:spLocks noGrp="1"/>
          </p:cNvSpPr>
          <p:nvPr>
            <p:ph type="body" sz="quarter" idx="13"/>
          </p:nvPr>
        </p:nvSpPr>
        <p:spPr/>
        <p:txBody>
          <a:bodyPr/>
          <a:lstStyle/>
          <a:p>
            <a:endParaRPr lang="da-DK"/>
          </a:p>
        </p:txBody>
      </p:sp>
      <p:sp>
        <p:nvSpPr>
          <p:cNvPr id="7" name="Pladsholder til tekst 6">
            <a:extLst>
              <a:ext uri="{FF2B5EF4-FFF2-40B4-BE49-F238E27FC236}">
                <a16:creationId xmlns:a16="http://schemas.microsoft.com/office/drawing/2014/main" id="{2E7E306E-122B-4B31-857D-E63172FA329A}"/>
              </a:ext>
            </a:extLst>
          </p:cNvPr>
          <p:cNvSpPr>
            <a:spLocks noGrp="1"/>
          </p:cNvSpPr>
          <p:nvPr>
            <p:ph type="body" sz="quarter" idx="14"/>
          </p:nvPr>
        </p:nvSpPr>
        <p:spPr/>
        <p:txBody>
          <a:bodyPr/>
          <a:lstStyle/>
          <a:p>
            <a:r>
              <a:rPr lang="da-DK" altLang="da-DK" dirty="0"/>
              <a:t>Der er fire typer i EASI – Entusiasten – Supporteren – Implementer – Analytikeren. De fire typer er gensidigt meget forskellige og kan alle beskrives ud fra:</a:t>
            </a:r>
          </a:p>
          <a:p>
            <a:pPr marL="285750" indent="-285750">
              <a:buFont typeface="Arial" panose="020B0604020202020204" pitchFamily="34" charset="0"/>
              <a:buChar char="•"/>
            </a:pPr>
            <a:r>
              <a:rPr lang="da-DK" altLang="da-DK" dirty="0"/>
              <a:t>Kendetegn</a:t>
            </a:r>
          </a:p>
          <a:p>
            <a:pPr marL="285750" indent="-285750">
              <a:buFont typeface="Arial" panose="020B0604020202020204" pitchFamily="34" charset="0"/>
              <a:buChar char="•"/>
            </a:pPr>
            <a:r>
              <a:rPr lang="da-DK" altLang="da-DK" dirty="0"/>
              <a:t>Styrker/ faldgruber</a:t>
            </a:r>
          </a:p>
          <a:p>
            <a:pPr marL="285750" indent="-285750">
              <a:buFont typeface="Arial" panose="020B0604020202020204" pitchFamily="34" charset="0"/>
              <a:buChar char="•"/>
            </a:pPr>
            <a:r>
              <a:rPr lang="da-DK" altLang="da-DK" dirty="0"/>
              <a:t>Motivation</a:t>
            </a:r>
          </a:p>
          <a:p>
            <a:pPr marL="285750" indent="-285750">
              <a:buFont typeface="Arial" panose="020B0604020202020204" pitchFamily="34" charset="0"/>
              <a:buChar char="•"/>
            </a:pPr>
            <a:r>
              <a:rPr lang="da-DK" altLang="da-DK" dirty="0"/>
              <a:t>Kommunikationsfokus og tænkestil</a:t>
            </a:r>
          </a:p>
          <a:p>
            <a:pPr marL="285750" indent="-285750">
              <a:buFont typeface="Arial" panose="020B0604020202020204" pitchFamily="34" charset="0"/>
              <a:buChar char="•"/>
            </a:pPr>
            <a:r>
              <a:rPr lang="da-DK" dirty="0"/>
              <a:t>Samarbejdsfokus</a:t>
            </a:r>
          </a:p>
        </p:txBody>
      </p:sp>
      <p:pic>
        <p:nvPicPr>
          <p:cNvPr id="8" name="Billede 7">
            <a:extLst>
              <a:ext uri="{FF2B5EF4-FFF2-40B4-BE49-F238E27FC236}">
                <a16:creationId xmlns:a16="http://schemas.microsoft.com/office/drawing/2014/main" id="{0C708BCA-B51C-4D7E-B866-1EB8B3EF3E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3507" y="3295223"/>
            <a:ext cx="1757049" cy="1656917"/>
          </a:xfrm>
          <a:prstGeom prst="rect">
            <a:avLst/>
          </a:prstGeom>
        </p:spPr>
      </p:pic>
      <p:pic>
        <p:nvPicPr>
          <p:cNvPr id="2049" name="Billede 3">
            <a:extLst>
              <a:ext uri="{FF2B5EF4-FFF2-40B4-BE49-F238E27FC236}">
                <a16:creationId xmlns:a16="http://schemas.microsoft.com/office/drawing/2014/main" id="{90C64C62-4B9A-4079-9129-EC4388A270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8421" y="3317015"/>
            <a:ext cx="1385887" cy="16351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Billede 4">
            <a:extLst>
              <a:ext uri="{FF2B5EF4-FFF2-40B4-BE49-F238E27FC236}">
                <a16:creationId xmlns:a16="http://schemas.microsoft.com/office/drawing/2014/main" id="{70F5401F-172E-40C2-A585-5C2F031F54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4937" y="3239443"/>
            <a:ext cx="1498600" cy="1768475"/>
          </a:xfrm>
          <a:prstGeom prst="rect">
            <a:avLst/>
          </a:prstGeom>
          <a:noFill/>
          <a:extLst>
            <a:ext uri="{909E8E84-426E-40DD-AFC4-6F175D3DCCD1}">
              <a14:hiddenFill xmlns:a14="http://schemas.microsoft.com/office/drawing/2010/main">
                <a:solidFill>
                  <a:srgbClr val="FFFFFF"/>
                </a:solidFill>
              </a14:hiddenFill>
            </a:ext>
          </a:extLst>
        </p:spPr>
      </p:pic>
      <p:pic>
        <p:nvPicPr>
          <p:cNvPr id="2051" name="Billede 5">
            <a:extLst>
              <a:ext uri="{FF2B5EF4-FFF2-40B4-BE49-F238E27FC236}">
                <a16:creationId xmlns:a16="http://schemas.microsoft.com/office/drawing/2014/main" id="{E5C192FB-53D2-4C60-AFBE-C3D771277C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5440" y="3295223"/>
            <a:ext cx="1344613" cy="15843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1E1CC000-1145-4C60-A6B6-C0C8495EFFB7}"/>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spTree>
    <p:extLst>
      <p:ext uri="{BB962C8B-B14F-4D97-AF65-F5344CB8AC3E}">
        <p14:creationId xmlns:p14="http://schemas.microsoft.com/office/powerpoint/2010/main" val="990692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797084" cy="883828"/>
          </a:xfrm>
        </p:spPr>
        <p:txBody>
          <a:bodyPr/>
          <a:lstStyle/>
          <a:p>
            <a:r>
              <a:rPr lang="da-DK" dirty="0"/>
              <a:t>en </a:t>
            </a:r>
            <a:r>
              <a:rPr lang="da-DK" dirty="0" err="1"/>
              <a:t>Easi</a:t>
            </a:r>
            <a:r>
              <a:rPr lang="da-DK" dirty="0"/>
              <a:t> profil – eksempel</a:t>
            </a:r>
          </a:p>
        </p:txBody>
      </p:sp>
      <p:sp>
        <p:nvSpPr>
          <p:cNvPr id="3" name="Pladsholder til tekst 2"/>
          <p:cNvSpPr>
            <a:spLocks noGrp="1"/>
          </p:cNvSpPr>
          <p:nvPr>
            <p:ph type="body" sz="quarter" idx="13"/>
          </p:nvPr>
        </p:nvSpPr>
        <p:spPr/>
        <p:txBody>
          <a:bodyPr/>
          <a:lstStyle/>
          <a:p>
            <a:endParaRPr lang="da-DK"/>
          </a:p>
        </p:txBody>
      </p:sp>
      <p:pic>
        <p:nvPicPr>
          <p:cNvPr id="4" name="Billede 3">
            <a:extLst>
              <a:ext uri="{FF2B5EF4-FFF2-40B4-BE49-F238E27FC236}">
                <a16:creationId xmlns:a16="http://schemas.microsoft.com/office/drawing/2014/main" id="{92BCEE09-4D2F-4C60-B657-DF4DA73786DC}"/>
              </a:ext>
            </a:extLst>
          </p:cNvPr>
          <p:cNvPicPr>
            <a:picLocks noChangeAspect="1"/>
          </p:cNvPicPr>
          <p:nvPr/>
        </p:nvPicPr>
        <p:blipFill>
          <a:blip r:embed="rId3"/>
          <a:stretch>
            <a:fillRect/>
          </a:stretch>
        </p:blipFill>
        <p:spPr>
          <a:xfrm>
            <a:off x="2123728" y="1057300"/>
            <a:ext cx="4392488" cy="3742062"/>
          </a:xfrm>
          <a:prstGeom prst="rect">
            <a:avLst/>
          </a:prstGeom>
        </p:spPr>
      </p:pic>
    </p:spTree>
    <p:extLst>
      <p:ext uri="{BB962C8B-B14F-4D97-AF65-F5344CB8AC3E}">
        <p14:creationId xmlns:p14="http://schemas.microsoft.com/office/powerpoint/2010/main" val="330908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205640" cy="883828"/>
          </a:xfrm>
        </p:spPr>
        <p:txBody>
          <a:bodyPr/>
          <a:lstStyle/>
          <a:p>
            <a:r>
              <a:rPr lang="da-DK" dirty="0"/>
              <a:t>Typernes kendetegn</a:t>
            </a:r>
          </a:p>
        </p:txBody>
      </p:sp>
      <p:sp>
        <p:nvSpPr>
          <p:cNvPr id="3" name="Pladsholder til tekst 2"/>
          <p:cNvSpPr>
            <a:spLocks noGrp="1"/>
          </p:cNvSpPr>
          <p:nvPr>
            <p:ph type="body" sz="quarter" idx="13"/>
          </p:nvPr>
        </p:nvSpPr>
        <p:spPr/>
        <p:txBody>
          <a:bodyPr/>
          <a:lstStyle/>
          <a:p>
            <a:endParaRPr lang="da-DK"/>
          </a:p>
        </p:txBody>
      </p:sp>
      <p:grpSp>
        <p:nvGrpSpPr>
          <p:cNvPr id="6" name="Group 3"/>
          <p:cNvGrpSpPr>
            <a:grpSpLocks/>
          </p:cNvGrpSpPr>
          <p:nvPr/>
        </p:nvGrpSpPr>
        <p:grpSpPr bwMode="auto">
          <a:xfrm>
            <a:off x="2127789" y="627805"/>
            <a:ext cx="4800600" cy="4267200"/>
            <a:chOff x="336" y="1440"/>
            <a:chExt cx="3648" cy="3792"/>
          </a:xfrm>
        </p:grpSpPr>
        <p:sp>
          <p:nvSpPr>
            <p:cNvPr id="7"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8"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6" name="Tekstboks 17"/>
          <p:cNvSpPr txBox="1">
            <a:spLocks noChangeArrowheads="1"/>
          </p:cNvSpPr>
          <p:nvPr/>
        </p:nvSpPr>
        <p:spPr bwMode="auto">
          <a:xfrm>
            <a:off x="1245139" y="2405805"/>
            <a:ext cx="1014413" cy="338554"/>
          </a:xfrm>
          <a:prstGeom prst="rect">
            <a:avLst/>
          </a:prstGeom>
          <a:noFill/>
          <a:ln w="9525">
            <a:noFill/>
            <a:miter lim="800000"/>
            <a:headEnd/>
            <a:tailEnd/>
          </a:ln>
        </p:spPr>
        <p:txBody>
          <a:bodyPr>
            <a:spAutoFit/>
          </a:bodyPr>
          <a:lstStyle/>
          <a:p>
            <a:pPr algn="ctr">
              <a:buSzPct val="100000"/>
            </a:pPr>
            <a:r>
              <a:rPr lang="da-DK" sz="1600" dirty="0">
                <a:solidFill>
                  <a:srgbClr val="3D4955"/>
                </a:solidFill>
                <a:sym typeface="Tahoma" pitchFamily="34" charset="0"/>
              </a:rPr>
              <a:t>Styrer</a:t>
            </a:r>
          </a:p>
        </p:txBody>
      </p:sp>
      <p:sp>
        <p:nvSpPr>
          <p:cNvPr id="17" name="Tekstboks 18"/>
          <p:cNvSpPr txBox="1">
            <a:spLocks noChangeArrowheads="1"/>
          </p:cNvSpPr>
          <p:nvPr/>
        </p:nvSpPr>
        <p:spPr bwMode="auto">
          <a:xfrm>
            <a:off x="3926427" y="4807693"/>
            <a:ext cx="1127125" cy="338554"/>
          </a:xfrm>
          <a:prstGeom prst="rect">
            <a:avLst/>
          </a:prstGeom>
          <a:noFill/>
          <a:ln w="9525">
            <a:noFill/>
            <a:miter lim="800000"/>
            <a:headEnd/>
            <a:tailEnd/>
          </a:ln>
        </p:spPr>
        <p:txBody>
          <a:bodyPr>
            <a:spAutoFit/>
          </a:bodyPr>
          <a:lstStyle/>
          <a:p>
            <a:pPr algn="ctr">
              <a:buSzPct val="100000"/>
            </a:pPr>
            <a:r>
              <a:rPr lang="da-DK" sz="1600" dirty="0">
                <a:solidFill>
                  <a:srgbClr val="3D4955"/>
                </a:solidFill>
                <a:sym typeface="Tahoma" pitchFamily="34" charset="0"/>
              </a:rPr>
              <a:t>Opgaver</a:t>
            </a:r>
          </a:p>
        </p:txBody>
      </p:sp>
      <p:sp>
        <p:nvSpPr>
          <p:cNvPr id="18" name="Tekstboks 19"/>
          <p:cNvSpPr txBox="1">
            <a:spLocks noChangeArrowheads="1"/>
          </p:cNvSpPr>
          <p:nvPr/>
        </p:nvSpPr>
        <p:spPr bwMode="auto">
          <a:xfrm>
            <a:off x="3828002" y="222993"/>
            <a:ext cx="1444625" cy="338554"/>
          </a:xfrm>
          <a:prstGeom prst="rect">
            <a:avLst/>
          </a:prstGeom>
          <a:noFill/>
          <a:ln w="9525">
            <a:noFill/>
            <a:miter lim="800000"/>
            <a:headEnd/>
            <a:tailEnd/>
          </a:ln>
        </p:spPr>
        <p:txBody>
          <a:bodyPr>
            <a:spAutoFit/>
          </a:bodyPr>
          <a:lstStyle/>
          <a:p>
            <a:pPr algn="ctr">
              <a:buSzPct val="100000"/>
            </a:pPr>
            <a:r>
              <a:rPr lang="da-DK" sz="1600" dirty="0">
                <a:solidFill>
                  <a:srgbClr val="3D4955"/>
                </a:solidFill>
                <a:sym typeface="Tahoma" pitchFamily="34" charset="0"/>
              </a:rPr>
              <a:t>Mennesker</a:t>
            </a:r>
          </a:p>
        </p:txBody>
      </p:sp>
      <p:sp>
        <p:nvSpPr>
          <p:cNvPr id="19" name="Tekstboks 20"/>
          <p:cNvSpPr txBox="1">
            <a:spLocks noChangeArrowheads="1"/>
          </p:cNvSpPr>
          <p:nvPr/>
        </p:nvSpPr>
        <p:spPr bwMode="auto">
          <a:xfrm>
            <a:off x="6796627" y="2397868"/>
            <a:ext cx="1155700" cy="338554"/>
          </a:xfrm>
          <a:prstGeom prst="rect">
            <a:avLst/>
          </a:prstGeom>
          <a:noFill/>
          <a:ln w="9525">
            <a:noFill/>
            <a:miter lim="800000"/>
            <a:headEnd/>
            <a:tailEnd/>
          </a:ln>
        </p:spPr>
        <p:txBody>
          <a:bodyPr wrap="square">
            <a:spAutoFit/>
          </a:bodyPr>
          <a:lstStyle/>
          <a:p>
            <a:pPr algn="ctr">
              <a:buSzPct val="100000"/>
            </a:pPr>
            <a:r>
              <a:rPr lang="da-DK" sz="1600" dirty="0">
                <a:solidFill>
                  <a:srgbClr val="3D4955"/>
                </a:solidFill>
                <a:sym typeface="Tahoma" pitchFamily="34" charset="0"/>
              </a:rPr>
              <a:t>Deltager</a:t>
            </a:r>
          </a:p>
        </p:txBody>
      </p:sp>
      <p:sp>
        <p:nvSpPr>
          <p:cNvPr id="21" name="Tekstboks 12">
            <a:extLst>
              <a:ext uri="{FF2B5EF4-FFF2-40B4-BE49-F238E27FC236}">
                <a16:creationId xmlns:a16="http://schemas.microsoft.com/office/drawing/2014/main" id="{7BA10CB8-30C0-42F7-ABE2-EE69F6803C7D}"/>
              </a:ext>
            </a:extLst>
          </p:cNvPr>
          <p:cNvSpPr txBox="1"/>
          <p:nvPr/>
        </p:nvSpPr>
        <p:spPr>
          <a:xfrm>
            <a:off x="1954274" y="789780"/>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3" name="Tekstboks 13">
            <a:extLst>
              <a:ext uri="{FF2B5EF4-FFF2-40B4-BE49-F238E27FC236}">
                <a16:creationId xmlns:a16="http://schemas.microsoft.com/office/drawing/2014/main" id="{9ABBBBA5-917D-43BD-A3C9-364938A1502C}"/>
              </a:ext>
            </a:extLst>
          </p:cNvPr>
          <p:cNvSpPr txBox="1"/>
          <p:nvPr/>
        </p:nvSpPr>
        <p:spPr>
          <a:xfrm>
            <a:off x="6678749" y="861609"/>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5" name="Tekstboks 15">
            <a:extLst>
              <a:ext uri="{FF2B5EF4-FFF2-40B4-BE49-F238E27FC236}">
                <a16:creationId xmlns:a16="http://schemas.microsoft.com/office/drawing/2014/main" id="{0B1E5914-9820-4F33-AE4A-9E43C7FE1A51}"/>
              </a:ext>
            </a:extLst>
          </p:cNvPr>
          <p:cNvSpPr txBox="1"/>
          <p:nvPr/>
        </p:nvSpPr>
        <p:spPr>
          <a:xfrm>
            <a:off x="2037787" y="3107051"/>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27" name="Tekstboks 14">
            <a:extLst>
              <a:ext uri="{FF2B5EF4-FFF2-40B4-BE49-F238E27FC236}">
                <a16:creationId xmlns:a16="http://schemas.microsoft.com/office/drawing/2014/main" id="{98CB0145-A8DF-4104-88C7-0E4BC81F190F}"/>
              </a:ext>
            </a:extLst>
          </p:cNvPr>
          <p:cNvSpPr txBox="1"/>
          <p:nvPr/>
        </p:nvSpPr>
        <p:spPr>
          <a:xfrm>
            <a:off x="6747754" y="3165555"/>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
        <p:nvSpPr>
          <p:cNvPr id="4" name="Tekstfelt 3">
            <a:extLst>
              <a:ext uri="{FF2B5EF4-FFF2-40B4-BE49-F238E27FC236}">
                <a16:creationId xmlns:a16="http://schemas.microsoft.com/office/drawing/2014/main" id="{42AEDB98-3926-4F84-B4E1-4C84A3C1D986}"/>
              </a:ext>
            </a:extLst>
          </p:cNvPr>
          <p:cNvSpPr txBox="1"/>
          <p:nvPr/>
        </p:nvSpPr>
        <p:spPr>
          <a:xfrm>
            <a:off x="2627784" y="841276"/>
            <a:ext cx="1894873" cy="2207267"/>
          </a:xfrm>
          <a:prstGeom prst="rect">
            <a:avLst/>
          </a:prstGeom>
          <a:noFill/>
        </p:spPr>
        <p:txBody>
          <a:bodyPr vert="horz" wrap="square" lIns="180000" tIns="180000" rIns="180000" bIns="360000" rtlCol="0" anchor="t" anchorCtr="0">
            <a:spAutoFit/>
          </a:bodyPr>
          <a:lstStyle/>
          <a:p>
            <a:r>
              <a:rPr lang="da-DK" sz="1200" dirty="0">
                <a:solidFill>
                  <a:srgbClr val="3D4955"/>
                </a:solidFill>
              </a:rPr>
              <a:t>Begejstrede</a:t>
            </a:r>
          </a:p>
          <a:p>
            <a:r>
              <a:rPr lang="da-DK" sz="1200" dirty="0">
                <a:solidFill>
                  <a:srgbClr val="3D4955"/>
                </a:solidFill>
              </a:rPr>
              <a:t>Følelsesladede</a:t>
            </a:r>
          </a:p>
          <a:p>
            <a:r>
              <a:rPr lang="da-DK" sz="1200" dirty="0">
                <a:solidFill>
                  <a:srgbClr val="3D4955"/>
                </a:solidFill>
              </a:rPr>
              <a:t>Udadvendte</a:t>
            </a:r>
          </a:p>
          <a:p>
            <a:r>
              <a:rPr lang="da-DK" sz="1200" dirty="0">
                <a:solidFill>
                  <a:srgbClr val="3D4955"/>
                </a:solidFill>
              </a:rPr>
              <a:t>Influerende</a:t>
            </a:r>
          </a:p>
          <a:p>
            <a:r>
              <a:rPr lang="da-DK" sz="1200" dirty="0">
                <a:solidFill>
                  <a:srgbClr val="3D4955"/>
                </a:solidFill>
              </a:rPr>
              <a:t>Eksperimenterende</a:t>
            </a:r>
          </a:p>
          <a:p>
            <a:r>
              <a:rPr lang="da-DK" sz="1200" dirty="0">
                <a:solidFill>
                  <a:srgbClr val="3D4955"/>
                </a:solidFill>
              </a:rPr>
              <a:t>Spontane</a:t>
            </a:r>
          </a:p>
          <a:p>
            <a:endParaRPr lang="da-DK" sz="1200" dirty="0"/>
          </a:p>
          <a:p>
            <a:endParaRPr lang="da-DK" sz="1200" dirty="0"/>
          </a:p>
          <a:p>
            <a:endParaRPr lang="da-DK" sz="1200" dirty="0"/>
          </a:p>
        </p:txBody>
      </p:sp>
      <p:sp>
        <p:nvSpPr>
          <p:cNvPr id="28" name="Tekstfelt 27">
            <a:extLst>
              <a:ext uri="{FF2B5EF4-FFF2-40B4-BE49-F238E27FC236}">
                <a16:creationId xmlns:a16="http://schemas.microsoft.com/office/drawing/2014/main" id="{BE924D71-EEE1-4894-8118-C377966646E1}"/>
              </a:ext>
            </a:extLst>
          </p:cNvPr>
          <p:cNvSpPr txBox="1"/>
          <p:nvPr/>
        </p:nvSpPr>
        <p:spPr>
          <a:xfrm>
            <a:off x="4819530" y="850600"/>
            <a:ext cx="2240403" cy="1653269"/>
          </a:xfrm>
          <a:prstGeom prst="rect">
            <a:avLst/>
          </a:prstGeom>
          <a:noFill/>
        </p:spPr>
        <p:txBody>
          <a:bodyPr vert="horz" wrap="square" lIns="180000" tIns="180000" rIns="180000" bIns="360000" rtlCol="0" anchor="t" anchorCtr="0">
            <a:spAutoFit/>
          </a:bodyPr>
          <a:lstStyle/>
          <a:p>
            <a:r>
              <a:rPr lang="da-DK" sz="1200" dirty="0">
                <a:solidFill>
                  <a:srgbClr val="3D4955"/>
                </a:solidFill>
              </a:rPr>
              <a:t>Følsomme</a:t>
            </a:r>
          </a:p>
          <a:p>
            <a:r>
              <a:rPr lang="da-DK" sz="1200" dirty="0">
                <a:solidFill>
                  <a:srgbClr val="3D4955"/>
                </a:solidFill>
              </a:rPr>
              <a:t>Indlevende</a:t>
            </a:r>
          </a:p>
          <a:p>
            <a:r>
              <a:rPr lang="da-DK" sz="1200" dirty="0">
                <a:solidFill>
                  <a:srgbClr val="3D4955"/>
                </a:solidFill>
              </a:rPr>
              <a:t>Imødekommende</a:t>
            </a:r>
          </a:p>
          <a:p>
            <a:r>
              <a:rPr lang="da-DK" sz="1200" dirty="0">
                <a:solidFill>
                  <a:srgbClr val="3D4955"/>
                </a:solidFill>
              </a:rPr>
              <a:t>Harmonisøgende</a:t>
            </a:r>
          </a:p>
          <a:p>
            <a:r>
              <a:rPr lang="da-DK" sz="1200" dirty="0">
                <a:solidFill>
                  <a:srgbClr val="3D4955"/>
                </a:solidFill>
              </a:rPr>
              <a:t>Tålmodige</a:t>
            </a:r>
          </a:p>
          <a:p>
            <a:r>
              <a:rPr lang="da-DK" sz="1200" dirty="0">
                <a:solidFill>
                  <a:srgbClr val="3D4955"/>
                </a:solidFill>
              </a:rPr>
              <a:t>Søger fællesskabet</a:t>
            </a:r>
          </a:p>
        </p:txBody>
      </p:sp>
      <p:sp>
        <p:nvSpPr>
          <p:cNvPr id="29" name="Tekstfelt 28">
            <a:extLst>
              <a:ext uri="{FF2B5EF4-FFF2-40B4-BE49-F238E27FC236}">
                <a16:creationId xmlns:a16="http://schemas.microsoft.com/office/drawing/2014/main" id="{A40A96D6-AAAD-4CE3-BAC3-4431E348F54A}"/>
              </a:ext>
            </a:extLst>
          </p:cNvPr>
          <p:cNvSpPr txBox="1"/>
          <p:nvPr/>
        </p:nvSpPr>
        <p:spPr>
          <a:xfrm>
            <a:off x="2661511" y="3128875"/>
            <a:ext cx="2166132" cy="1653269"/>
          </a:xfrm>
          <a:prstGeom prst="rect">
            <a:avLst/>
          </a:prstGeom>
          <a:noFill/>
        </p:spPr>
        <p:txBody>
          <a:bodyPr vert="horz" wrap="square" lIns="180000" tIns="180000" rIns="180000" bIns="360000" rtlCol="0" anchor="t" anchorCtr="0">
            <a:spAutoFit/>
          </a:bodyPr>
          <a:lstStyle/>
          <a:p>
            <a:r>
              <a:rPr lang="da-DK" sz="1200" dirty="0">
                <a:solidFill>
                  <a:srgbClr val="3D4955"/>
                </a:solidFill>
              </a:rPr>
              <a:t>Styrende</a:t>
            </a:r>
          </a:p>
          <a:p>
            <a:r>
              <a:rPr lang="da-DK" sz="1200" dirty="0">
                <a:solidFill>
                  <a:srgbClr val="3D4955"/>
                </a:solidFill>
              </a:rPr>
              <a:t>Resultatorienterede</a:t>
            </a:r>
          </a:p>
          <a:p>
            <a:r>
              <a:rPr lang="da-DK" sz="1200" dirty="0">
                <a:solidFill>
                  <a:srgbClr val="3D4955"/>
                </a:solidFill>
              </a:rPr>
              <a:t>Effektive beslutninger</a:t>
            </a:r>
          </a:p>
          <a:p>
            <a:r>
              <a:rPr lang="da-DK" sz="1200" dirty="0">
                <a:solidFill>
                  <a:srgbClr val="3D4955"/>
                </a:solidFill>
              </a:rPr>
              <a:t>Pragmatiske</a:t>
            </a:r>
          </a:p>
          <a:p>
            <a:r>
              <a:rPr lang="da-DK" sz="1200" dirty="0">
                <a:solidFill>
                  <a:srgbClr val="3D4955"/>
                </a:solidFill>
              </a:rPr>
              <a:t>Direkte</a:t>
            </a:r>
          </a:p>
          <a:p>
            <a:r>
              <a:rPr lang="da-DK" sz="1200" dirty="0">
                <a:solidFill>
                  <a:srgbClr val="3D4955"/>
                </a:solidFill>
              </a:rPr>
              <a:t>Utålmodige</a:t>
            </a:r>
            <a:endParaRPr lang="da-DK" sz="1200" dirty="0"/>
          </a:p>
        </p:txBody>
      </p:sp>
      <p:sp>
        <p:nvSpPr>
          <p:cNvPr id="30" name="Tekstfelt 29">
            <a:extLst>
              <a:ext uri="{FF2B5EF4-FFF2-40B4-BE49-F238E27FC236}">
                <a16:creationId xmlns:a16="http://schemas.microsoft.com/office/drawing/2014/main" id="{56422C43-5020-488B-B9BA-25A3C460BD23}"/>
              </a:ext>
            </a:extLst>
          </p:cNvPr>
          <p:cNvSpPr txBox="1"/>
          <p:nvPr/>
        </p:nvSpPr>
        <p:spPr>
          <a:xfrm>
            <a:off x="4821104" y="3123449"/>
            <a:ext cx="1830767" cy="1653269"/>
          </a:xfrm>
          <a:prstGeom prst="rect">
            <a:avLst/>
          </a:prstGeom>
          <a:noFill/>
        </p:spPr>
        <p:txBody>
          <a:bodyPr vert="horz" wrap="square" lIns="180000" tIns="180000" rIns="180000" bIns="360000" rtlCol="0" anchor="t" anchorCtr="0">
            <a:spAutoFit/>
          </a:bodyPr>
          <a:lstStyle/>
          <a:p>
            <a:r>
              <a:rPr lang="da-DK" sz="1200" dirty="0">
                <a:solidFill>
                  <a:srgbClr val="3D4955"/>
                </a:solidFill>
              </a:rPr>
              <a:t>Velovervejede</a:t>
            </a:r>
          </a:p>
          <a:p>
            <a:r>
              <a:rPr lang="da-DK" sz="1200" dirty="0">
                <a:solidFill>
                  <a:srgbClr val="3D4955"/>
                </a:solidFill>
              </a:rPr>
              <a:t>Systematiske</a:t>
            </a:r>
          </a:p>
          <a:p>
            <a:r>
              <a:rPr lang="da-DK" sz="1200" dirty="0">
                <a:solidFill>
                  <a:srgbClr val="3D4955"/>
                </a:solidFill>
              </a:rPr>
              <a:t>Pligtopfyldende</a:t>
            </a:r>
          </a:p>
          <a:p>
            <a:r>
              <a:rPr lang="da-DK" sz="1200" dirty="0">
                <a:solidFill>
                  <a:srgbClr val="3D4955"/>
                </a:solidFill>
              </a:rPr>
              <a:t>Rationelle</a:t>
            </a:r>
          </a:p>
          <a:p>
            <a:r>
              <a:rPr lang="da-DK" sz="1200" dirty="0">
                <a:solidFill>
                  <a:srgbClr val="3D4955"/>
                </a:solidFill>
              </a:rPr>
              <a:t>Kritiske</a:t>
            </a:r>
          </a:p>
          <a:p>
            <a:r>
              <a:rPr lang="da-DK" sz="1200" dirty="0">
                <a:solidFill>
                  <a:srgbClr val="3D4955"/>
                </a:solidFill>
              </a:rPr>
              <a:t>Formelle</a:t>
            </a:r>
          </a:p>
        </p:txBody>
      </p:sp>
    </p:spTree>
    <p:extLst>
      <p:ext uri="{BB962C8B-B14F-4D97-AF65-F5344CB8AC3E}">
        <p14:creationId xmlns:p14="http://schemas.microsoft.com/office/powerpoint/2010/main" val="1298612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lede 21">
            <a:extLst>
              <a:ext uri="{FF2B5EF4-FFF2-40B4-BE49-F238E27FC236}">
                <a16:creationId xmlns:a16="http://schemas.microsoft.com/office/drawing/2014/main" id="{5F0165E6-18FC-4304-998F-2F7156E396C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8769" y="586665"/>
            <a:ext cx="1757049" cy="1656917"/>
          </a:xfrm>
          <a:prstGeom prst="rect">
            <a:avLst/>
          </a:prstGeom>
        </p:spPr>
      </p:pic>
      <p:sp>
        <p:nvSpPr>
          <p:cNvPr id="2" name="Pladsholder til tekst 1"/>
          <p:cNvSpPr>
            <a:spLocks noGrp="1"/>
          </p:cNvSpPr>
          <p:nvPr>
            <p:ph type="body" sz="quarter" idx="11"/>
          </p:nvPr>
        </p:nvSpPr>
        <p:spPr>
          <a:xfrm>
            <a:off x="107505" y="0"/>
            <a:ext cx="3414031" cy="883828"/>
          </a:xfrm>
        </p:spPr>
        <p:txBody>
          <a:bodyPr/>
          <a:lstStyle/>
          <a:p>
            <a:r>
              <a:rPr lang="da-DK" dirty="0"/>
              <a:t>Tegninger af typerne</a:t>
            </a:r>
          </a:p>
        </p:txBody>
      </p:sp>
      <p:sp>
        <p:nvSpPr>
          <p:cNvPr id="3" name="Pladsholder til tekst 2"/>
          <p:cNvSpPr>
            <a:spLocks noGrp="1"/>
          </p:cNvSpPr>
          <p:nvPr>
            <p:ph type="body" sz="quarter" idx="13"/>
          </p:nvPr>
        </p:nvSpPr>
        <p:spPr/>
        <p:txBody>
          <a:bodyPr/>
          <a:lstStyle/>
          <a:p>
            <a:endParaRPr lang="da-DK"/>
          </a:p>
        </p:txBody>
      </p:sp>
      <p:grpSp>
        <p:nvGrpSpPr>
          <p:cNvPr id="6" name="Group 3"/>
          <p:cNvGrpSpPr>
            <a:grpSpLocks/>
          </p:cNvGrpSpPr>
          <p:nvPr/>
        </p:nvGrpSpPr>
        <p:grpSpPr bwMode="auto">
          <a:xfrm>
            <a:off x="3183688" y="632170"/>
            <a:ext cx="4800600" cy="4267200"/>
            <a:chOff x="336" y="1440"/>
            <a:chExt cx="3648" cy="3792"/>
          </a:xfrm>
        </p:grpSpPr>
        <p:sp>
          <p:nvSpPr>
            <p:cNvPr id="7"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8"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xt Box 10"/>
          <p:cNvSpPr txBox="1">
            <a:spLocks noChangeArrowheads="1"/>
          </p:cNvSpPr>
          <p:nvPr/>
        </p:nvSpPr>
        <p:spPr bwMode="auto">
          <a:xfrm>
            <a:off x="3662161" y="2184745"/>
            <a:ext cx="1592580" cy="304800"/>
          </a:xfrm>
          <a:prstGeom prst="rect">
            <a:avLst/>
          </a:prstGeom>
          <a:noFill/>
          <a:ln w="9525">
            <a:noFill/>
            <a:miter lim="800000"/>
            <a:headEnd/>
            <a:tailEnd/>
          </a:ln>
        </p:spPr>
        <p:txBody>
          <a:bodyPr>
            <a:spAutoFit/>
          </a:bodyPr>
          <a:lstStyle/>
          <a:p>
            <a:pPr algn="ctr">
              <a:spcBef>
                <a:spcPct val="50000"/>
              </a:spcBef>
              <a:buSzPct val="100000"/>
            </a:pPr>
            <a:r>
              <a:rPr lang="da-DK" sz="1400" b="1" dirty="0">
                <a:solidFill>
                  <a:srgbClr val="4D4D4D"/>
                </a:solidFill>
                <a:cs typeface="Tahoma" pitchFamily="34" charset="0"/>
                <a:sym typeface="Tahoma" pitchFamily="34" charset="0"/>
              </a:rPr>
              <a:t>Entusiast</a:t>
            </a:r>
          </a:p>
        </p:txBody>
      </p:sp>
      <p:sp>
        <p:nvSpPr>
          <p:cNvPr id="13" name="Text Box 11"/>
          <p:cNvSpPr txBox="1">
            <a:spLocks noChangeArrowheads="1"/>
          </p:cNvSpPr>
          <p:nvPr/>
        </p:nvSpPr>
        <p:spPr bwMode="auto">
          <a:xfrm>
            <a:off x="6020551" y="2184745"/>
            <a:ext cx="1447800" cy="304800"/>
          </a:xfrm>
          <a:prstGeom prst="rect">
            <a:avLst/>
          </a:prstGeom>
          <a:noFill/>
          <a:ln w="9525">
            <a:noFill/>
            <a:miter lim="800000"/>
            <a:headEnd/>
            <a:tailEnd/>
          </a:ln>
        </p:spPr>
        <p:txBody>
          <a:bodyPr>
            <a:spAutoFit/>
          </a:bodyPr>
          <a:lstStyle/>
          <a:p>
            <a:pPr algn="ctr">
              <a:spcBef>
                <a:spcPct val="50000"/>
              </a:spcBef>
              <a:buSzPct val="100000"/>
            </a:pPr>
            <a:r>
              <a:rPr lang="da-DK" sz="1400" b="1" dirty="0">
                <a:solidFill>
                  <a:srgbClr val="4D4D4D"/>
                </a:solidFill>
                <a:cs typeface="Tahoma" pitchFamily="34" charset="0"/>
                <a:sym typeface="Tahoma" pitchFamily="34" charset="0"/>
              </a:rPr>
              <a:t>Supporter</a:t>
            </a:r>
          </a:p>
        </p:txBody>
      </p:sp>
      <p:sp>
        <p:nvSpPr>
          <p:cNvPr id="14" name="Text Box 12"/>
          <p:cNvSpPr txBox="1">
            <a:spLocks noChangeArrowheads="1"/>
          </p:cNvSpPr>
          <p:nvPr/>
        </p:nvSpPr>
        <p:spPr bwMode="auto">
          <a:xfrm>
            <a:off x="3658351" y="4680295"/>
            <a:ext cx="1447800" cy="304800"/>
          </a:xfrm>
          <a:prstGeom prst="rect">
            <a:avLst/>
          </a:prstGeom>
          <a:noFill/>
          <a:ln w="9525">
            <a:noFill/>
            <a:miter lim="800000"/>
            <a:headEnd/>
            <a:tailEnd/>
          </a:ln>
        </p:spPr>
        <p:txBody>
          <a:bodyPr>
            <a:spAutoFit/>
          </a:bodyPr>
          <a:lstStyle/>
          <a:p>
            <a:pPr algn="ctr">
              <a:spcBef>
                <a:spcPct val="50000"/>
              </a:spcBef>
              <a:buSzPct val="100000"/>
            </a:pPr>
            <a:r>
              <a:rPr lang="da-DK" sz="1400" b="1" dirty="0">
                <a:solidFill>
                  <a:srgbClr val="4D4D4D"/>
                </a:solidFill>
                <a:cs typeface="Tahoma" pitchFamily="34" charset="0"/>
                <a:sym typeface="Tahoma" pitchFamily="34" charset="0"/>
              </a:rPr>
              <a:t>Implementer</a:t>
            </a:r>
          </a:p>
        </p:txBody>
      </p:sp>
      <p:sp>
        <p:nvSpPr>
          <p:cNvPr id="15" name="Text Box 13"/>
          <p:cNvSpPr txBox="1">
            <a:spLocks noChangeArrowheads="1"/>
          </p:cNvSpPr>
          <p:nvPr/>
        </p:nvSpPr>
        <p:spPr bwMode="auto">
          <a:xfrm>
            <a:off x="6096751" y="4680295"/>
            <a:ext cx="1447800" cy="304800"/>
          </a:xfrm>
          <a:prstGeom prst="rect">
            <a:avLst/>
          </a:prstGeom>
          <a:noFill/>
          <a:ln w="9525">
            <a:noFill/>
            <a:miter lim="800000"/>
            <a:headEnd/>
            <a:tailEnd/>
          </a:ln>
        </p:spPr>
        <p:txBody>
          <a:bodyPr>
            <a:spAutoFit/>
          </a:bodyPr>
          <a:lstStyle/>
          <a:p>
            <a:pPr algn="ctr">
              <a:spcBef>
                <a:spcPct val="50000"/>
              </a:spcBef>
              <a:buSzPct val="100000"/>
            </a:pPr>
            <a:r>
              <a:rPr lang="da-DK" sz="1400" b="1" dirty="0">
                <a:solidFill>
                  <a:srgbClr val="4D4D4D"/>
                </a:solidFill>
                <a:cs typeface="Tahoma" pitchFamily="34" charset="0"/>
                <a:sym typeface="Tahoma" pitchFamily="34" charset="0"/>
              </a:rPr>
              <a:t>Analytiker</a:t>
            </a:r>
          </a:p>
        </p:txBody>
      </p:sp>
      <p:sp>
        <p:nvSpPr>
          <p:cNvPr id="16" name="Tekstboks 17"/>
          <p:cNvSpPr txBox="1">
            <a:spLocks noChangeArrowheads="1"/>
          </p:cNvSpPr>
          <p:nvPr/>
        </p:nvSpPr>
        <p:spPr bwMode="auto">
          <a:xfrm>
            <a:off x="2258615" y="2409723"/>
            <a:ext cx="1014413" cy="338554"/>
          </a:xfrm>
          <a:prstGeom prst="rect">
            <a:avLst/>
          </a:prstGeom>
          <a:noFill/>
          <a:ln w="9525">
            <a:noFill/>
            <a:miter lim="800000"/>
            <a:headEnd/>
            <a:tailEnd/>
          </a:ln>
        </p:spPr>
        <p:txBody>
          <a:bodyPr>
            <a:spAutoFit/>
          </a:bodyPr>
          <a:lstStyle/>
          <a:p>
            <a:pPr algn="ctr">
              <a:buSzPct val="100000"/>
            </a:pPr>
            <a:r>
              <a:rPr lang="da-DK" sz="1600" dirty="0">
                <a:solidFill>
                  <a:srgbClr val="3D4955"/>
                </a:solidFill>
                <a:sym typeface="Tahoma" pitchFamily="34" charset="0"/>
              </a:rPr>
              <a:t>Styrer</a:t>
            </a:r>
          </a:p>
        </p:txBody>
      </p:sp>
      <p:sp>
        <p:nvSpPr>
          <p:cNvPr id="17" name="Tekstboks 18"/>
          <p:cNvSpPr txBox="1">
            <a:spLocks noChangeArrowheads="1"/>
          </p:cNvSpPr>
          <p:nvPr/>
        </p:nvSpPr>
        <p:spPr bwMode="auto">
          <a:xfrm>
            <a:off x="4982326" y="4812058"/>
            <a:ext cx="1127125" cy="338554"/>
          </a:xfrm>
          <a:prstGeom prst="rect">
            <a:avLst/>
          </a:prstGeom>
          <a:noFill/>
          <a:ln w="9525">
            <a:noFill/>
            <a:miter lim="800000"/>
            <a:headEnd/>
            <a:tailEnd/>
          </a:ln>
        </p:spPr>
        <p:txBody>
          <a:bodyPr>
            <a:spAutoFit/>
          </a:bodyPr>
          <a:lstStyle/>
          <a:p>
            <a:pPr algn="ctr">
              <a:buSzPct val="100000"/>
            </a:pPr>
            <a:r>
              <a:rPr lang="da-DK" sz="1600" dirty="0">
                <a:solidFill>
                  <a:srgbClr val="3D4955"/>
                </a:solidFill>
                <a:sym typeface="Tahoma" pitchFamily="34" charset="0"/>
              </a:rPr>
              <a:t>Opgaver</a:t>
            </a:r>
          </a:p>
        </p:txBody>
      </p:sp>
      <p:sp>
        <p:nvSpPr>
          <p:cNvPr id="18" name="Tekstboks 19"/>
          <p:cNvSpPr txBox="1">
            <a:spLocks noChangeArrowheads="1"/>
          </p:cNvSpPr>
          <p:nvPr/>
        </p:nvSpPr>
        <p:spPr bwMode="auto">
          <a:xfrm>
            <a:off x="4883901" y="227358"/>
            <a:ext cx="1444625" cy="338554"/>
          </a:xfrm>
          <a:prstGeom prst="rect">
            <a:avLst/>
          </a:prstGeom>
          <a:noFill/>
          <a:ln w="9525">
            <a:noFill/>
            <a:miter lim="800000"/>
            <a:headEnd/>
            <a:tailEnd/>
          </a:ln>
        </p:spPr>
        <p:txBody>
          <a:bodyPr>
            <a:spAutoFit/>
          </a:bodyPr>
          <a:lstStyle/>
          <a:p>
            <a:pPr algn="ctr">
              <a:buSzPct val="100000"/>
            </a:pPr>
            <a:r>
              <a:rPr lang="da-DK" sz="1600" dirty="0">
                <a:solidFill>
                  <a:srgbClr val="3D4955"/>
                </a:solidFill>
                <a:sym typeface="Tahoma" pitchFamily="34" charset="0"/>
              </a:rPr>
              <a:t>Mennesker</a:t>
            </a:r>
          </a:p>
        </p:txBody>
      </p:sp>
      <p:sp>
        <p:nvSpPr>
          <p:cNvPr id="19" name="Tekstboks 20"/>
          <p:cNvSpPr txBox="1">
            <a:spLocks noChangeArrowheads="1"/>
          </p:cNvSpPr>
          <p:nvPr/>
        </p:nvSpPr>
        <p:spPr bwMode="auto">
          <a:xfrm>
            <a:off x="7852526" y="2402233"/>
            <a:ext cx="1155700" cy="338554"/>
          </a:xfrm>
          <a:prstGeom prst="rect">
            <a:avLst/>
          </a:prstGeom>
          <a:noFill/>
          <a:ln w="9525">
            <a:noFill/>
            <a:miter lim="800000"/>
            <a:headEnd/>
            <a:tailEnd/>
          </a:ln>
        </p:spPr>
        <p:txBody>
          <a:bodyPr wrap="square">
            <a:spAutoFit/>
          </a:bodyPr>
          <a:lstStyle/>
          <a:p>
            <a:pPr algn="ctr">
              <a:buSzPct val="100000"/>
            </a:pPr>
            <a:r>
              <a:rPr lang="da-DK" sz="1600" dirty="0">
                <a:solidFill>
                  <a:srgbClr val="3D4955"/>
                </a:solidFill>
                <a:sym typeface="Tahoma" pitchFamily="34" charset="0"/>
              </a:rPr>
              <a:t>Deltager</a:t>
            </a:r>
          </a:p>
        </p:txBody>
      </p:sp>
      <p:pic>
        <p:nvPicPr>
          <p:cNvPr id="21" name="Billede 20">
            <a:extLst>
              <a:ext uri="{FF2B5EF4-FFF2-40B4-BE49-F238E27FC236}">
                <a16:creationId xmlns:a16="http://schemas.microsoft.com/office/drawing/2014/main" id="{133F3A55-59BF-4907-A58D-B09074F0DB0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6110" y="659892"/>
            <a:ext cx="1344295" cy="1583690"/>
          </a:xfrm>
          <a:prstGeom prst="rect">
            <a:avLst/>
          </a:prstGeom>
          <a:noFill/>
          <a:ln>
            <a:noFill/>
          </a:ln>
        </p:spPr>
      </p:pic>
      <p:pic>
        <p:nvPicPr>
          <p:cNvPr id="23" name="Billede 22">
            <a:extLst>
              <a:ext uri="{FF2B5EF4-FFF2-40B4-BE49-F238E27FC236}">
                <a16:creationId xmlns:a16="http://schemas.microsoft.com/office/drawing/2014/main" id="{3ECD55A5-45EA-46A5-80B7-6947313F012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9447" y="2913090"/>
            <a:ext cx="1499235" cy="1767205"/>
          </a:xfrm>
          <a:prstGeom prst="rect">
            <a:avLst/>
          </a:prstGeom>
          <a:noFill/>
          <a:ln>
            <a:noFill/>
          </a:ln>
        </p:spPr>
      </p:pic>
      <p:pic>
        <p:nvPicPr>
          <p:cNvPr id="25" name="Billede 24">
            <a:extLst>
              <a:ext uri="{FF2B5EF4-FFF2-40B4-BE49-F238E27FC236}">
                <a16:creationId xmlns:a16="http://schemas.microsoft.com/office/drawing/2014/main" id="{E35D6209-9299-49DD-BFA3-4A57ACA8B83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28183" y="2908710"/>
            <a:ext cx="1384935" cy="1633855"/>
          </a:xfrm>
          <a:prstGeom prst="rect">
            <a:avLst/>
          </a:prstGeom>
          <a:noFill/>
          <a:ln>
            <a:noFill/>
          </a:ln>
        </p:spPr>
      </p:pic>
    </p:spTree>
    <p:extLst>
      <p:ext uri="{BB962C8B-B14F-4D97-AF65-F5344CB8AC3E}">
        <p14:creationId xmlns:p14="http://schemas.microsoft.com/office/powerpoint/2010/main" val="1531195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131902" cy="883828"/>
          </a:xfrm>
        </p:spPr>
        <p:txBody>
          <a:bodyPr/>
          <a:lstStyle/>
          <a:p>
            <a:r>
              <a:rPr lang="da-DK" dirty="0"/>
              <a:t>Typernes drivkraft</a:t>
            </a:r>
          </a:p>
        </p:txBody>
      </p:sp>
      <p:sp>
        <p:nvSpPr>
          <p:cNvPr id="3" name="Pladsholder til tekst 2"/>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2051720"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1169070"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3850358"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6815808" y="2323307"/>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3751933"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2571672" y="1277672"/>
            <a:ext cx="1728720" cy="853050"/>
          </a:xfrm>
          <a:prstGeom prst="rect">
            <a:avLst/>
          </a:prstGeom>
          <a:noFill/>
        </p:spPr>
        <p:txBody>
          <a:bodyPr vert="horz" wrap="square" lIns="180000" tIns="180000" rIns="180000" bIns="360000" rtlCol="0" anchor="t" anchorCtr="0">
            <a:spAutoFit/>
          </a:bodyPr>
          <a:lstStyle/>
          <a:p>
            <a:r>
              <a:rPr lang="da-DK" sz="2000" dirty="0">
                <a:solidFill>
                  <a:srgbClr val="3D4955"/>
                </a:solidFill>
              </a:rPr>
              <a:t>Udvikling</a:t>
            </a:r>
          </a:p>
        </p:txBody>
      </p:sp>
      <p:sp>
        <p:nvSpPr>
          <p:cNvPr id="27" name="Tekstfelt 26">
            <a:extLst>
              <a:ext uri="{FF2B5EF4-FFF2-40B4-BE49-F238E27FC236}">
                <a16:creationId xmlns:a16="http://schemas.microsoft.com/office/drawing/2014/main" id="{4A5BAE77-89A0-4A3D-8650-87758A277E36}"/>
              </a:ext>
            </a:extLst>
          </p:cNvPr>
          <p:cNvSpPr txBox="1"/>
          <p:nvPr/>
        </p:nvSpPr>
        <p:spPr>
          <a:xfrm>
            <a:off x="2536464" y="3377616"/>
            <a:ext cx="1728720" cy="853050"/>
          </a:xfrm>
          <a:prstGeom prst="rect">
            <a:avLst/>
          </a:prstGeom>
          <a:noFill/>
        </p:spPr>
        <p:txBody>
          <a:bodyPr vert="horz" wrap="square" lIns="180000" tIns="180000" rIns="180000" bIns="360000" rtlCol="0" anchor="t" anchorCtr="0">
            <a:spAutoFit/>
          </a:bodyPr>
          <a:lstStyle/>
          <a:p>
            <a:r>
              <a:rPr lang="da-DK" sz="2000" dirty="0">
                <a:solidFill>
                  <a:srgbClr val="3D4955"/>
                </a:solidFill>
              </a:rPr>
              <a:t>Resultater</a:t>
            </a:r>
          </a:p>
        </p:txBody>
      </p:sp>
      <p:sp>
        <p:nvSpPr>
          <p:cNvPr id="28" name="Tekstfelt 27">
            <a:extLst>
              <a:ext uri="{FF2B5EF4-FFF2-40B4-BE49-F238E27FC236}">
                <a16:creationId xmlns:a16="http://schemas.microsoft.com/office/drawing/2014/main" id="{531A0EDE-6ED1-4612-8C35-9644565C8D46}"/>
              </a:ext>
            </a:extLst>
          </p:cNvPr>
          <p:cNvSpPr txBox="1"/>
          <p:nvPr/>
        </p:nvSpPr>
        <p:spPr>
          <a:xfrm>
            <a:off x="4833209" y="1277672"/>
            <a:ext cx="1728720" cy="853050"/>
          </a:xfrm>
          <a:prstGeom prst="rect">
            <a:avLst/>
          </a:prstGeom>
          <a:noFill/>
        </p:spPr>
        <p:txBody>
          <a:bodyPr vert="horz" wrap="square" lIns="180000" tIns="180000" rIns="180000" bIns="360000" rtlCol="0" anchor="t" anchorCtr="0">
            <a:spAutoFit/>
          </a:bodyPr>
          <a:lstStyle/>
          <a:p>
            <a:r>
              <a:rPr lang="da-DK" sz="2000" dirty="0">
                <a:solidFill>
                  <a:srgbClr val="3D4955"/>
                </a:solidFill>
              </a:rPr>
              <a:t>Relation</a:t>
            </a:r>
          </a:p>
        </p:txBody>
      </p:sp>
      <p:sp>
        <p:nvSpPr>
          <p:cNvPr id="29" name="Tekstfelt 28">
            <a:extLst>
              <a:ext uri="{FF2B5EF4-FFF2-40B4-BE49-F238E27FC236}">
                <a16:creationId xmlns:a16="http://schemas.microsoft.com/office/drawing/2014/main" id="{E98B31A2-6B87-4564-886C-E3573AF68E86}"/>
              </a:ext>
            </a:extLst>
          </p:cNvPr>
          <p:cNvSpPr txBox="1"/>
          <p:nvPr/>
        </p:nvSpPr>
        <p:spPr>
          <a:xfrm>
            <a:off x="4844327" y="3347189"/>
            <a:ext cx="1728720" cy="853050"/>
          </a:xfrm>
          <a:prstGeom prst="rect">
            <a:avLst/>
          </a:prstGeom>
          <a:noFill/>
        </p:spPr>
        <p:txBody>
          <a:bodyPr vert="horz" wrap="square" lIns="180000" tIns="180000" rIns="180000" bIns="360000" rtlCol="0" anchor="t" anchorCtr="0">
            <a:spAutoFit/>
          </a:bodyPr>
          <a:lstStyle/>
          <a:p>
            <a:r>
              <a:rPr lang="da-DK" sz="2000" dirty="0">
                <a:solidFill>
                  <a:srgbClr val="3D4955"/>
                </a:solidFill>
              </a:rPr>
              <a:t>Kvalitet</a:t>
            </a:r>
          </a:p>
        </p:txBody>
      </p:sp>
      <p:sp>
        <p:nvSpPr>
          <p:cNvPr id="24" name="Tekstboks 12">
            <a:extLst>
              <a:ext uri="{FF2B5EF4-FFF2-40B4-BE49-F238E27FC236}">
                <a16:creationId xmlns:a16="http://schemas.microsoft.com/office/drawing/2014/main" id="{89791C77-2D2D-4880-870B-32CF78EF7A64}"/>
              </a:ext>
            </a:extLst>
          </p:cNvPr>
          <p:cNvSpPr txBox="1"/>
          <p:nvPr/>
        </p:nvSpPr>
        <p:spPr>
          <a:xfrm>
            <a:off x="1814307" y="759991"/>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5" name="Tekstboks 13">
            <a:extLst>
              <a:ext uri="{FF2B5EF4-FFF2-40B4-BE49-F238E27FC236}">
                <a16:creationId xmlns:a16="http://schemas.microsoft.com/office/drawing/2014/main" id="{9F8563DB-9F90-4C0C-89F4-79B41EA4DE8F}"/>
              </a:ext>
            </a:extLst>
          </p:cNvPr>
          <p:cNvSpPr txBox="1"/>
          <p:nvPr/>
        </p:nvSpPr>
        <p:spPr>
          <a:xfrm>
            <a:off x="6538782" y="831820"/>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6" name="Tekstboks 15">
            <a:extLst>
              <a:ext uri="{FF2B5EF4-FFF2-40B4-BE49-F238E27FC236}">
                <a16:creationId xmlns:a16="http://schemas.microsoft.com/office/drawing/2014/main" id="{93DD9A75-D742-45E5-83C1-482EF7B9BC1C}"/>
              </a:ext>
            </a:extLst>
          </p:cNvPr>
          <p:cNvSpPr txBox="1"/>
          <p:nvPr/>
        </p:nvSpPr>
        <p:spPr>
          <a:xfrm>
            <a:off x="1897820" y="3077262"/>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1" name="Tekstboks 14">
            <a:extLst>
              <a:ext uri="{FF2B5EF4-FFF2-40B4-BE49-F238E27FC236}">
                <a16:creationId xmlns:a16="http://schemas.microsoft.com/office/drawing/2014/main" id="{96AE87B1-0BDD-479B-A24B-67EF0BBAE39C}"/>
              </a:ext>
            </a:extLst>
          </p:cNvPr>
          <p:cNvSpPr txBox="1"/>
          <p:nvPr/>
        </p:nvSpPr>
        <p:spPr>
          <a:xfrm>
            <a:off x="6611734" y="3112691"/>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1719270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1D9F5C-B284-4CC0-9B7A-0F2D9757608E}"/>
              </a:ext>
            </a:extLst>
          </p:cNvPr>
          <p:cNvSpPr>
            <a:spLocks noGrp="1"/>
          </p:cNvSpPr>
          <p:nvPr>
            <p:ph type="body" sz="quarter" idx="11"/>
          </p:nvPr>
        </p:nvSpPr>
        <p:spPr>
          <a:xfrm>
            <a:off x="107505" y="0"/>
            <a:ext cx="3110230" cy="883828"/>
          </a:xfrm>
        </p:spPr>
        <p:txBody>
          <a:bodyPr/>
          <a:lstStyle/>
          <a:p>
            <a:r>
              <a:rPr lang="da-DK" dirty="0"/>
              <a:t>Udvidet beskrivelse</a:t>
            </a:r>
          </a:p>
        </p:txBody>
      </p:sp>
      <p:sp>
        <p:nvSpPr>
          <p:cNvPr id="3" name="Pladsholder til tekst 2">
            <a:extLst>
              <a:ext uri="{FF2B5EF4-FFF2-40B4-BE49-F238E27FC236}">
                <a16:creationId xmlns:a16="http://schemas.microsoft.com/office/drawing/2014/main" id="{CF0C8C04-B1DB-4EB5-A83C-F67C17DB37EE}"/>
              </a:ext>
            </a:extLst>
          </p:cNvPr>
          <p:cNvSpPr>
            <a:spLocks noGrp="1"/>
          </p:cNvSpPr>
          <p:nvPr>
            <p:ph type="body" sz="quarter" idx="13"/>
          </p:nvPr>
        </p:nvSpPr>
        <p:spPr/>
        <p:txBody>
          <a:bodyPr/>
          <a:lstStyle/>
          <a:p>
            <a:endParaRPr lang="da-DK"/>
          </a:p>
        </p:txBody>
      </p:sp>
      <p:grpSp>
        <p:nvGrpSpPr>
          <p:cNvPr id="5" name="Group 3">
            <a:extLst>
              <a:ext uri="{FF2B5EF4-FFF2-40B4-BE49-F238E27FC236}">
                <a16:creationId xmlns:a16="http://schemas.microsoft.com/office/drawing/2014/main" id="{91D763EC-6CEC-4AB9-935B-85E37F5F70D8}"/>
              </a:ext>
            </a:extLst>
          </p:cNvPr>
          <p:cNvGrpSpPr>
            <a:grpSpLocks/>
          </p:cNvGrpSpPr>
          <p:nvPr/>
        </p:nvGrpSpPr>
        <p:grpSpPr bwMode="auto">
          <a:xfrm>
            <a:off x="2236611" y="690342"/>
            <a:ext cx="4800600" cy="4179888"/>
            <a:chOff x="336" y="1440"/>
            <a:chExt cx="3648" cy="3792"/>
          </a:xfrm>
        </p:grpSpPr>
        <p:sp>
          <p:nvSpPr>
            <p:cNvPr id="6" name="Line 4">
              <a:extLst>
                <a:ext uri="{FF2B5EF4-FFF2-40B4-BE49-F238E27FC236}">
                  <a16:creationId xmlns:a16="http://schemas.microsoft.com/office/drawing/2014/main" id="{B50DAC7B-7FF3-446C-AA1B-28C2F2260289}"/>
                </a:ext>
              </a:extLst>
            </p:cNvPr>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a:extLst>
                <a:ext uri="{FF2B5EF4-FFF2-40B4-BE49-F238E27FC236}">
                  <a16:creationId xmlns:a16="http://schemas.microsoft.com/office/drawing/2014/main" id="{C16C5BF4-6BF0-4AA5-9E2A-4F3C89329310}"/>
                </a:ext>
              </a:extLst>
            </p:cNvPr>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8" name="Tekstboks 17">
            <a:extLst>
              <a:ext uri="{FF2B5EF4-FFF2-40B4-BE49-F238E27FC236}">
                <a16:creationId xmlns:a16="http://schemas.microsoft.com/office/drawing/2014/main" id="{CCDB0857-E229-4337-871B-01F08C43B96A}"/>
              </a:ext>
            </a:extLst>
          </p:cNvPr>
          <p:cNvSpPr txBox="1">
            <a:spLocks noChangeArrowheads="1"/>
          </p:cNvSpPr>
          <p:nvPr/>
        </p:nvSpPr>
        <p:spPr bwMode="auto">
          <a:xfrm>
            <a:off x="1353961" y="2468342"/>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9" name="Tekstboks 18">
            <a:extLst>
              <a:ext uri="{FF2B5EF4-FFF2-40B4-BE49-F238E27FC236}">
                <a16:creationId xmlns:a16="http://schemas.microsoft.com/office/drawing/2014/main" id="{0BB38C57-41DA-45EF-B4BF-483903BF5D71}"/>
              </a:ext>
            </a:extLst>
          </p:cNvPr>
          <p:cNvSpPr txBox="1">
            <a:spLocks noChangeArrowheads="1"/>
          </p:cNvSpPr>
          <p:nvPr/>
        </p:nvSpPr>
        <p:spPr bwMode="auto">
          <a:xfrm>
            <a:off x="4073348" y="4808468"/>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0" name="Tekstboks 20">
            <a:extLst>
              <a:ext uri="{FF2B5EF4-FFF2-40B4-BE49-F238E27FC236}">
                <a16:creationId xmlns:a16="http://schemas.microsoft.com/office/drawing/2014/main" id="{CAE07990-BC04-4183-A7B7-1C7F276273AD}"/>
              </a:ext>
            </a:extLst>
          </p:cNvPr>
          <p:cNvSpPr txBox="1">
            <a:spLocks noChangeArrowheads="1"/>
          </p:cNvSpPr>
          <p:nvPr/>
        </p:nvSpPr>
        <p:spPr bwMode="auto">
          <a:xfrm>
            <a:off x="7000699" y="2460405"/>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1" name="Tekstboks 19">
            <a:extLst>
              <a:ext uri="{FF2B5EF4-FFF2-40B4-BE49-F238E27FC236}">
                <a16:creationId xmlns:a16="http://schemas.microsoft.com/office/drawing/2014/main" id="{742A26A4-873B-4158-948F-2F70F3536AB6}"/>
              </a:ext>
            </a:extLst>
          </p:cNvPr>
          <p:cNvSpPr txBox="1">
            <a:spLocks noChangeArrowheads="1"/>
          </p:cNvSpPr>
          <p:nvPr/>
        </p:nvSpPr>
        <p:spPr bwMode="auto">
          <a:xfrm>
            <a:off x="3936824" y="285530"/>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12" name="Tekstboks 12">
            <a:extLst>
              <a:ext uri="{FF2B5EF4-FFF2-40B4-BE49-F238E27FC236}">
                <a16:creationId xmlns:a16="http://schemas.microsoft.com/office/drawing/2014/main" id="{BB930639-FE1F-4A1D-8ADA-8268D19A8EF4}"/>
              </a:ext>
            </a:extLst>
          </p:cNvPr>
          <p:cNvSpPr txBox="1"/>
          <p:nvPr/>
        </p:nvSpPr>
        <p:spPr>
          <a:xfrm>
            <a:off x="1285201" y="656570"/>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13" name="Tekstboks 13">
            <a:extLst>
              <a:ext uri="{FF2B5EF4-FFF2-40B4-BE49-F238E27FC236}">
                <a16:creationId xmlns:a16="http://schemas.microsoft.com/office/drawing/2014/main" id="{CED0B237-3358-4AF4-BD02-9BAF4860DDF5}"/>
              </a:ext>
            </a:extLst>
          </p:cNvPr>
          <p:cNvSpPr txBox="1"/>
          <p:nvPr/>
        </p:nvSpPr>
        <p:spPr>
          <a:xfrm>
            <a:off x="7074495" y="470473"/>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14" name="Tekstboks 15">
            <a:extLst>
              <a:ext uri="{FF2B5EF4-FFF2-40B4-BE49-F238E27FC236}">
                <a16:creationId xmlns:a16="http://schemas.microsoft.com/office/drawing/2014/main" id="{6A219118-1B2E-422C-BAC7-8257B1BCE509}"/>
              </a:ext>
            </a:extLst>
          </p:cNvPr>
          <p:cNvSpPr txBox="1"/>
          <p:nvPr/>
        </p:nvSpPr>
        <p:spPr>
          <a:xfrm>
            <a:off x="1565887" y="3496776"/>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15" name="Tekstboks 14">
            <a:extLst>
              <a:ext uri="{FF2B5EF4-FFF2-40B4-BE49-F238E27FC236}">
                <a16:creationId xmlns:a16="http://schemas.microsoft.com/office/drawing/2014/main" id="{29266E7A-868D-44AC-B3A5-4C154E0BB747}"/>
              </a:ext>
            </a:extLst>
          </p:cNvPr>
          <p:cNvSpPr txBox="1"/>
          <p:nvPr/>
        </p:nvSpPr>
        <p:spPr>
          <a:xfrm>
            <a:off x="7079804" y="329673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
        <p:nvSpPr>
          <p:cNvPr id="16" name="Tekstfelt 15">
            <a:extLst>
              <a:ext uri="{FF2B5EF4-FFF2-40B4-BE49-F238E27FC236}">
                <a16:creationId xmlns:a16="http://schemas.microsoft.com/office/drawing/2014/main" id="{3F0F209C-1A4F-4903-BF85-137B2A12DB8B}"/>
              </a:ext>
            </a:extLst>
          </p:cNvPr>
          <p:cNvSpPr txBox="1"/>
          <p:nvPr/>
        </p:nvSpPr>
        <p:spPr>
          <a:xfrm>
            <a:off x="2006652" y="596104"/>
            <a:ext cx="2678870" cy="2224195"/>
          </a:xfrm>
          <a:prstGeom prst="rect">
            <a:avLst/>
          </a:prstGeom>
          <a:noFill/>
        </p:spPr>
        <p:txBody>
          <a:bodyPr vert="horz" wrap="square" lIns="180000" tIns="180000" rIns="180000" bIns="360000" rtlCol="0" anchor="t" anchorCtr="0">
            <a:spAutoFit/>
          </a:bodyPr>
          <a:lstStyle/>
          <a:p>
            <a:pPr>
              <a:lnSpc>
                <a:spcPct val="90000"/>
              </a:lnSpc>
              <a:spcBef>
                <a:spcPct val="50000"/>
              </a:spcBef>
              <a:defRPr/>
            </a:pPr>
            <a:endParaRPr lang="da-DK" sz="1100" dirty="0">
              <a:solidFill>
                <a:srgbClr val="4D4D4D"/>
              </a:solidFill>
              <a:latin typeface="Open Sans" panose="020B0606030504020204" pitchFamily="34" charset="0"/>
              <a:ea typeface="Open Sans" panose="020B0606030504020204" pitchFamily="34" charset="0"/>
              <a:cs typeface="Open Sans" panose="020B0606030504020204" pitchFamily="34" charset="0"/>
            </a:endParaRPr>
          </a:p>
          <a:p>
            <a:r>
              <a:rPr lang="da-DK" sz="1100" dirty="0">
                <a:latin typeface="Open Sans" panose="020B0606030504020204" pitchFamily="34" charset="0"/>
                <a:ea typeface="Open Sans" panose="020B0606030504020204" pitchFamily="34" charset="0"/>
                <a:cs typeface="Open Sans" panose="020B0606030504020204" pitchFamily="34" charset="0"/>
              </a:rPr>
              <a:t>Motiveret/engageret/sjov</a:t>
            </a:r>
          </a:p>
          <a:p>
            <a:r>
              <a:rPr lang="da-DK" sz="1100" dirty="0">
                <a:latin typeface="Open Sans" panose="020B0606030504020204" pitchFamily="34" charset="0"/>
                <a:ea typeface="Open Sans" panose="020B0606030504020204" pitchFamily="34" charset="0"/>
                <a:cs typeface="Open Sans" panose="020B0606030504020204" pitchFamily="34" charset="0"/>
              </a:rPr>
              <a:t>Ser nye muligheder/ alternativer</a:t>
            </a:r>
          </a:p>
          <a:p>
            <a:r>
              <a:rPr lang="da-DK" sz="1100" dirty="0">
                <a:latin typeface="Open Sans" panose="020B0606030504020204" pitchFamily="34" charset="0"/>
                <a:ea typeface="Open Sans" panose="020B0606030504020204" pitchFamily="34" charset="0"/>
                <a:cs typeface="Open Sans" panose="020B0606030504020204" pitchFamily="34" charset="0"/>
              </a:rPr>
              <a:t>Følger ikke regler</a:t>
            </a:r>
          </a:p>
          <a:p>
            <a:r>
              <a:rPr lang="da-DK" sz="1100" dirty="0">
                <a:latin typeface="Open Sans" panose="020B0606030504020204" pitchFamily="34" charset="0"/>
                <a:ea typeface="Open Sans" panose="020B0606030504020204" pitchFamily="34" charset="0"/>
                <a:cs typeface="Open Sans" panose="020B0606030504020204" pitchFamily="34" charset="0"/>
              </a:rPr>
              <a:t>Ønsker at blive anerkendt</a:t>
            </a:r>
          </a:p>
          <a:p>
            <a:r>
              <a:rPr lang="da-DK" sz="1100" dirty="0">
                <a:latin typeface="Open Sans" panose="020B0606030504020204" pitchFamily="34" charset="0"/>
                <a:ea typeface="Open Sans" panose="020B0606030504020204" pitchFamily="34" charset="0"/>
                <a:cs typeface="Open Sans" panose="020B0606030504020204" pitchFamily="34" charset="0"/>
              </a:rPr>
              <a:t>Snakker meget om sig selv </a:t>
            </a:r>
          </a:p>
          <a:p>
            <a:r>
              <a:rPr lang="da-DK" sz="1100" dirty="0">
                <a:latin typeface="Open Sans" panose="020B0606030504020204" pitchFamily="34" charset="0"/>
                <a:ea typeface="Open Sans" panose="020B0606030504020204" pitchFamily="34" charset="0"/>
                <a:cs typeface="Open Sans" panose="020B0606030504020204" pitchFamily="34" charset="0"/>
              </a:rPr>
              <a:t>Får mange ideer</a:t>
            </a:r>
          </a:p>
          <a:p>
            <a:r>
              <a:rPr lang="da-DK" sz="1100" dirty="0">
                <a:latin typeface="Open Sans" panose="020B0606030504020204" pitchFamily="34" charset="0"/>
                <a:ea typeface="Open Sans" panose="020B0606030504020204" pitchFamily="34" charset="0"/>
                <a:cs typeface="Open Sans" panose="020B0606030504020204" pitchFamily="34" charset="0"/>
              </a:rPr>
              <a:t>Elsker konceptdiskussioner</a:t>
            </a:r>
          </a:p>
          <a:p>
            <a:r>
              <a:rPr lang="da-DK" sz="1100" dirty="0">
                <a:latin typeface="Open Sans" panose="020B0606030504020204" pitchFamily="34" charset="0"/>
                <a:ea typeface="Open Sans" panose="020B0606030504020204" pitchFamily="34" charset="0"/>
                <a:cs typeface="Open Sans" panose="020B0606030504020204" pitchFamily="34" charset="0"/>
              </a:rPr>
              <a:t>Gestikulerende, idé- og farverig</a:t>
            </a:r>
          </a:p>
          <a:p>
            <a:pPr>
              <a:lnSpc>
                <a:spcPct val="90000"/>
              </a:lnSpc>
              <a:spcBef>
                <a:spcPct val="50000"/>
              </a:spcBef>
              <a:defRPr/>
            </a:pPr>
            <a:endParaRPr lang="da-DK" sz="800" dirty="0">
              <a:latin typeface="Franklin Gothic Book" panose="020B0503020102020204" pitchFamily="34" charset="0"/>
            </a:endParaRPr>
          </a:p>
        </p:txBody>
      </p:sp>
      <p:sp>
        <p:nvSpPr>
          <p:cNvPr id="17" name="Tekstfelt 16">
            <a:extLst>
              <a:ext uri="{FF2B5EF4-FFF2-40B4-BE49-F238E27FC236}">
                <a16:creationId xmlns:a16="http://schemas.microsoft.com/office/drawing/2014/main" id="{9AEC9D80-079A-49DF-8952-F19E6BDB1C32}"/>
              </a:ext>
            </a:extLst>
          </p:cNvPr>
          <p:cNvSpPr txBox="1"/>
          <p:nvPr/>
        </p:nvSpPr>
        <p:spPr>
          <a:xfrm>
            <a:off x="4716016" y="769268"/>
            <a:ext cx="3229247" cy="1899490"/>
          </a:xfrm>
          <a:prstGeom prst="rect">
            <a:avLst/>
          </a:prstGeom>
          <a:noFill/>
        </p:spPr>
        <p:txBody>
          <a:bodyPr vert="horz" wrap="square" lIns="180000" tIns="180000" rIns="180000" bIns="360000" rtlCol="0" anchor="t" anchorCtr="0">
            <a:spAutoFit/>
          </a:bodyPr>
          <a:lstStyle/>
          <a:p>
            <a:r>
              <a:rPr lang="da-DK" sz="1100" dirty="0">
                <a:latin typeface="Open Sans" panose="020B0606030504020204" pitchFamily="34" charset="0"/>
                <a:ea typeface="Open Sans" panose="020B0606030504020204" pitchFamily="34" charset="0"/>
                <a:cs typeface="Open Sans" panose="020B0606030504020204" pitchFamily="34" charset="0"/>
              </a:rPr>
              <a:t>Venlig &amp; imødekommende</a:t>
            </a:r>
          </a:p>
          <a:p>
            <a:r>
              <a:rPr lang="da-DK" sz="1100" dirty="0">
                <a:latin typeface="Open Sans" panose="020B0606030504020204" pitchFamily="34" charset="0"/>
                <a:ea typeface="Open Sans" panose="020B0606030504020204" pitchFamily="34" charset="0"/>
                <a:cs typeface="Open Sans" panose="020B0606030504020204" pitchFamily="34" charset="0"/>
              </a:rPr>
              <a:t>Optaget af relationer</a:t>
            </a:r>
          </a:p>
          <a:p>
            <a:r>
              <a:rPr lang="da-DK" sz="1100" dirty="0">
                <a:latin typeface="Open Sans" panose="020B0606030504020204" pitchFamily="34" charset="0"/>
                <a:ea typeface="Open Sans" panose="020B0606030504020204" pitchFamily="34" charset="0"/>
                <a:cs typeface="Open Sans" panose="020B0606030504020204" pitchFamily="34" charset="0"/>
              </a:rPr>
              <a:t>Teamplayer </a:t>
            </a:r>
          </a:p>
          <a:p>
            <a:r>
              <a:rPr lang="da-DK" sz="1100" dirty="0">
                <a:latin typeface="Open Sans" panose="020B0606030504020204" pitchFamily="34" charset="0"/>
                <a:ea typeface="Open Sans" panose="020B0606030504020204" pitchFamily="34" charset="0"/>
                <a:cs typeface="Open Sans" panose="020B0606030504020204" pitchFamily="34" charset="0"/>
              </a:rPr>
              <a:t>Uformel, empatisk &amp; forstående</a:t>
            </a:r>
          </a:p>
          <a:p>
            <a:r>
              <a:rPr lang="da-DK" sz="1100" dirty="0">
                <a:latin typeface="Open Sans" panose="020B0606030504020204" pitchFamily="34" charset="0"/>
                <a:ea typeface="Open Sans" panose="020B0606030504020204" pitchFamily="34" charset="0"/>
                <a:cs typeface="Open Sans" panose="020B0606030504020204" pitchFamily="34" charset="0"/>
              </a:rPr>
              <a:t>Involverende &amp; nærværende</a:t>
            </a:r>
          </a:p>
          <a:p>
            <a:r>
              <a:rPr lang="da-DK" sz="1100" dirty="0">
                <a:latin typeface="Open Sans" panose="020B0606030504020204" pitchFamily="34" charset="0"/>
                <a:ea typeface="Open Sans" panose="020B0606030504020204" pitchFamily="34" charset="0"/>
                <a:cs typeface="Open Sans" panose="020B0606030504020204" pitchFamily="34" charset="0"/>
              </a:rPr>
              <a:t>Søger konsensus og kompromis</a:t>
            </a:r>
          </a:p>
          <a:p>
            <a:r>
              <a:rPr lang="da-DK" sz="1100" dirty="0">
                <a:latin typeface="Open Sans" panose="020B0606030504020204" pitchFamily="34" charset="0"/>
                <a:ea typeface="Open Sans" panose="020B0606030504020204" pitchFamily="34" charset="0"/>
                <a:cs typeface="Open Sans" panose="020B0606030504020204" pitchFamily="34" charset="0"/>
              </a:rPr>
              <a:t>Har en ”føling” med organisationen</a:t>
            </a:r>
          </a:p>
          <a:p>
            <a:r>
              <a:rPr lang="da-DK" sz="1100" dirty="0">
                <a:latin typeface="Open Sans" panose="020B0606030504020204" pitchFamily="34" charset="0"/>
                <a:ea typeface="Open Sans" panose="020B0606030504020204" pitchFamily="34" charset="0"/>
                <a:cs typeface="Open Sans" panose="020B0606030504020204" pitchFamily="34" charset="0"/>
              </a:rPr>
              <a:t>Lyttende - tager nødigt konkret stilling</a:t>
            </a:r>
          </a:p>
        </p:txBody>
      </p:sp>
      <p:sp>
        <p:nvSpPr>
          <p:cNvPr id="18" name="Tekstfelt 17">
            <a:extLst>
              <a:ext uri="{FF2B5EF4-FFF2-40B4-BE49-F238E27FC236}">
                <a16:creationId xmlns:a16="http://schemas.microsoft.com/office/drawing/2014/main" id="{A85897A4-4124-4279-B8E4-71AA69974043}"/>
              </a:ext>
            </a:extLst>
          </p:cNvPr>
          <p:cNvSpPr txBox="1"/>
          <p:nvPr/>
        </p:nvSpPr>
        <p:spPr>
          <a:xfrm>
            <a:off x="2049028" y="2908429"/>
            <a:ext cx="2405896" cy="2022601"/>
          </a:xfrm>
          <a:prstGeom prst="rect">
            <a:avLst/>
          </a:prstGeom>
          <a:noFill/>
        </p:spPr>
        <p:txBody>
          <a:bodyPr vert="horz" wrap="square" lIns="180000" tIns="180000" rIns="180000" bIns="360000" rtlCol="0" anchor="t" anchorCtr="0">
            <a:spAutoFit/>
          </a:bodyPr>
          <a:lstStyle/>
          <a:p>
            <a:r>
              <a:rPr lang="da-DK" sz="1100" dirty="0">
                <a:latin typeface="Open Sans" panose="020B0606030504020204" pitchFamily="34" charset="0"/>
                <a:ea typeface="Open Sans" panose="020B0606030504020204" pitchFamily="34" charset="0"/>
                <a:cs typeface="Open Sans" panose="020B0606030504020204" pitchFamily="34" charset="0"/>
              </a:rPr>
              <a:t>Utålmodig/tydelig &amp; direkte</a:t>
            </a:r>
          </a:p>
          <a:p>
            <a:r>
              <a:rPr lang="da-DK" sz="1100" dirty="0">
                <a:latin typeface="Open Sans" panose="020B0606030504020204" pitchFamily="34" charset="0"/>
                <a:ea typeface="Open Sans" panose="020B0606030504020204" pitchFamily="34" charset="0"/>
                <a:cs typeface="Open Sans" panose="020B0606030504020204" pitchFamily="34" charset="0"/>
              </a:rPr>
              <a:t>Handlekraftig </a:t>
            </a:r>
          </a:p>
          <a:p>
            <a:r>
              <a:rPr lang="da-DK" sz="1100" dirty="0">
                <a:latin typeface="Open Sans" panose="020B0606030504020204" pitchFamily="34" charset="0"/>
                <a:ea typeface="Open Sans" panose="020B0606030504020204" pitchFamily="34" charset="0"/>
                <a:cs typeface="Open Sans" panose="020B0606030504020204" pitchFamily="34" charset="0"/>
              </a:rPr>
              <a:t>Tager kampe</a:t>
            </a:r>
          </a:p>
          <a:p>
            <a:r>
              <a:rPr lang="da-DK" sz="1100" dirty="0">
                <a:latin typeface="Open Sans" panose="020B0606030504020204" pitchFamily="34" charset="0"/>
                <a:ea typeface="Open Sans" panose="020B0606030504020204" pitchFamily="34" charset="0"/>
                <a:cs typeface="Open Sans" panose="020B0606030504020204" pitchFamily="34" charset="0"/>
              </a:rPr>
              <a:t>Fokus på fremdrift</a:t>
            </a:r>
          </a:p>
          <a:p>
            <a:r>
              <a:rPr lang="da-DK" sz="1100" dirty="0">
                <a:latin typeface="Open Sans" panose="020B0606030504020204" pitchFamily="34" charset="0"/>
                <a:ea typeface="Open Sans" panose="020B0606030504020204" pitchFamily="34" charset="0"/>
                <a:cs typeface="Open Sans" panose="020B0606030504020204" pitchFamily="34" charset="0"/>
              </a:rPr>
              <a:t>Vil bestemme &amp; beslutte</a:t>
            </a:r>
          </a:p>
          <a:p>
            <a:r>
              <a:rPr lang="da-DK" sz="1100" dirty="0">
                <a:latin typeface="Open Sans" panose="020B0606030504020204" pitchFamily="34" charset="0"/>
                <a:ea typeface="Open Sans" panose="020B0606030504020204" pitchFamily="34" charset="0"/>
                <a:cs typeface="Open Sans" panose="020B0606030504020204" pitchFamily="34" charset="0"/>
              </a:rPr>
              <a:t>Optaget af effektive møder</a:t>
            </a:r>
          </a:p>
          <a:p>
            <a:r>
              <a:rPr lang="da-DK" sz="1100" dirty="0">
                <a:latin typeface="Open Sans" panose="020B0606030504020204" pitchFamily="34" charset="0"/>
                <a:ea typeface="Open Sans" panose="020B0606030504020204" pitchFamily="34" charset="0"/>
                <a:cs typeface="Open Sans" panose="020B0606030504020204" pitchFamily="34" charset="0"/>
              </a:rPr>
              <a:t>Kontant og ”til sagen”</a:t>
            </a:r>
          </a:p>
          <a:p>
            <a:r>
              <a:rPr lang="da-DK" sz="1100" dirty="0">
                <a:latin typeface="Open Sans" panose="020B0606030504020204" pitchFamily="34" charset="0"/>
                <a:ea typeface="Open Sans" panose="020B0606030504020204" pitchFamily="34" charset="0"/>
                <a:cs typeface="Open Sans" panose="020B0606030504020204" pitchFamily="34" charset="0"/>
              </a:rPr>
              <a:t>Kontrolleret, myndig udstråling</a:t>
            </a:r>
          </a:p>
          <a:p>
            <a:endParaRPr lang="da-DK" sz="700" dirty="0">
              <a:latin typeface="Franklin Gothic Book" panose="020B0503020102020204" pitchFamily="34" charset="0"/>
            </a:endParaRPr>
          </a:p>
        </p:txBody>
      </p:sp>
      <p:sp>
        <p:nvSpPr>
          <p:cNvPr id="19" name="Tekstfelt 18">
            <a:extLst>
              <a:ext uri="{FF2B5EF4-FFF2-40B4-BE49-F238E27FC236}">
                <a16:creationId xmlns:a16="http://schemas.microsoft.com/office/drawing/2014/main" id="{712E50BA-F843-4B73-A065-82F795B4583E}"/>
              </a:ext>
            </a:extLst>
          </p:cNvPr>
          <p:cNvSpPr txBox="1"/>
          <p:nvPr/>
        </p:nvSpPr>
        <p:spPr>
          <a:xfrm>
            <a:off x="4716016" y="2894374"/>
            <a:ext cx="2589793" cy="1899490"/>
          </a:xfrm>
          <a:prstGeom prst="rect">
            <a:avLst/>
          </a:prstGeom>
          <a:noFill/>
        </p:spPr>
        <p:txBody>
          <a:bodyPr vert="horz" wrap="square" lIns="180000" tIns="180000" rIns="180000" bIns="360000" rtlCol="0" anchor="t" anchorCtr="0">
            <a:spAutoFit/>
          </a:bodyPr>
          <a:lstStyle/>
          <a:p>
            <a:r>
              <a:rPr lang="da-DK" sz="1100" dirty="0">
                <a:latin typeface="Open Sans" panose="020B0606030504020204" pitchFamily="34" charset="0"/>
                <a:ea typeface="Open Sans" panose="020B0606030504020204" pitchFamily="34" charset="0"/>
                <a:cs typeface="Open Sans" panose="020B0606030504020204" pitchFamily="34" charset="0"/>
              </a:rPr>
              <a:t>Rolig og formel </a:t>
            </a:r>
          </a:p>
          <a:p>
            <a:r>
              <a:rPr lang="da-DK" sz="1100" dirty="0">
                <a:latin typeface="Open Sans" panose="020B0606030504020204" pitchFamily="34" charset="0"/>
                <a:ea typeface="Open Sans" panose="020B0606030504020204" pitchFamily="34" charset="0"/>
                <a:cs typeface="Open Sans" panose="020B0606030504020204" pitchFamily="34" charset="0"/>
              </a:rPr>
              <a:t>Konsekvens &amp; risikoanalyse</a:t>
            </a:r>
          </a:p>
          <a:p>
            <a:r>
              <a:rPr lang="da-DK" sz="1100" dirty="0">
                <a:latin typeface="Open Sans" panose="020B0606030504020204" pitchFamily="34" charset="0"/>
                <a:ea typeface="Open Sans" panose="020B0606030504020204" pitchFamily="34" charset="0"/>
                <a:cs typeface="Open Sans" panose="020B0606030504020204" pitchFamily="34" charset="0"/>
              </a:rPr>
              <a:t>Sikkerhed i beslutninger</a:t>
            </a:r>
          </a:p>
          <a:p>
            <a:r>
              <a:rPr lang="da-DK" sz="1100" dirty="0">
                <a:latin typeface="Open Sans" panose="020B0606030504020204" pitchFamily="34" charset="0"/>
                <a:ea typeface="Open Sans" panose="020B0606030504020204" pitchFamily="34" charset="0"/>
                <a:cs typeface="Open Sans" panose="020B0606030504020204" pitchFamily="34" charset="0"/>
              </a:rPr>
              <a:t>Optaget af ikke at begå fejl</a:t>
            </a:r>
          </a:p>
          <a:p>
            <a:r>
              <a:rPr lang="da-DK" sz="1100" dirty="0">
                <a:latin typeface="Open Sans" panose="020B0606030504020204" pitchFamily="34" charset="0"/>
                <a:ea typeface="Open Sans" panose="020B0606030504020204" pitchFamily="34" charset="0"/>
                <a:cs typeface="Open Sans" panose="020B0606030504020204" pitchFamily="34" charset="0"/>
              </a:rPr>
              <a:t>Kvalitet </a:t>
            </a:r>
          </a:p>
          <a:p>
            <a:r>
              <a:rPr lang="da-DK" sz="1100" dirty="0">
                <a:latin typeface="Open Sans" panose="020B0606030504020204" pitchFamily="34" charset="0"/>
                <a:ea typeface="Open Sans" panose="020B0606030504020204" pitchFamily="34" charset="0"/>
                <a:cs typeface="Open Sans" panose="020B0606030504020204" pitchFamily="34" charset="0"/>
              </a:rPr>
              <a:t>Orden &amp; struktur </a:t>
            </a:r>
          </a:p>
          <a:p>
            <a:r>
              <a:rPr lang="da-DK" sz="1100" dirty="0">
                <a:latin typeface="Open Sans" panose="020B0606030504020204" pitchFamily="34" charset="0"/>
                <a:ea typeface="Open Sans" panose="020B0606030504020204" pitchFamily="34" charset="0"/>
                <a:cs typeface="Open Sans" panose="020B0606030504020204" pitchFamily="34" charset="0"/>
              </a:rPr>
              <a:t>Fordybelse</a:t>
            </a:r>
          </a:p>
          <a:p>
            <a:r>
              <a:rPr lang="da-DK" sz="1100" dirty="0">
                <a:latin typeface="Open Sans" panose="020B0606030504020204" pitchFamily="34" charset="0"/>
                <a:ea typeface="Open Sans" panose="020B0606030504020204" pitchFamily="34" charset="0"/>
                <a:cs typeface="Open Sans" panose="020B0606030504020204" pitchFamily="34" charset="0"/>
              </a:rPr>
              <a:t>Forberedelse</a:t>
            </a:r>
          </a:p>
        </p:txBody>
      </p:sp>
    </p:spTree>
    <p:extLst>
      <p:ext uri="{BB962C8B-B14F-4D97-AF65-F5344CB8AC3E}">
        <p14:creationId xmlns:p14="http://schemas.microsoft.com/office/powerpoint/2010/main" val="745578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B61D9F5C-B284-4CC0-9B7A-0F2D9757608E}"/>
              </a:ext>
            </a:extLst>
          </p:cNvPr>
          <p:cNvSpPr>
            <a:spLocks noGrp="1"/>
          </p:cNvSpPr>
          <p:nvPr>
            <p:ph type="body" sz="quarter" idx="11"/>
          </p:nvPr>
        </p:nvSpPr>
        <p:spPr>
          <a:xfrm>
            <a:off x="107505" y="0"/>
            <a:ext cx="3369147" cy="883828"/>
          </a:xfrm>
        </p:spPr>
        <p:txBody>
          <a:bodyPr/>
          <a:lstStyle/>
          <a:p>
            <a:r>
              <a:rPr lang="da-DK" dirty="0"/>
              <a:t>Et møde med typerne </a:t>
            </a:r>
          </a:p>
        </p:txBody>
      </p:sp>
      <p:sp>
        <p:nvSpPr>
          <p:cNvPr id="3" name="Pladsholder til tekst 2">
            <a:extLst>
              <a:ext uri="{FF2B5EF4-FFF2-40B4-BE49-F238E27FC236}">
                <a16:creationId xmlns:a16="http://schemas.microsoft.com/office/drawing/2014/main" id="{CF0C8C04-B1DB-4EB5-A83C-F67C17DB37EE}"/>
              </a:ext>
            </a:extLst>
          </p:cNvPr>
          <p:cNvSpPr>
            <a:spLocks noGrp="1"/>
          </p:cNvSpPr>
          <p:nvPr>
            <p:ph type="body" sz="quarter" idx="13"/>
          </p:nvPr>
        </p:nvSpPr>
        <p:spPr/>
        <p:txBody>
          <a:bodyPr/>
          <a:lstStyle/>
          <a:p>
            <a:endParaRPr lang="da-DK"/>
          </a:p>
        </p:txBody>
      </p:sp>
      <p:grpSp>
        <p:nvGrpSpPr>
          <p:cNvPr id="5" name="Group 3">
            <a:extLst>
              <a:ext uri="{FF2B5EF4-FFF2-40B4-BE49-F238E27FC236}">
                <a16:creationId xmlns:a16="http://schemas.microsoft.com/office/drawing/2014/main" id="{91D763EC-6CEC-4AB9-935B-85E37F5F70D8}"/>
              </a:ext>
            </a:extLst>
          </p:cNvPr>
          <p:cNvGrpSpPr>
            <a:grpSpLocks/>
          </p:cNvGrpSpPr>
          <p:nvPr/>
        </p:nvGrpSpPr>
        <p:grpSpPr bwMode="auto">
          <a:xfrm>
            <a:off x="2209671" y="647482"/>
            <a:ext cx="4800600" cy="4267200"/>
            <a:chOff x="336" y="1440"/>
            <a:chExt cx="3648" cy="3792"/>
          </a:xfrm>
        </p:grpSpPr>
        <p:sp>
          <p:nvSpPr>
            <p:cNvPr id="6" name="Line 4">
              <a:extLst>
                <a:ext uri="{FF2B5EF4-FFF2-40B4-BE49-F238E27FC236}">
                  <a16:creationId xmlns:a16="http://schemas.microsoft.com/office/drawing/2014/main" id="{B50DAC7B-7FF3-446C-AA1B-28C2F2260289}"/>
                </a:ext>
              </a:extLst>
            </p:cNvPr>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a:extLst>
                <a:ext uri="{FF2B5EF4-FFF2-40B4-BE49-F238E27FC236}">
                  <a16:creationId xmlns:a16="http://schemas.microsoft.com/office/drawing/2014/main" id="{C16C5BF4-6BF0-4AA5-9E2A-4F3C89329310}"/>
                </a:ext>
              </a:extLst>
            </p:cNvPr>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8" name="Tekstboks 17">
            <a:extLst>
              <a:ext uri="{FF2B5EF4-FFF2-40B4-BE49-F238E27FC236}">
                <a16:creationId xmlns:a16="http://schemas.microsoft.com/office/drawing/2014/main" id="{CCDB0857-E229-4337-871B-01F08C43B96A}"/>
              </a:ext>
            </a:extLst>
          </p:cNvPr>
          <p:cNvSpPr txBox="1">
            <a:spLocks noChangeArrowheads="1"/>
          </p:cNvSpPr>
          <p:nvPr/>
        </p:nvSpPr>
        <p:spPr bwMode="auto">
          <a:xfrm>
            <a:off x="1327021" y="2425482"/>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9" name="Tekstboks 18">
            <a:extLst>
              <a:ext uri="{FF2B5EF4-FFF2-40B4-BE49-F238E27FC236}">
                <a16:creationId xmlns:a16="http://schemas.microsoft.com/office/drawing/2014/main" id="{0BB38C57-41DA-45EF-B4BF-483903BF5D71}"/>
              </a:ext>
            </a:extLst>
          </p:cNvPr>
          <p:cNvSpPr txBox="1">
            <a:spLocks noChangeArrowheads="1"/>
          </p:cNvSpPr>
          <p:nvPr/>
        </p:nvSpPr>
        <p:spPr bwMode="auto">
          <a:xfrm>
            <a:off x="4008309" y="4827370"/>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0" name="Tekstboks 20">
            <a:extLst>
              <a:ext uri="{FF2B5EF4-FFF2-40B4-BE49-F238E27FC236}">
                <a16:creationId xmlns:a16="http://schemas.microsoft.com/office/drawing/2014/main" id="{CAE07990-BC04-4183-A7B7-1C7F276273AD}"/>
              </a:ext>
            </a:extLst>
          </p:cNvPr>
          <p:cNvSpPr txBox="1">
            <a:spLocks noChangeArrowheads="1"/>
          </p:cNvSpPr>
          <p:nvPr/>
        </p:nvSpPr>
        <p:spPr bwMode="auto">
          <a:xfrm>
            <a:off x="6973759" y="2417545"/>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1" name="Tekstboks 19">
            <a:extLst>
              <a:ext uri="{FF2B5EF4-FFF2-40B4-BE49-F238E27FC236}">
                <a16:creationId xmlns:a16="http://schemas.microsoft.com/office/drawing/2014/main" id="{742A26A4-873B-4158-948F-2F70F3536AB6}"/>
              </a:ext>
            </a:extLst>
          </p:cNvPr>
          <p:cNvSpPr txBox="1">
            <a:spLocks noChangeArrowheads="1"/>
          </p:cNvSpPr>
          <p:nvPr/>
        </p:nvSpPr>
        <p:spPr bwMode="auto">
          <a:xfrm>
            <a:off x="3909884" y="242670"/>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12" name="Tekstboks 12">
            <a:extLst>
              <a:ext uri="{FF2B5EF4-FFF2-40B4-BE49-F238E27FC236}">
                <a16:creationId xmlns:a16="http://schemas.microsoft.com/office/drawing/2014/main" id="{BB930639-FE1F-4A1D-8ADA-8268D19A8EF4}"/>
              </a:ext>
            </a:extLst>
          </p:cNvPr>
          <p:cNvSpPr txBox="1"/>
          <p:nvPr/>
        </p:nvSpPr>
        <p:spPr>
          <a:xfrm>
            <a:off x="1258261" y="613710"/>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13" name="Tekstboks 13">
            <a:extLst>
              <a:ext uri="{FF2B5EF4-FFF2-40B4-BE49-F238E27FC236}">
                <a16:creationId xmlns:a16="http://schemas.microsoft.com/office/drawing/2014/main" id="{CED0B237-3358-4AF4-BD02-9BAF4860DDF5}"/>
              </a:ext>
            </a:extLst>
          </p:cNvPr>
          <p:cNvSpPr txBox="1"/>
          <p:nvPr/>
        </p:nvSpPr>
        <p:spPr>
          <a:xfrm>
            <a:off x="7047555" y="427613"/>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14" name="Tekstboks 15">
            <a:extLst>
              <a:ext uri="{FF2B5EF4-FFF2-40B4-BE49-F238E27FC236}">
                <a16:creationId xmlns:a16="http://schemas.microsoft.com/office/drawing/2014/main" id="{6A219118-1B2E-422C-BAC7-8257B1BCE509}"/>
              </a:ext>
            </a:extLst>
          </p:cNvPr>
          <p:cNvSpPr txBox="1"/>
          <p:nvPr/>
        </p:nvSpPr>
        <p:spPr>
          <a:xfrm>
            <a:off x="1538947" y="3453916"/>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15" name="Tekstboks 14">
            <a:extLst>
              <a:ext uri="{FF2B5EF4-FFF2-40B4-BE49-F238E27FC236}">
                <a16:creationId xmlns:a16="http://schemas.microsoft.com/office/drawing/2014/main" id="{29266E7A-868D-44AC-B3A5-4C154E0BB747}"/>
              </a:ext>
            </a:extLst>
          </p:cNvPr>
          <p:cNvSpPr txBox="1"/>
          <p:nvPr/>
        </p:nvSpPr>
        <p:spPr>
          <a:xfrm>
            <a:off x="7052864" y="325387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
        <p:nvSpPr>
          <p:cNvPr id="16" name="Tekstfelt 15">
            <a:extLst>
              <a:ext uri="{FF2B5EF4-FFF2-40B4-BE49-F238E27FC236}">
                <a16:creationId xmlns:a16="http://schemas.microsoft.com/office/drawing/2014/main" id="{3F0F209C-1A4F-4903-BF85-137B2A12DB8B}"/>
              </a:ext>
            </a:extLst>
          </p:cNvPr>
          <p:cNvSpPr txBox="1"/>
          <p:nvPr/>
        </p:nvSpPr>
        <p:spPr>
          <a:xfrm>
            <a:off x="2022087" y="655381"/>
            <a:ext cx="2678870" cy="2221117"/>
          </a:xfrm>
          <a:prstGeom prst="rect">
            <a:avLst/>
          </a:prstGeom>
          <a:noFill/>
        </p:spPr>
        <p:txBody>
          <a:bodyPr vert="horz" wrap="square" lIns="180000" tIns="180000" rIns="180000" bIns="360000" rtlCol="0" anchor="t" anchorCtr="0">
            <a:spAutoFit/>
          </a:bodyPr>
          <a:lstStyle/>
          <a:p>
            <a:pPr>
              <a:lnSpc>
                <a:spcPct val="90000"/>
              </a:lnSpc>
              <a:spcBef>
                <a:spcPct val="50000"/>
              </a:spcBef>
              <a:defRPr/>
            </a:pPr>
            <a:endParaRPr lang="da-DK" sz="1100" dirty="0">
              <a:solidFill>
                <a:srgbClr val="4D4D4D"/>
              </a:solidFill>
              <a:latin typeface="Open Sans" panose="020B0606030504020204" pitchFamily="34" charset="0"/>
              <a:ea typeface="Open Sans" panose="020B0606030504020204" pitchFamily="34" charset="0"/>
              <a:cs typeface="Open Sans" panose="020B0606030504020204" pitchFamily="34" charset="0"/>
            </a:endParaRPr>
          </a:p>
          <a:p>
            <a:r>
              <a:rPr lang="da-DK" sz="1100" dirty="0"/>
              <a:t>Kommer ofte for sent</a:t>
            </a:r>
          </a:p>
          <a:p>
            <a:r>
              <a:rPr lang="da-DK" sz="1100" dirty="0"/>
              <a:t>Møder uforberedt op </a:t>
            </a:r>
          </a:p>
          <a:p>
            <a:r>
              <a:rPr lang="da-DK" sz="1100" dirty="0"/>
              <a:t>Lader som man er forberedt  </a:t>
            </a:r>
          </a:p>
          <a:p>
            <a:r>
              <a:rPr lang="da-DK" sz="1100" dirty="0"/>
              <a:t>Evner at slå ned på side 2 afsnit 3 og hurtigt have en holdning. </a:t>
            </a:r>
          </a:p>
          <a:p>
            <a:r>
              <a:rPr lang="da-DK" sz="1100" dirty="0"/>
              <a:t>Kan hurtigt få ideer </a:t>
            </a:r>
          </a:p>
          <a:p>
            <a:r>
              <a:rPr lang="da-DK" sz="1100" dirty="0"/>
              <a:t>Bliver ofte inspireret til tage en uventet ny spændende kurs på mødet</a:t>
            </a:r>
          </a:p>
          <a:p>
            <a:r>
              <a:rPr lang="da-DK" sz="1100" dirty="0">
                <a:latin typeface="Franklin Gothic Book" panose="020B0503020102020204" pitchFamily="34" charset="0"/>
              </a:rPr>
              <a:t>Træffer gerne hurtige beslutning </a:t>
            </a:r>
            <a:endParaRPr lang="da-DK" sz="800" dirty="0">
              <a:latin typeface="Franklin Gothic Book" panose="020B0503020102020204" pitchFamily="34" charset="0"/>
            </a:endParaRPr>
          </a:p>
        </p:txBody>
      </p:sp>
      <p:sp>
        <p:nvSpPr>
          <p:cNvPr id="17" name="Tekstfelt 16">
            <a:extLst>
              <a:ext uri="{FF2B5EF4-FFF2-40B4-BE49-F238E27FC236}">
                <a16:creationId xmlns:a16="http://schemas.microsoft.com/office/drawing/2014/main" id="{9AEC9D80-079A-49DF-8952-F19E6BDB1C32}"/>
              </a:ext>
            </a:extLst>
          </p:cNvPr>
          <p:cNvSpPr txBox="1"/>
          <p:nvPr/>
        </p:nvSpPr>
        <p:spPr>
          <a:xfrm>
            <a:off x="4656492" y="845947"/>
            <a:ext cx="3229247" cy="1899490"/>
          </a:xfrm>
          <a:prstGeom prst="rect">
            <a:avLst/>
          </a:prstGeom>
          <a:noFill/>
        </p:spPr>
        <p:txBody>
          <a:bodyPr vert="horz" wrap="square" lIns="180000" tIns="180000" rIns="180000" bIns="360000" rtlCol="0" anchor="t" anchorCtr="0">
            <a:spAutoFit/>
          </a:bodyPr>
          <a:lstStyle/>
          <a:p>
            <a:r>
              <a:rPr lang="da-DK" sz="1100" dirty="0"/>
              <a:t>Kommer til tiden</a:t>
            </a:r>
          </a:p>
          <a:p>
            <a:r>
              <a:rPr lang="da-DK" sz="1100" dirty="0"/>
              <a:t>Vil tilstræbe at involvere alle </a:t>
            </a:r>
          </a:p>
          <a:p>
            <a:r>
              <a:rPr lang="da-DK" sz="1100" dirty="0">
                <a:ea typeface="Open Sans" panose="020B0606030504020204" pitchFamily="34" charset="0"/>
                <a:cs typeface="Open Sans" panose="020B0606030504020204" pitchFamily="34" charset="0"/>
              </a:rPr>
              <a:t>Foretrækker personlig og faglig </a:t>
            </a:r>
          </a:p>
          <a:p>
            <a:r>
              <a:rPr lang="da-DK" sz="1100" dirty="0">
                <a:ea typeface="Open Sans" panose="020B0606030504020204" pitchFamily="34" charset="0"/>
                <a:cs typeface="Open Sans" panose="020B0606030504020204" pitchFamily="34" charset="0"/>
              </a:rPr>
              <a:t>Anerkendelse</a:t>
            </a:r>
          </a:p>
          <a:p>
            <a:r>
              <a:rPr lang="da-DK" sz="1100" dirty="0"/>
              <a:t>Får sjældent gennem trumfet egne synspunkter </a:t>
            </a:r>
            <a:r>
              <a:rPr lang="da-DK" sz="1100" dirty="0">
                <a:ea typeface="Open Sans" panose="020B0606030504020204" pitchFamily="34" charset="0"/>
                <a:cs typeface="Open Sans" panose="020B0606030504020204" pitchFamily="34" charset="0"/>
              </a:rPr>
              <a:t>Deler ikke egne synspunkter på mødet hvis tilliden ikke er på plads </a:t>
            </a:r>
          </a:p>
          <a:p>
            <a:r>
              <a:rPr lang="da-DK" sz="1100" dirty="0">
                <a:ea typeface="Open Sans" panose="020B0606030504020204" pitchFamily="34" charset="0"/>
                <a:cs typeface="Open Sans" panose="020B0606030504020204" pitchFamily="34" charset="0"/>
              </a:rPr>
              <a:t>Ønsker ikke at presses til en hurtig beslutning</a:t>
            </a:r>
          </a:p>
        </p:txBody>
      </p:sp>
      <p:sp>
        <p:nvSpPr>
          <p:cNvPr id="18" name="Tekstfelt 17">
            <a:extLst>
              <a:ext uri="{FF2B5EF4-FFF2-40B4-BE49-F238E27FC236}">
                <a16:creationId xmlns:a16="http://schemas.microsoft.com/office/drawing/2014/main" id="{A85897A4-4124-4279-B8E4-71AA69974043}"/>
              </a:ext>
            </a:extLst>
          </p:cNvPr>
          <p:cNvSpPr txBox="1"/>
          <p:nvPr/>
        </p:nvSpPr>
        <p:spPr>
          <a:xfrm>
            <a:off x="2022087" y="2865569"/>
            <a:ext cx="2627437" cy="2176489"/>
          </a:xfrm>
          <a:prstGeom prst="rect">
            <a:avLst/>
          </a:prstGeom>
          <a:noFill/>
        </p:spPr>
        <p:txBody>
          <a:bodyPr vert="horz" wrap="square" lIns="180000" tIns="180000" rIns="180000" bIns="360000" rtlCol="0" anchor="t" anchorCtr="0">
            <a:spAutoFit/>
          </a:bodyPr>
          <a:lstStyle/>
          <a:p>
            <a:r>
              <a:rPr lang="da-DK" sz="1100" dirty="0"/>
              <a:t>Kommer lige akkurat til tiden</a:t>
            </a:r>
          </a:p>
          <a:p>
            <a:r>
              <a:rPr lang="da-DK" sz="1100" dirty="0"/>
              <a:t>Tager gerne mødelederrollen</a:t>
            </a:r>
          </a:p>
          <a:p>
            <a:r>
              <a:rPr lang="da-DK" sz="1100" dirty="0"/>
              <a:t>Forventer en dagsorden</a:t>
            </a:r>
          </a:p>
          <a:p>
            <a:r>
              <a:rPr lang="da-DK" sz="1100" dirty="0"/>
              <a:t>Ønsker effektive møder uden nødig sidespring om andre emner. </a:t>
            </a:r>
          </a:p>
          <a:p>
            <a:r>
              <a:rPr lang="da-DK" sz="1100" dirty="0"/>
              <a:t>Kan finde på at forlade mødet mens det er i gang, hvis emnet ikke findes relevant.</a:t>
            </a:r>
          </a:p>
          <a:p>
            <a:r>
              <a:rPr lang="da-DK" sz="1100" dirty="0"/>
              <a:t>Ønsker ingen small talk</a:t>
            </a:r>
          </a:p>
          <a:p>
            <a:endParaRPr lang="da-DK" sz="700" dirty="0">
              <a:latin typeface="Franklin Gothic Book" panose="020B0503020102020204" pitchFamily="34" charset="0"/>
            </a:endParaRPr>
          </a:p>
        </p:txBody>
      </p:sp>
      <p:sp>
        <p:nvSpPr>
          <p:cNvPr id="19" name="Tekstfelt 18">
            <a:extLst>
              <a:ext uri="{FF2B5EF4-FFF2-40B4-BE49-F238E27FC236}">
                <a16:creationId xmlns:a16="http://schemas.microsoft.com/office/drawing/2014/main" id="{712E50BA-F843-4B73-A065-82F795B4583E}"/>
              </a:ext>
            </a:extLst>
          </p:cNvPr>
          <p:cNvSpPr txBox="1"/>
          <p:nvPr/>
        </p:nvSpPr>
        <p:spPr>
          <a:xfrm>
            <a:off x="4689076" y="2851514"/>
            <a:ext cx="2589793" cy="2238045"/>
          </a:xfrm>
          <a:prstGeom prst="rect">
            <a:avLst/>
          </a:prstGeom>
          <a:noFill/>
        </p:spPr>
        <p:txBody>
          <a:bodyPr vert="horz" wrap="square" lIns="180000" tIns="180000" rIns="180000" bIns="360000" rtlCol="0" anchor="t" anchorCtr="0">
            <a:spAutoFit/>
          </a:bodyPr>
          <a:lstStyle/>
          <a:p>
            <a:r>
              <a:rPr lang="da-DK" sz="1100" dirty="0">
                <a:sym typeface="Wingdings" pitchFamily="2" charset="2"/>
              </a:rPr>
              <a:t>Kommer til tiden, gerne i god tid </a:t>
            </a:r>
          </a:p>
          <a:p>
            <a:r>
              <a:rPr lang="da-DK" sz="1100" dirty="0">
                <a:sym typeface="Wingdings" pitchFamily="2" charset="2"/>
              </a:rPr>
              <a:t>Er forberedt  – til mindste detalje </a:t>
            </a:r>
          </a:p>
          <a:p>
            <a:r>
              <a:rPr lang="da-DK" sz="1100" dirty="0">
                <a:sym typeface="Wingdings" pitchFamily="2" charset="2"/>
              </a:rPr>
              <a:t>Bryder sjældent </a:t>
            </a:r>
            <a:r>
              <a:rPr lang="da-DK" sz="1100" dirty="0" err="1">
                <a:sym typeface="Wingdings" pitchFamily="2" charset="2"/>
              </a:rPr>
              <a:t>talerækken</a:t>
            </a:r>
            <a:r>
              <a:rPr lang="da-DK" sz="1100" dirty="0">
                <a:sym typeface="Wingdings" pitchFamily="2" charset="2"/>
              </a:rPr>
              <a:t>, men kan  blive irriteret hvis det sker, men viser det ikke  </a:t>
            </a:r>
          </a:p>
          <a:p>
            <a:r>
              <a:rPr lang="da-DK" sz="1100" dirty="0">
                <a:sym typeface="Wingdings" pitchFamily="2" charset="2"/>
              </a:rPr>
              <a:t>Søger kun faglig anerkendelse, har ikke brug for personlig anerkendelse.</a:t>
            </a:r>
          </a:p>
          <a:p>
            <a:r>
              <a:rPr lang="da-DK" sz="1100" dirty="0">
                <a:sym typeface="Wingdings" pitchFamily="2" charset="2"/>
              </a:rPr>
              <a:t>Ønsker ikke at love noget der ikke kan holdes.</a:t>
            </a:r>
          </a:p>
          <a:p>
            <a:endParaRPr lang="da-DK" sz="11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99789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227009" cy="883828"/>
          </a:xfrm>
        </p:spPr>
        <p:txBody>
          <a:bodyPr/>
          <a:lstStyle/>
          <a:p>
            <a:r>
              <a:rPr lang="da-DK" dirty="0"/>
              <a:t>Onboarding af ny kollega</a:t>
            </a:r>
          </a:p>
        </p:txBody>
      </p:sp>
      <p:sp>
        <p:nvSpPr>
          <p:cNvPr id="3" name="Pladsholder til tekst 2"/>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489038" y="781549"/>
            <a:ext cx="2232107" cy="2238045"/>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Kort intro / uformel</a:t>
            </a:r>
          </a:p>
          <a:p>
            <a:r>
              <a:rPr lang="da-DK" sz="1100" dirty="0">
                <a:latin typeface="Franklin Gothic Book" panose="020B0503020102020204" pitchFamily="34" charset="0"/>
              </a:rPr>
              <a:t>Hurtigt i gang / frie rammer</a:t>
            </a:r>
          </a:p>
          <a:p>
            <a:r>
              <a:rPr lang="da-DK" sz="1100" dirty="0">
                <a:latin typeface="Franklin Gothic Book" panose="020B0503020102020204" pitchFamily="34" charset="0"/>
              </a:rPr>
              <a:t>Kend beslutningstagerne</a:t>
            </a:r>
          </a:p>
          <a:p>
            <a:r>
              <a:rPr lang="da-DK" sz="1100" dirty="0">
                <a:latin typeface="Franklin Gothic Book" panose="020B0503020102020204" pitchFamily="34" charset="0"/>
              </a:rPr>
              <a:t>Nøgletal</a:t>
            </a:r>
          </a:p>
          <a:p>
            <a:r>
              <a:rPr lang="da-DK" sz="1100" dirty="0">
                <a:latin typeface="Franklin Gothic Book" panose="020B0503020102020204" pitchFamily="34" charset="0"/>
              </a:rPr>
              <a:t>Netværk</a:t>
            </a:r>
          </a:p>
          <a:p>
            <a:r>
              <a:rPr lang="da-DK" sz="1100" dirty="0">
                <a:latin typeface="Franklin Gothic Book" panose="020B0503020102020204" pitchFamily="34" charset="0"/>
              </a:rPr>
              <a:t>CEO-Lunch</a:t>
            </a:r>
          </a:p>
          <a:p>
            <a:r>
              <a:rPr lang="da-DK" sz="1100" dirty="0">
                <a:latin typeface="Franklin Gothic Book" panose="020B0503020102020204" pitchFamily="34" charset="0"/>
              </a:rPr>
              <a:t>Hurtig plan</a:t>
            </a:r>
          </a:p>
          <a:p>
            <a:r>
              <a:rPr lang="da-DK" sz="1100" dirty="0">
                <a:latin typeface="Franklin Gothic Book" panose="020B0503020102020204" pitchFamily="34" charset="0"/>
              </a:rPr>
              <a:t>Mulighed for at spørge løbende i takt med behovet opstår</a:t>
            </a:r>
          </a:p>
          <a:p>
            <a:endParaRPr lang="da-DK" sz="1100" dirty="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719044" y="781549"/>
            <a:ext cx="2262771" cy="2068767"/>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Mange møder</a:t>
            </a:r>
          </a:p>
          <a:p>
            <a:r>
              <a:rPr lang="da-DK" sz="1100" dirty="0">
                <a:latin typeface="Franklin Gothic Book" panose="020B0503020102020204" pitchFamily="34" charset="0"/>
              </a:rPr>
              <a:t>Gerne 1:1</a:t>
            </a:r>
          </a:p>
          <a:p>
            <a:r>
              <a:rPr lang="da-DK" sz="1100" dirty="0">
                <a:latin typeface="Franklin Gothic Book" panose="020B0503020102020204" pitchFamily="34" charset="0"/>
              </a:rPr>
              <a:t>Tid til at møde kollegaer (opbygge relationer)</a:t>
            </a:r>
          </a:p>
          <a:p>
            <a:r>
              <a:rPr lang="da-DK" sz="1100" dirty="0">
                <a:latin typeface="Franklin Gothic Book" panose="020B0503020102020204" pitchFamily="34" charset="0"/>
              </a:rPr>
              <a:t>Spørg ind til hvordan de oplever deres opstart? </a:t>
            </a:r>
            <a:r>
              <a:rPr lang="da-DK" sz="1100" dirty="0">
                <a:latin typeface="Franklin Gothic Book" panose="020B0503020102020204" pitchFamily="34" charset="0"/>
                <a:sym typeface="Wingdings" panose="05000000000000000000" pitchFamily="2" charset="2"/>
              </a:rPr>
              <a:t> omsorg</a:t>
            </a:r>
          </a:p>
          <a:p>
            <a:r>
              <a:rPr lang="da-DK" sz="1100" dirty="0">
                <a:latin typeface="Franklin Gothic Book" panose="020B0503020102020204" pitchFamily="34" charset="0"/>
                <a:sym typeface="Wingdings" panose="05000000000000000000" pitchFamily="2" charset="2"/>
              </a:rPr>
              <a:t>Intro til virksomhedens værdier/</a:t>
            </a:r>
            <a:r>
              <a:rPr lang="da-DK" sz="1100" dirty="0" err="1">
                <a:latin typeface="Franklin Gothic Book" panose="020B0503020102020204" pitchFamily="34" charset="0"/>
                <a:sym typeface="Wingdings" panose="05000000000000000000" pitchFamily="2" charset="2"/>
              </a:rPr>
              <a:t>code</a:t>
            </a:r>
            <a:r>
              <a:rPr lang="da-DK" sz="1100" dirty="0">
                <a:latin typeface="Franklin Gothic Book" panose="020B0503020102020204" pitchFamily="34" charset="0"/>
                <a:sym typeface="Wingdings" panose="05000000000000000000" pitchFamily="2" charset="2"/>
              </a:rPr>
              <a:t> of </a:t>
            </a:r>
            <a:r>
              <a:rPr lang="da-DK" sz="1100" dirty="0" err="1">
                <a:latin typeface="Franklin Gothic Book" panose="020B0503020102020204" pitchFamily="34" charset="0"/>
                <a:sym typeface="Wingdings" panose="05000000000000000000" pitchFamily="2" charset="2"/>
              </a:rPr>
              <a:t>conduct</a:t>
            </a:r>
            <a:r>
              <a:rPr lang="da-DK" sz="1100" dirty="0">
                <a:latin typeface="Franklin Gothic Book" panose="020B0503020102020204" pitchFamily="34" charset="0"/>
                <a:sym typeface="Wingdings" panose="05000000000000000000" pitchFamily="2" charset="2"/>
              </a:rPr>
              <a:t> </a:t>
            </a:r>
          </a:p>
          <a:p>
            <a:r>
              <a:rPr lang="da-DK" sz="1100" dirty="0">
                <a:latin typeface="Franklin Gothic Book" panose="020B0503020102020204" pitchFamily="34" charset="0"/>
              </a:rPr>
              <a:t>CSR</a:t>
            </a:r>
          </a:p>
        </p:txBody>
      </p:sp>
      <p:sp>
        <p:nvSpPr>
          <p:cNvPr id="25" name="Tekstfelt 24">
            <a:extLst>
              <a:ext uri="{FF2B5EF4-FFF2-40B4-BE49-F238E27FC236}">
                <a16:creationId xmlns:a16="http://schemas.microsoft.com/office/drawing/2014/main" id="{66892B28-E953-48BD-933A-07F3CA486AA7}"/>
              </a:ext>
            </a:extLst>
          </p:cNvPr>
          <p:cNvSpPr txBox="1"/>
          <p:nvPr/>
        </p:nvSpPr>
        <p:spPr>
          <a:xfrm>
            <a:off x="3481061" y="2710531"/>
            <a:ext cx="2290836" cy="2238045"/>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Hurtigt overblik</a:t>
            </a:r>
          </a:p>
          <a:p>
            <a:r>
              <a:rPr lang="da-DK" sz="1100" dirty="0">
                <a:latin typeface="Franklin Gothic Book" panose="020B0503020102020204" pitchFamily="34" charset="0"/>
              </a:rPr>
              <a:t>ønsker tydelighed omkring lederens forventning </a:t>
            </a:r>
          </a:p>
          <a:p>
            <a:r>
              <a:rPr lang="da-DK" sz="1100" dirty="0">
                <a:latin typeface="Franklin Gothic Book" panose="020B0503020102020204" pitchFamily="34" charset="0"/>
              </a:rPr>
              <a:t>Klare </a:t>
            </a:r>
            <a:r>
              <a:rPr lang="da-DK" sz="1100" dirty="0" err="1">
                <a:latin typeface="Franklin Gothic Book" panose="020B0503020102020204" pitchFamily="34" charset="0"/>
              </a:rPr>
              <a:t>KPI’er</a:t>
            </a:r>
            <a:r>
              <a:rPr lang="da-DK" sz="1100" dirty="0">
                <a:latin typeface="Franklin Gothic Book" panose="020B0503020102020204" pitchFamily="34" charset="0"/>
              </a:rPr>
              <a:t> </a:t>
            </a:r>
          </a:p>
          <a:p>
            <a:r>
              <a:rPr lang="da-DK" sz="1100" dirty="0">
                <a:latin typeface="Franklin Gothic Book" panose="020B0503020102020204" pitchFamily="34" charset="0"/>
              </a:rPr>
              <a:t>Få egne opgaver hurtigt</a:t>
            </a:r>
          </a:p>
          <a:p>
            <a:r>
              <a:rPr lang="da-DK" sz="1100" dirty="0">
                <a:latin typeface="Franklin Gothic Book" panose="020B0503020102020204" pitchFamily="34" charset="0"/>
              </a:rPr>
              <a:t>Organisation &amp; ramme er klar når man starter</a:t>
            </a:r>
          </a:p>
          <a:p>
            <a:r>
              <a:rPr lang="da-DK" sz="1100" dirty="0">
                <a:latin typeface="Franklin Gothic Book" panose="020B0503020102020204" pitchFamily="34" charset="0"/>
              </a:rPr>
              <a:t>Optaget af opgaverne</a:t>
            </a:r>
          </a:p>
          <a:p>
            <a:r>
              <a:rPr lang="da-DK" sz="1100" dirty="0">
                <a:latin typeface="Franklin Gothic Book" panose="020B0503020102020204" pitchFamily="34" charset="0"/>
              </a:rPr>
              <a:t>formålet/sagen </a:t>
            </a:r>
          </a:p>
          <a:p>
            <a:r>
              <a:rPr lang="da-DK" sz="1100" dirty="0">
                <a:latin typeface="Franklin Gothic Book" panose="020B0503020102020204" pitchFamily="34" charset="0"/>
              </a:rPr>
              <a:t>Ønsker ingen spildtid</a:t>
            </a:r>
          </a:p>
        </p:txBody>
      </p:sp>
      <p:sp>
        <p:nvSpPr>
          <p:cNvPr id="26" name="Tekstfelt 25">
            <a:extLst>
              <a:ext uri="{FF2B5EF4-FFF2-40B4-BE49-F238E27FC236}">
                <a16:creationId xmlns:a16="http://schemas.microsoft.com/office/drawing/2014/main" id="{AB4435B4-8912-48AA-B5DA-D2D8E183D7BB}"/>
              </a:ext>
            </a:extLst>
          </p:cNvPr>
          <p:cNvSpPr txBox="1"/>
          <p:nvPr/>
        </p:nvSpPr>
        <p:spPr>
          <a:xfrm>
            <a:off x="5757576" y="2674782"/>
            <a:ext cx="2984055" cy="2068767"/>
          </a:xfrm>
          <a:prstGeom prst="rect">
            <a:avLst/>
          </a:prstGeom>
          <a:noFill/>
        </p:spPr>
        <p:txBody>
          <a:bodyPr vert="horz" wrap="square" lIns="180000" tIns="180000" rIns="180000" bIns="360000" rtlCol="0" anchor="t" anchorCtr="0">
            <a:spAutoFit/>
          </a:bodyPr>
          <a:lstStyle/>
          <a:p>
            <a:r>
              <a:rPr lang="da-DK" sz="1100" dirty="0">
                <a:latin typeface="Franklin Gothic Book" panose="020B0503020102020204" pitchFamily="34" charset="0"/>
              </a:rPr>
              <a:t>Grundig træning i systemer</a:t>
            </a:r>
          </a:p>
          <a:p>
            <a:r>
              <a:rPr lang="da-DK" sz="1100" dirty="0">
                <a:latin typeface="Franklin Gothic Book" panose="020B0503020102020204" pitchFamily="34" charset="0"/>
              </a:rPr>
              <a:t>Grundig detaljeret introplan</a:t>
            </a:r>
          </a:p>
          <a:p>
            <a:r>
              <a:rPr lang="da-DK" sz="1100" dirty="0">
                <a:latin typeface="Franklin Gothic Book" panose="020B0503020102020204" pitchFamily="34" charset="0"/>
              </a:rPr>
              <a:t>Tid til fordybelse</a:t>
            </a:r>
          </a:p>
          <a:p>
            <a:r>
              <a:rPr lang="da-DK" sz="1100" dirty="0">
                <a:latin typeface="Franklin Gothic Book" panose="020B0503020102020204" pitchFamily="34" charset="0"/>
              </a:rPr>
              <a:t>Gerne onlinehjælp</a:t>
            </a:r>
          </a:p>
          <a:p>
            <a:r>
              <a:rPr lang="da-DK" sz="1100" dirty="0">
                <a:latin typeface="Franklin Gothic Book" panose="020B0503020102020204" pitchFamily="34" charset="0"/>
              </a:rPr>
              <a:t>Årsregnskab</a:t>
            </a:r>
          </a:p>
          <a:p>
            <a:r>
              <a:rPr lang="da-DK" sz="1100" dirty="0">
                <a:latin typeface="Franklin Gothic Book" panose="020B0503020102020204" pitchFamily="34" charset="0"/>
              </a:rPr>
              <a:t>Organisationsdiagram</a:t>
            </a:r>
          </a:p>
          <a:p>
            <a:r>
              <a:rPr lang="da-DK" sz="1100" dirty="0">
                <a:latin typeface="Franklin Gothic Book" panose="020B0503020102020204" pitchFamily="34" charset="0"/>
              </a:rPr>
              <a:t>Jobbeskrivelsesgennemgang</a:t>
            </a:r>
          </a:p>
          <a:p>
            <a:r>
              <a:rPr lang="da-DK" sz="1100" dirty="0">
                <a:latin typeface="Franklin Gothic Book" panose="020B0503020102020204" pitchFamily="34" charset="0"/>
              </a:rPr>
              <a:t>Fuld adgang til info</a:t>
            </a:r>
          </a:p>
          <a:p>
            <a:r>
              <a:rPr lang="da-DK" sz="1100" dirty="0">
                <a:latin typeface="Franklin Gothic Book" panose="020B0503020102020204" pitchFamily="34" charset="0"/>
              </a:rPr>
              <a:t>Nedskrevet plan</a:t>
            </a:r>
          </a:p>
        </p:txBody>
      </p:sp>
      <p:sp>
        <p:nvSpPr>
          <p:cNvPr id="27" name="Tekstboks 12">
            <a:extLst>
              <a:ext uri="{FF2B5EF4-FFF2-40B4-BE49-F238E27FC236}">
                <a16:creationId xmlns:a16="http://schemas.microsoft.com/office/drawing/2014/main" id="{0E41D419-B955-45A3-9C0B-14800A8DEB5E}"/>
              </a:ext>
            </a:extLst>
          </p:cNvPr>
          <p:cNvSpPr txBox="1"/>
          <p:nvPr/>
        </p:nvSpPr>
        <p:spPr>
          <a:xfrm>
            <a:off x="2705087" y="691020"/>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2CA02287-20A6-4E93-B961-53B8F31B5861}"/>
              </a:ext>
            </a:extLst>
          </p:cNvPr>
          <p:cNvSpPr txBox="1"/>
          <p:nvPr/>
        </p:nvSpPr>
        <p:spPr>
          <a:xfrm>
            <a:off x="8015105" y="839892"/>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A4F9D871-EC19-489F-82E4-E9F9C4BA8FF1}"/>
              </a:ext>
            </a:extLst>
          </p:cNvPr>
          <p:cNvSpPr txBox="1"/>
          <p:nvPr/>
        </p:nvSpPr>
        <p:spPr>
          <a:xfrm>
            <a:off x="2787842" y="2990665"/>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6967C636-5501-4A08-8C88-0E7F0E410E83}"/>
              </a:ext>
            </a:extLst>
          </p:cNvPr>
          <p:cNvSpPr txBox="1"/>
          <p:nvPr/>
        </p:nvSpPr>
        <p:spPr>
          <a:xfrm>
            <a:off x="8098935" y="311858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2949285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Øvelser – Hvad er </a:t>
            </a:r>
            <a:r>
              <a:rPr lang="da-DK" b="1" dirty="0" err="1">
                <a:solidFill>
                  <a:schemeClr val="tx2"/>
                </a:solidFill>
              </a:rPr>
              <a:t>easi</a:t>
            </a:r>
            <a:r>
              <a:rPr lang="da-DK" b="1" dirty="0">
                <a:solidFill>
                  <a:schemeClr val="tx2"/>
                </a:solidFill>
              </a:rPr>
              <a:t>?</a:t>
            </a:r>
          </a:p>
        </p:txBody>
      </p:sp>
    </p:spTree>
    <p:extLst>
      <p:ext uri="{BB962C8B-B14F-4D97-AF65-F5344CB8AC3E}">
        <p14:creationId xmlns:p14="http://schemas.microsoft.com/office/powerpoint/2010/main" val="723974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133505" cy="883828"/>
          </a:xfrm>
        </p:spPr>
        <p:txBody>
          <a:bodyPr/>
          <a:lstStyle/>
          <a:p>
            <a:r>
              <a:rPr lang="da-DK" dirty="0"/>
              <a:t>Lær </a:t>
            </a:r>
            <a:r>
              <a:rPr lang="da-DK" dirty="0" err="1"/>
              <a:t>easi</a:t>
            </a:r>
            <a:r>
              <a:rPr lang="da-DK" dirty="0"/>
              <a:t> at kende	</a:t>
            </a:r>
          </a:p>
        </p:txBody>
      </p:sp>
      <p:sp>
        <p:nvSpPr>
          <p:cNvPr id="9" name="Pladsholder til tekst 8">
            <a:extLst>
              <a:ext uri="{FF2B5EF4-FFF2-40B4-BE49-F238E27FC236}">
                <a16:creationId xmlns:a16="http://schemas.microsoft.com/office/drawing/2014/main" id="{988AF888-B8B4-4ADB-8C95-10692E0F78A8}"/>
              </a:ext>
            </a:extLst>
          </p:cNvPr>
          <p:cNvSpPr>
            <a:spLocks noGrp="1"/>
          </p:cNvSpPr>
          <p:nvPr>
            <p:ph type="body" sz="quarter" idx="13"/>
          </p:nvPr>
        </p:nvSpPr>
        <p:spPr/>
        <p:txBody>
          <a:bodyPr/>
          <a:lstStyle/>
          <a:p>
            <a:endParaRPr lang="da-DK"/>
          </a:p>
        </p:txBody>
      </p:sp>
      <p:sp>
        <p:nvSpPr>
          <p:cNvPr id="10" name="Pladsholder til tekst 9">
            <a:extLst>
              <a:ext uri="{FF2B5EF4-FFF2-40B4-BE49-F238E27FC236}">
                <a16:creationId xmlns:a16="http://schemas.microsoft.com/office/drawing/2014/main" id="{718BFE7F-C382-4A69-90D7-D5B785CAC675}"/>
              </a:ext>
            </a:extLst>
          </p:cNvPr>
          <p:cNvSpPr>
            <a:spLocks noGrp="1"/>
          </p:cNvSpPr>
          <p:nvPr>
            <p:ph type="body" sz="quarter" idx="14"/>
          </p:nvPr>
        </p:nvSpPr>
        <p:spPr/>
        <p:txBody>
          <a:bodyPr/>
          <a:lstStyle/>
          <a:p>
            <a:r>
              <a:rPr lang="da-DK" dirty="0"/>
              <a:t>Tid til at komme op at stå </a:t>
            </a:r>
            <a:r>
              <a:rPr lang="da-DK" dirty="0">
                <a:sym typeface="Wingdings" panose="05000000000000000000" pitchFamily="2" charset="2"/>
              </a:rPr>
              <a:t></a:t>
            </a:r>
            <a:endParaRPr lang="da-DK" dirty="0"/>
          </a:p>
        </p:txBody>
      </p:sp>
      <p:pic>
        <p:nvPicPr>
          <p:cNvPr id="6" name="Pladsholder til billede 5">
            <a:extLst>
              <a:ext uri="{FF2B5EF4-FFF2-40B4-BE49-F238E27FC236}">
                <a16:creationId xmlns:a16="http://schemas.microsoft.com/office/drawing/2014/main" id="{6EF48CB2-664A-44B8-AEB1-3EDA3CAA287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rot="5400000">
            <a:off x="4298950" y="452438"/>
            <a:ext cx="4983163" cy="4392612"/>
          </a:xfrm>
        </p:spPr>
      </p:pic>
    </p:spTree>
    <p:extLst>
      <p:ext uri="{BB962C8B-B14F-4D97-AF65-F5344CB8AC3E}">
        <p14:creationId xmlns:p14="http://schemas.microsoft.com/office/powerpoint/2010/main" val="2740625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1C013BD-56F7-4BB6-807C-08E08C82B9BA}"/>
              </a:ext>
            </a:extLst>
          </p:cNvPr>
          <p:cNvSpPr>
            <a:spLocks noGrp="1"/>
          </p:cNvSpPr>
          <p:nvPr>
            <p:ph type="body" sz="quarter" idx="11"/>
          </p:nvPr>
        </p:nvSpPr>
        <p:spPr>
          <a:xfrm>
            <a:off x="107505" y="0"/>
            <a:ext cx="5256583" cy="883828"/>
          </a:xfrm>
        </p:spPr>
        <p:txBody>
          <a:bodyPr/>
          <a:lstStyle/>
          <a:p>
            <a:r>
              <a:rPr lang="da-DK" dirty="0"/>
              <a:t>Kom godt i gang – til instruktøren</a:t>
            </a:r>
          </a:p>
        </p:txBody>
      </p:sp>
      <p:sp>
        <p:nvSpPr>
          <p:cNvPr id="4" name="Pladsholder til tekst 3">
            <a:extLst>
              <a:ext uri="{FF2B5EF4-FFF2-40B4-BE49-F238E27FC236}">
                <a16:creationId xmlns:a16="http://schemas.microsoft.com/office/drawing/2014/main" id="{0D69F4C7-1A55-4920-AE6E-B397488BFC61}"/>
              </a:ext>
            </a:extLst>
          </p:cNvPr>
          <p:cNvSpPr>
            <a:spLocks noGrp="1"/>
          </p:cNvSpPr>
          <p:nvPr>
            <p:ph type="body" sz="quarter" idx="13"/>
          </p:nvPr>
        </p:nvSpPr>
        <p:spPr/>
        <p:txBody>
          <a:bodyPr/>
          <a:lstStyle/>
          <a:p>
            <a:endParaRPr lang="da-DK"/>
          </a:p>
        </p:txBody>
      </p:sp>
      <p:graphicFrame>
        <p:nvGraphicFramePr>
          <p:cNvPr id="6" name="Diagram 5">
            <a:extLst>
              <a:ext uri="{FF2B5EF4-FFF2-40B4-BE49-F238E27FC236}">
                <a16:creationId xmlns:a16="http://schemas.microsoft.com/office/drawing/2014/main" id="{227DFE05-AA19-48F3-8F27-3374B8190601}"/>
              </a:ext>
            </a:extLst>
          </p:cNvPr>
          <p:cNvGraphicFramePr/>
          <p:nvPr>
            <p:extLst>
              <p:ext uri="{D42A27DB-BD31-4B8C-83A1-F6EECF244321}">
                <p14:modId xmlns:p14="http://schemas.microsoft.com/office/powerpoint/2010/main" val="772484717"/>
              </p:ext>
            </p:extLst>
          </p:nvPr>
        </p:nvGraphicFramePr>
        <p:xfrm>
          <a:off x="431540" y="1129308"/>
          <a:ext cx="8280920" cy="3811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990174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314568" cy="883828"/>
          </a:xfrm>
        </p:spPr>
        <p:txBody>
          <a:bodyPr/>
          <a:lstStyle/>
          <a:p>
            <a:r>
              <a:rPr lang="da-DK" dirty="0"/>
              <a:t>Beskrivelse af øvelsen ”lær </a:t>
            </a:r>
            <a:r>
              <a:rPr lang="da-DK" dirty="0" err="1"/>
              <a:t>easi</a:t>
            </a:r>
            <a:r>
              <a:rPr lang="da-DK" dirty="0"/>
              <a:t> at kende”</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At øge forståelsen for EASI modellens opbygningen og egen placering i modellen. </a:t>
            </a:r>
          </a:p>
          <a:p>
            <a:r>
              <a:rPr lang="da-DK" sz="1200" dirty="0">
                <a:solidFill>
                  <a:schemeClr val="tx1"/>
                </a:solidFill>
              </a:rPr>
              <a:t>Materialer: 	Alle skal have udfyldt EASI profil på adfærd. Master EASI tæppe eller malertape/reb minimum 2 x 4 meter. 	Printet materiale fra samlingen ”EASI Gulvøvelser til print”</a:t>
            </a:r>
          </a:p>
          <a:p>
            <a:r>
              <a:rPr lang="da-DK" sz="1200" dirty="0">
                <a:solidFill>
                  <a:schemeClr val="tx1"/>
                </a:solidFill>
              </a:rPr>
              <a:t>Øvelsen:	</a:t>
            </a:r>
          </a:p>
          <a:p>
            <a:r>
              <a:rPr lang="da-DK" sz="1200" dirty="0">
                <a:solidFill>
                  <a:schemeClr val="tx1"/>
                </a:solidFill>
              </a:rPr>
              <a:t>Alle kommer ud på gulvet. </a:t>
            </a:r>
            <a:r>
              <a:rPr lang="da-DK" sz="1200" u="sng" dirty="0">
                <a:solidFill>
                  <a:schemeClr val="tx1"/>
                </a:solidFill>
              </a:rPr>
              <a:t>Læg Masters EASI tæppe </a:t>
            </a:r>
            <a:r>
              <a:rPr lang="da-DK" sz="1200" dirty="0">
                <a:solidFill>
                  <a:schemeClr val="tx1"/>
                </a:solidFill>
              </a:rPr>
              <a:t>på gulvet. Forklar, at personer til venstre for stregen hovedsageligt foretrækker at tage styringen (</a:t>
            </a:r>
            <a:r>
              <a:rPr lang="da-DK" sz="1200" b="1" dirty="0">
                <a:solidFill>
                  <a:schemeClr val="tx1"/>
                </a:solidFill>
              </a:rPr>
              <a:t>Styrende</a:t>
            </a:r>
            <a:r>
              <a:rPr lang="da-DK" sz="1200" dirty="0">
                <a:solidFill>
                  <a:schemeClr val="tx1"/>
                </a:solidFill>
              </a:rPr>
              <a:t>), mens andre – modsat, til højre, foretrækker at være (</a:t>
            </a:r>
            <a:r>
              <a:rPr lang="da-DK" sz="1200" b="1" dirty="0">
                <a:solidFill>
                  <a:schemeClr val="tx1"/>
                </a:solidFill>
              </a:rPr>
              <a:t>Deltagende</a:t>
            </a:r>
            <a:r>
              <a:rPr lang="da-DK" sz="1200" dirty="0">
                <a:solidFill>
                  <a:schemeClr val="tx1"/>
                </a:solidFill>
              </a:rPr>
              <a:t>) følger med (observerer, hvad der sker). Placer ordene (styrende/deltagende) til grundmodellen til højre/venstre. Flyt dig selv efterhånden som du fortæller.</a:t>
            </a:r>
          </a:p>
          <a:p>
            <a:r>
              <a:rPr lang="da-DK" sz="1200" u="sng" dirty="0">
                <a:solidFill>
                  <a:schemeClr val="tx1"/>
                </a:solidFill>
              </a:rPr>
              <a:t>Bed deltagerne</a:t>
            </a:r>
            <a:r>
              <a:rPr lang="da-DK" sz="1200" dirty="0">
                <a:solidFill>
                  <a:schemeClr val="tx1"/>
                </a:solidFill>
              </a:rPr>
              <a:t>, en efter en om, at placere sig til venstre eller højre for aksen for at vise, hvordan han/hun hovedsageligt opfatter sig selv i sit daglige arbejde. Gør opmærksom på, at han/hun kan placere sig tættere på eller længere væk fra stregen/midten, alt efter hvor meget han/hun fokuserer på enten at være Styrende eller Deltagende. Bed eventuelt vedkommende om at forklare, hvorfor han/hun har valgt denne placering. Samtlige deltagere skal placere sig. Vi har alle sammen sider af os selv i alle fire typer, som hører hjemme på den modsatte side af stregen, men det er vigtigt, hvad hver enkelt lægger </a:t>
            </a:r>
            <a:r>
              <a:rPr lang="da-DK" sz="1200" u="sng" dirty="0">
                <a:solidFill>
                  <a:schemeClr val="tx1"/>
                </a:solidFill>
              </a:rPr>
              <a:t>mest </a:t>
            </a:r>
            <a:r>
              <a:rPr lang="da-DK" sz="1200" dirty="0">
                <a:solidFill>
                  <a:schemeClr val="tx1"/>
                </a:solidFill>
              </a:rPr>
              <a:t>vægt på.</a:t>
            </a:r>
            <a:endParaRPr lang="da-DK" sz="1200" b="1" dirty="0">
              <a:solidFill>
                <a:schemeClr val="tx1"/>
              </a:solidFill>
            </a:endParaRPr>
          </a:p>
          <a:p>
            <a:r>
              <a:rPr lang="da-DK" sz="1200" dirty="0">
                <a:solidFill>
                  <a:schemeClr val="tx1"/>
                </a:solidFill>
              </a:rPr>
              <a:t>Hvis deltagerne har en vis mængde baggrundsviden om hinanden og at tiden er til det. Så spørg alle de øvrige deltagere, om de mener, at fokuspersonen har placeret sig det rigtige sted, og lad dem begrunde deres mening i form af eksempler på handlinger, de har set vedkommende foretage.</a:t>
            </a:r>
          </a:p>
          <a:p>
            <a:r>
              <a:rPr lang="da-DK" sz="1200" i="1" dirty="0">
                <a:solidFill>
                  <a:schemeClr val="tx1"/>
                </a:solidFill>
              </a:rPr>
              <a:t>Fortsættes på næste slide…</a:t>
            </a:r>
          </a:p>
        </p:txBody>
      </p:sp>
    </p:spTree>
    <p:extLst>
      <p:ext uri="{BB962C8B-B14F-4D97-AF65-F5344CB8AC3E}">
        <p14:creationId xmlns:p14="http://schemas.microsoft.com/office/powerpoint/2010/main" val="337978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314568" cy="883828"/>
          </a:xfrm>
        </p:spPr>
        <p:txBody>
          <a:bodyPr/>
          <a:lstStyle/>
          <a:p>
            <a:r>
              <a:rPr lang="da-DK" dirty="0"/>
              <a:t>Beskrivelse af øvelsen ”lær </a:t>
            </a:r>
            <a:r>
              <a:rPr lang="da-DK" dirty="0" err="1"/>
              <a:t>easi</a:t>
            </a:r>
            <a:r>
              <a:rPr lang="da-DK" dirty="0"/>
              <a:t> at kende”</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i="1" dirty="0">
                <a:solidFill>
                  <a:schemeClr val="tx1"/>
                </a:solidFill>
              </a:rPr>
              <a:t>Fortsat…</a:t>
            </a:r>
          </a:p>
          <a:p>
            <a:r>
              <a:rPr lang="da-DK" sz="1200" dirty="0">
                <a:solidFill>
                  <a:schemeClr val="tx1"/>
                </a:solidFill>
              </a:rPr>
              <a:t>Lav en ny lodret streg i forhold til den første, så du danner et kryds. Forklar, at Personer nederst i aksen, hovedsageligt fokuserer på </a:t>
            </a:r>
            <a:r>
              <a:rPr lang="da-DK" sz="1200" b="1" dirty="0">
                <a:solidFill>
                  <a:schemeClr val="tx1"/>
                </a:solidFill>
              </a:rPr>
              <a:t>Opgaver</a:t>
            </a:r>
            <a:r>
              <a:rPr lang="da-DK" sz="1200" dirty="0">
                <a:solidFill>
                  <a:schemeClr val="tx1"/>
                </a:solidFill>
              </a:rPr>
              <a:t> (hvad der gøres), mens personer øverst i aksen hovedsageligt fokuserer på </a:t>
            </a:r>
            <a:r>
              <a:rPr lang="da-DK" sz="1200" b="1" dirty="0">
                <a:solidFill>
                  <a:schemeClr val="tx1"/>
                </a:solidFill>
              </a:rPr>
              <a:t>Mennesker</a:t>
            </a:r>
            <a:r>
              <a:rPr lang="da-DK" sz="1200" dirty="0">
                <a:solidFill>
                  <a:schemeClr val="tx1"/>
                </a:solidFill>
              </a:rPr>
              <a:t> (hvem der gør det). Placer ordene (Opgaver/Mennesker) i grundmodellen nederst og øverst. </a:t>
            </a:r>
          </a:p>
          <a:p>
            <a:r>
              <a:rPr lang="da-DK" sz="1200" dirty="0">
                <a:solidFill>
                  <a:schemeClr val="tx1"/>
                </a:solidFill>
              </a:rPr>
              <a:t>Læg EASI nøgleordene for hver type i hvert kvadrat i de respektive felter, 24 i alt. Du finder dem i samlingen ”Gulvøvelser til print”.</a:t>
            </a:r>
          </a:p>
          <a:p>
            <a:r>
              <a:rPr lang="da-DK" sz="1200" dirty="0">
                <a:solidFill>
                  <a:schemeClr val="tx1"/>
                </a:solidFill>
              </a:rPr>
              <a:t>Bed derefter deltagerne om at placere sig i et af de fire kvadrater. </a:t>
            </a:r>
            <a:r>
              <a:rPr lang="da-DK" sz="1200" b="1" dirty="0">
                <a:solidFill>
                  <a:schemeClr val="tx1"/>
                </a:solidFill>
              </a:rPr>
              <a:t>	</a:t>
            </a:r>
          </a:p>
          <a:p>
            <a:r>
              <a:rPr lang="da-DK" sz="1200" dirty="0">
                <a:solidFill>
                  <a:schemeClr val="tx1"/>
                </a:solidFill>
              </a:rPr>
              <a:t>F.eks. Bed Entusiast om at fortælle Analytiker, hvad de som Entusiaster finder udviklende og motiverende ved en Analytiker adfærd, og hvor de, som Entusiaster føler modstand og misforståelser. Bed derefter deltagerne i det modsatte kvadrat om at gøre det samme. Påtag dig om nødvendigt rollen som "ordstyrer".</a:t>
            </a:r>
            <a:endParaRPr lang="da-DK" sz="1200" b="1" dirty="0">
              <a:solidFill>
                <a:schemeClr val="tx1"/>
              </a:solidFill>
            </a:endParaRPr>
          </a:p>
          <a:p>
            <a:r>
              <a:rPr lang="da-DK" sz="1200" b="1" dirty="0">
                <a:solidFill>
                  <a:schemeClr val="tx1"/>
                </a:solidFill>
              </a:rPr>
              <a:t>I plenum</a:t>
            </a:r>
            <a:r>
              <a:rPr lang="da-DK" sz="1200" dirty="0">
                <a:solidFill>
                  <a:schemeClr val="tx1"/>
                </a:solidFill>
              </a:rPr>
              <a:t>: Giv en kort opsummering af styrker og svagheder for hver kvartcirkel i modellen. </a:t>
            </a:r>
          </a:p>
          <a:p>
            <a:r>
              <a:rPr lang="da-DK" sz="1200" dirty="0">
                <a:solidFill>
                  <a:schemeClr val="tx1"/>
                </a:solidFill>
              </a:rPr>
              <a:t>Observationer: </a:t>
            </a:r>
          </a:p>
          <a:p>
            <a:r>
              <a:rPr lang="da-DK" sz="1200" dirty="0">
                <a:solidFill>
                  <a:schemeClr val="tx1"/>
                </a:solidFill>
              </a:rPr>
              <a:t>Hold øje med, at alle deltagere kan følge med og virker involverede. Idet nogle typer vil tage føringen/ordet.</a:t>
            </a:r>
          </a:p>
          <a:p>
            <a:endParaRPr lang="da-DK" sz="1200" dirty="0">
              <a:solidFill>
                <a:schemeClr val="tx1"/>
              </a:solidFill>
            </a:endParaRPr>
          </a:p>
        </p:txBody>
      </p:sp>
    </p:spTree>
    <p:extLst>
      <p:ext uri="{BB962C8B-B14F-4D97-AF65-F5344CB8AC3E}">
        <p14:creationId xmlns:p14="http://schemas.microsoft.com/office/powerpoint/2010/main" val="2831004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056834" cy="883828"/>
          </a:xfrm>
        </p:spPr>
        <p:txBody>
          <a:bodyPr/>
          <a:lstStyle/>
          <a:p>
            <a:r>
              <a:rPr lang="da-DK" dirty="0"/>
              <a:t>Tag </a:t>
            </a:r>
            <a:r>
              <a:rPr lang="da-DK" dirty="0" err="1"/>
              <a:t>easi</a:t>
            </a:r>
            <a:r>
              <a:rPr lang="da-DK" dirty="0"/>
              <a:t> til næste niveau	</a:t>
            </a:r>
          </a:p>
        </p:txBody>
      </p:sp>
      <p:sp>
        <p:nvSpPr>
          <p:cNvPr id="9" name="Pladsholder til tekst 8">
            <a:extLst>
              <a:ext uri="{FF2B5EF4-FFF2-40B4-BE49-F238E27FC236}">
                <a16:creationId xmlns:a16="http://schemas.microsoft.com/office/drawing/2014/main" id="{988AF888-B8B4-4ADB-8C95-10692E0F78A8}"/>
              </a:ext>
            </a:extLst>
          </p:cNvPr>
          <p:cNvSpPr>
            <a:spLocks noGrp="1"/>
          </p:cNvSpPr>
          <p:nvPr>
            <p:ph type="body" sz="quarter" idx="13"/>
          </p:nvPr>
        </p:nvSpPr>
        <p:spPr/>
        <p:txBody>
          <a:bodyPr/>
          <a:lstStyle/>
          <a:p>
            <a:endParaRPr lang="da-DK"/>
          </a:p>
        </p:txBody>
      </p:sp>
      <p:sp>
        <p:nvSpPr>
          <p:cNvPr id="10" name="Pladsholder til tekst 9">
            <a:extLst>
              <a:ext uri="{FF2B5EF4-FFF2-40B4-BE49-F238E27FC236}">
                <a16:creationId xmlns:a16="http://schemas.microsoft.com/office/drawing/2014/main" id="{718BFE7F-C382-4A69-90D7-D5B785CAC675}"/>
              </a:ext>
            </a:extLst>
          </p:cNvPr>
          <p:cNvSpPr>
            <a:spLocks noGrp="1"/>
          </p:cNvSpPr>
          <p:nvPr>
            <p:ph type="body" sz="quarter" idx="14"/>
          </p:nvPr>
        </p:nvSpPr>
        <p:spPr/>
        <p:txBody>
          <a:bodyPr/>
          <a:lstStyle/>
          <a:p>
            <a:r>
              <a:rPr lang="da-DK" dirty="0"/>
              <a:t>Tid til at komme op at stå </a:t>
            </a:r>
            <a:r>
              <a:rPr lang="da-DK" dirty="0">
                <a:sym typeface="Wingdings" panose="05000000000000000000" pitchFamily="2" charset="2"/>
              </a:rPr>
              <a:t></a:t>
            </a:r>
            <a:endParaRPr lang="da-DK" dirty="0"/>
          </a:p>
        </p:txBody>
      </p:sp>
      <p:pic>
        <p:nvPicPr>
          <p:cNvPr id="6" name="Pladsholder til billede 5">
            <a:extLst>
              <a:ext uri="{FF2B5EF4-FFF2-40B4-BE49-F238E27FC236}">
                <a16:creationId xmlns:a16="http://schemas.microsoft.com/office/drawing/2014/main" id="{775DD25F-D4E4-485A-A773-14685857151B}"/>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rot="5400000">
            <a:off x="4298950" y="452438"/>
            <a:ext cx="4983163" cy="4392612"/>
          </a:xfrm>
        </p:spPr>
      </p:pic>
    </p:spTree>
    <p:extLst>
      <p:ext uri="{BB962C8B-B14F-4D97-AF65-F5344CB8AC3E}">
        <p14:creationId xmlns:p14="http://schemas.microsoft.com/office/powerpoint/2010/main" val="4074499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7338438" cy="883828"/>
          </a:xfrm>
        </p:spPr>
        <p:txBody>
          <a:bodyPr/>
          <a:lstStyle/>
          <a:p>
            <a:r>
              <a:rPr lang="da-DK" dirty="0"/>
              <a:t>Beskrivelse af øvelsen ”tag </a:t>
            </a:r>
            <a:r>
              <a:rPr lang="da-DK" dirty="0" err="1"/>
              <a:t>easi</a:t>
            </a:r>
            <a:r>
              <a:rPr lang="da-DK" dirty="0"/>
              <a:t> til næste niveau”</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At øge forståelsen og hurtigt genopfriske de forskellige fire typer i EASI. Skabe en fælles referenceramme 	så 	teamet taler om det samme. </a:t>
            </a:r>
          </a:p>
          <a:p>
            <a:r>
              <a:rPr lang="da-DK" sz="1200" dirty="0">
                <a:solidFill>
                  <a:schemeClr val="tx1"/>
                </a:solidFill>
              </a:rPr>
              <a:t>Materialer: 	Medbring ord/sætninger fra samlingen ”EASI gulvøvelser til print”. Læg et Masters EASI tæppe eller 	alternativt en lodret streg på gulvet, ved hjælp af bånd/tape på 2-4 m med rigelig plads til deltagere på 	hver side af stregen. </a:t>
            </a:r>
          </a:p>
          <a:p>
            <a:r>
              <a:rPr lang="da-DK" sz="1200" dirty="0">
                <a:solidFill>
                  <a:schemeClr val="tx1"/>
                </a:solidFill>
              </a:rPr>
              <a:t>Øvelsen:	Start med at genopfriske EASI-akserne. Bed alle om at lægge EASI ord/sætninger på gulvet i de rigtige 	felter.</a:t>
            </a:r>
            <a:endParaRPr lang="da-DK" sz="1200" dirty="0"/>
          </a:p>
        </p:txBody>
      </p:sp>
    </p:spTree>
    <p:extLst>
      <p:ext uri="{BB962C8B-B14F-4D97-AF65-F5344CB8AC3E}">
        <p14:creationId xmlns:p14="http://schemas.microsoft.com/office/powerpoint/2010/main" val="3506581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tema – team</a:t>
            </a:r>
          </a:p>
        </p:txBody>
      </p:sp>
    </p:spTree>
    <p:extLst>
      <p:ext uri="{BB962C8B-B14F-4D97-AF65-F5344CB8AC3E}">
        <p14:creationId xmlns:p14="http://schemas.microsoft.com/office/powerpoint/2010/main" val="240920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FC08404-70B4-4A96-A466-6E7768C10D98}"/>
              </a:ext>
            </a:extLst>
          </p:cNvPr>
          <p:cNvSpPr>
            <a:spLocks noGrp="1"/>
          </p:cNvSpPr>
          <p:nvPr>
            <p:ph type="body" sz="quarter" idx="11"/>
          </p:nvPr>
        </p:nvSpPr>
        <p:spPr>
          <a:xfrm>
            <a:off x="107505" y="0"/>
            <a:ext cx="4237974" cy="883828"/>
          </a:xfrm>
        </p:spPr>
        <p:txBody>
          <a:bodyPr/>
          <a:lstStyle/>
          <a:p>
            <a:r>
              <a:rPr lang="da-DK" dirty="0"/>
              <a:t>Et team er kendetegnet ved</a:t>
            </a:r>
          </a:p>
        </p:txBody>
      </p:sp>
      <p:sp>
        <p:nvSpPr>
          <p:cNvPr id="3" name="Pladsholder til tekst 2">
            <a:extLst>
              <a:ext uri="{FF2B5EF4-FFF2-40B4-BE49-F238E27FC236}">
                <a16:creationId xmlns:a16="http://schemas.microsoft.com/office/drawing/2014/main" id="{20373750-BBDC-46C5-AB4E-99C42A208C2A}"/>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DB8999AA-0706-4673-ABE2-F9F47D8FD43B}"/>
              </a:ext>
            </a:extLst>
          </p:cNvPr>
          <p:cNvSpPr>
            <a:spLocks noGrp="1"/>
          </p:cNvSpPr>
          <p:nvPr>
            <p:ph type="body" sz="quarter" idx="14"/>
          </p:nvPr>
        </p:nvSpPr>
        <p:spPr/>
        <p:txBody>
          <a:bodyPr/>
          <a:lstStyle/>
          <a:p>
            <a:pPr marL="285750" indent="-285750" defTabSz="761970">
              <a:buFont typeface="Arial" panose="020B0604020202020204" pitchFamily="34" charset="0"/>
              <a:buChar char="•"/>
            </a:pPr>
            <a:r>
              <a:rPr lang="da-DK" dirty="0"/>
              <a:t>Fælles mål</a:t>
            </a:r>
          </a:p>
          <a:p>
            <a:pPr marL="285750" indent="-285750" defTabSz="761970">
              <a:buFont typeface="Arial" panose="020B0604020202020204" pitchFamily="34" charset="0"/>
              <a:buChar char="•"/>
            </a:pPr>
            <a:r>
              <a:rPr lang="da-DK" dirty="0"/>
              <a:t>Deler ansvaret for resultater</a:t>
            </a:r>
          </a:p>
          <a:p>
            <a:pPr marL="285750" indent="-285750" defTabSz="761970">
              <a:buFont typeface="Arial" panose="020B0604020202020204" pitchFamily="34" charset="0"/>
              <a:buChar char="•"/>
            </a:pPr>
            <a:r>
              <a:rPr lang="da-DK" dirty="0"/>
              <a:t>Engagerede i at nå fælles mål og resultater</a:t>
            </a:r>
          </a:p>
          <a:p>
            <a:pPr marL="285750" indent="-285750" defTabSz="761970">
              <a:buFont typeface="Arial" panose="020B0604020202020204" pitchFamily="34" charset="0"/>
              <a:buChar char="•"/>
            </a:pPr>
            <a:r>
              <a:rPr lang="da-DK" dirty="0"/>
              <a:t>Gensidigt afhængige af hinanden</a:t>
            </a:r>
          </a:p>
          <a:p>
            <a:pPr marL="285750" indent="-285750" defTabSz="761970">
              <a:buFont typeface="Arial" panose="020B0604020202020204" pitchFamily="34" charset="0"/>
              <a:buChar char="•"/>
            </a:pPr>
            <a:r>
              <a:rPr lang="da-DK" dirty="0"/>
              <a:t>Individuel succes er lig med teamets succes</a:t>
            </a:r>
          </a:p>
          <a:p>
            <a:endParaRPr lang="da-DK"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4" y="0"/>
            <a:ext cx="5746399" cy="883828"/>
          </a:xfrm>
        </p:spPr>
        <p:txBody>
          <a:bodyPr/>
          <a:lstStyle/>
          <a:p>
            <a:r>
              <a:rPr lang="da-DK" altLang="da-DK" dirty="0">
                <a:ea typeface="Open Sans" panose="020B0606030504020204" pitchFamily="34" charset="0"/>
                <a:cs typeface="Open Sans" panose="020B0606030504020204" pitchFamily="34" charset="0"/>
              </a:rPr>
              <a:t>Karakteristika</a:t>
            </a:r>
            <a:r>
              <a:rPr lang="da-DK" altLang="da-DK" dirty="0"/>
              <a:t> ved det effektive team</a:t>
            </a:r>
            <a:endParaRPr lang="da-DK" dirty="0"/>
          </a:p>
        </p:txBody>
      </p:sp>
      <p:sp>
        <p:nvSpPr>
          <p:cNvPr id="4" name="Pladsholder til tekst 3"/>
          <p:cNvSpPr>
            <a:spLocks noGrp="1"/>
          </p:cNvSpPr>
          <p:nvPr>
            <p:ph type="body" sz="quarter" idx="13"/>
          </p:nvPr>
        </p:nvSpPr>
        <p:spPr/>
        <p:txBody>
          <a:bodyPr/>
          <a:lstStyle/>
          <a:p>
            <a:pPr marL="285750" indent="-285750">
              <a:buFont typeface="Arial" panose="020B0604020202020204" pitchFamily="34" charset="0"/>
              <a:buChar char="•"/>
            </a:pPr>
            <a:r>
              <a:rPr lang="da-DK" dirty="0"/>
              <a:t>Tak for input</a:t>
            </a:r>
          </a:p>
          <a:p>
            <a:pPr marL="285750" indent="-285750">
              <a:buFont typeface="Arial" panose="020B0604020202020204" pitchFamily="34" charset="0"/>
              <a:buChar char="•"/>
            </a:pPr>
            <a:r>
              <a:rPr lang="da-DK" dirty="0"/>
              <a:t>Huset er ved at få sidste rettelser</a:t>
            </a:r>
          </a:p>
        </p:txBody>
      </p:sp>
      <p:sp>
        <p:nvSpPr>
          <p:cNvPr id="10" name="Pladsholder til tekst 9"/>
          <p:cNvSpPr>
            <a:spLocks noGrp="1"/>
          </p:cNvSpPr>
          <p:nvPr>
            <p:ph type="body" sz="quarter" idx="14"/>
          </p:nvPr>
        </p:nvSpPr>
        <p:spPr/>
        <p:txBody>
          <a:bodyPr/>
          <a:lstStyle/>
          <a:p>
            <a:endParaRPr lang="da-DK" sz="800" b="1" dirty="0"/>
          </a:p>
          <a:p>
            <a:pPr marL="285750" indent="-285750">
              <a:buFont typeface="Arial" panose="020B0604020202020204" pitchFamily="34" charset="0"/>
              <a:buChar char="•"/>
            </a:pPr>
            <a:endParaRPr lang="da-DK" dirty="0"/>
          </a:p>
        </p:txBody>
      </p:sp>
      <p:grpSp>
        <p:nvGrpSpPr>
          <p:cNvPr id="6" name="Group 3">
            <a:extLst>
              <a:ext uri="{FF2B5EF4-FFF2-40B4-BE49-F238E27FC236}">
                <a16:creationId xmlns:a16="http://schemas.microsoft.com/office/drawing/2014/main" id="{B87365C7-FA6E-4C1A-A96C-0DA39793273F}"/>
              </a:ext>
            </a:extLst>
          </p:cNvPr>
          <p:cNvGrpSpPr>
            <a:grpSpLocks/>
          </p:cNvGrpSpPr>
          <p:nvPr/>
        </p:nvGrpSpPr>
        <p:grpSpPr bwMode="auto">
          <a:xfrm>
            <a:off x="311658" y="1561356"/>
            <a:ext cx="8432800" cy="2743200"/>
            <a:chOff x="308" y="1968"/>
            <a:chExt cx="3719" cy="1868"/>
          </a:xfrm>
        </p:grpSpPr>
        <p:sp>
          <p:nvSpPr>
            <p:cNvPr id="7" name="Rectangle 4">
              <a:extLst>
                <a:ext uri="{FF2B5EF4-FFF2-40B4-BE49-F238E27FC236}">
                  <a16:creationId xmlns:a16="http://schemas.microsoft.com/office/drawing/2014/main" id="{6395CD03-635E-4188-BB2D-97C0BB7472B0}"/>
                </a:ext>
              </a:extLst>
            </p:cNvPr>
            <p:cNvSpPr>
              <a:spLocks noChangeArrowheads="1"/>
            </p:cNvSpPr>
            <p:nvPr/>
          </p:nvSpPr>
          <p:spPr bwMode="auto">
            <a:xfrm>
              <a:off x="2256" y="3369"/>
              <a:ext cx="793" cy="465"/>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200"/>
                <a:t>Åben og klar kommunikation</a:t>
              </a:r>
            </a:p>
          </p:txBody>
        </p:sp>
        <p:sp>
          <p:nvSpPr>
            <p:cNvPr id="8" name="Rectangle 5">
              <a:extLst>
                <a:ext uri="{FF2B5EF4-FFF2-40B4-BE49-F238E27FC236}">
                  <a16:creationId xmlns:a16="http://schemas.microsoft.com/office/drawing/2014/main" id="{AD24C70F-987F-4C40-A1A8-AD47A33A193D}"/>
                </a:ext>
              </a:extLst>
            </p:cNvPr>
            <p:cNvSpPr>
              <a:spLocks noChangeArrowheads="1"/>
            </p:cNvSpPr>
            <p:nvPr/>
          </p:nvSpPr>
          <p:spPr bwMode="auto">
            <a:xfrm>
              <a:off x="308" y="3367"/>
              <a:ext cx="793" cy="469"/>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Klare mål</a:t>
              </a:r>
            </a:p>
          </p:txBody>
        </p:sp>
        <p:sp>
          <p:nvSpPr>
            <p:cNvPr id="9" name="Rectangle 6">
              <a:extLst>
                <a:ext uri="{FF2B5EF4-FFF2-40B4-BE49-F238E27FC236}">
                  <a16:creationId xmlns:a16="http://schemas.microsoft.com/office/drawing/2014/main" id="{998A3BA1-3D95-4A0D-BC78-B1F0D8CECC9F}"/>
                </a:ext>
              </a:extLst>
            </p:cNvPr>
            <p:cNvSpPr>
              <a:spLocks noChangeArrowheads="1"/>
            </p:cNvSpPr>
            <p:nvPr/>
          </p:nvSpPr>
          <p:spPr bwMode="auto">
            <a:xfrm>
              <a:off x="1286" y="3369"/>
              <a:ext cx="783" cy="43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Definerede</a:t>
              </a:r>
            </a:p>
            <a:p>
              <a:pPr algn="ctr" eaLnBrk="1" hangingPunct="1">
                <a:spcBef>
                  <a:spcPct val="0"/>
                </a:spcBef>
                <a:buFontTx/>
                <a:buNone/>
              </a:pPr>
              <a:r>
                <a:rPr lang="da-DK" altLang="da-DK" sz="1400"/>
                <a:t>roller</a:t>
              </a:r>
            </a:p>
          </p:txBody>
        </p:sp>
        <p:sp>
          <p:nvSpPr>
            <p:cNvPr id="12" name="Rectangle 7">
              <a:extLst>
                <a:ext uri="{FF2B5EF4-FFF2-40B4-BE49-F238E27FC236}">
                  <a16:creationId xmlns:a16="http://schemas.microsoft.com/office/drawing/2014/main" id="{33266537-C894-43D4-97C2-7C54E25CDE31}"/>
                </a:ext>
              </a:extLst>
            </p:cNvPr>
            <p:cNvSpPr>
              <a:spLocks noChangeArrowheads="1"/>
            </p:cNvSpPr>
            <p:nvPr/>
          </p:nvSpPr>
          <p:spPr bwMode="auto">
            <a:xfrm>
              <a:off x="3234" y="3367"/>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200"/>
                <a:t>Effektive beslutnings-processer</a:t>
              </a:r>
            </a:p>
          </p:txBody>
        </p:sp>
        <p:sp>
          <p:nvSpPr>
            <p:cNvPr id="13" name="Rectangle 8">
              <a:extLst>
                <a:ext uri="{FF2B5EF4-FFF2-40B4-BE49-F238E27FC236}">
                  <a16:creationId xmlns:a16="http://schemas.microsoft.com/office/drawing/2014/main" id="{A4A9A9F6-37F0-4577-9A82-8B13CB6A7884}"/>
                </a:ext>
              </a:extLst>
            </p:cNvPr>
            <p:cNvSpPr>
              <a:spLocks noChangeArrowheads="1"/>
            </p:cNvSpPr>
            <p:nvPr/>
          </p:nvSpPr>
          <p:spPr bwMode="auto">
            <a:xfrm>
              <a:off x="2741"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Åben konflikt håndtering</a:t>
              </a:r>
            </a:p>
          </p:txBody>
        </p:sp>
        <p:sp>
          <p:nvSpPr>
            <p:cNvPr id="14" name="Rectangle 9">
              <a:extLst>
                <a:ext uri="{FF2B5EF4-FFF2-40B4-BE49-F238E27FC236}">
                  <a16:creationId xmlns:a16="http://schemas.microsoft.com/office/drawing/2014/main" id="{2D2112D8-9DBA-4103-9FCF-9E2CC4D8563C}"/>
                </a:ext>
              </a:extLst>
            </p:cNvPr>
            <p:cNvSpPr>
              <a:spLocks noChangeArrowheads="1"/>
            </p:cNvSpPr>
            <p:nvPr/>
          </p:nvSpPr>
          <p:spPr bwMode="auto">
            <a:xfrm>
              <a:off x="1768" y="2905"/>
              <a:ext cx="793" cy="46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Værdsat forskellighed</a:t>
              </a:r>
            </a:p>
          </p:txBody>
        </p:sp>
        <p:sp>
          <p:nvSpPr>
            <p:cNvPr id="15" name="Rectangle 10">
              <a:extLst>
                <a:ext uri="{FF2B5EF4-FFF2-40B4-BE49-F238E27FC236}">
                  <a16:creationId xmlns:a16="http://schemas.microsoft.com/office/drawing/2014/main" id="{09C6EDF0-B7AB-4983-8732-1F0B3B38D3EE}"/>
                </a:ext>
              </a:extLst>
            </p:cNvPr>
            <p:cNvSpPr>
              <a:spLocks noChangeArrowheads="1"/>
            </p:cNvSpPr>
            <p:nvPr/>
          </p:nvSpPr>
          <p:spPr bwMode="auto">
            <a:xfrm>
              <a:off x="796"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Aktiv balanceret deltagelse</a:t>
              </a:r>
            </a:p>
          </p:txBody>
        </p:sp>
        <p:sp>
          <p:nvSpPr>
            <p:cNvPr id="16" name="Rectangle 11">
              <a:extLst>
                <a:ext uri="{FF2B5EF4-FFF2-40B4-BE49-F238E27FC236}">
                  <a16:creationId xmlns:a16="http://schemas.microsoft.com/office/drawing/2014/main" id="{03F162B3-1909-41F1-9EED-A6E59F7BD8A3}"/>
                </a:ext>
              </a:extLst>
            </p:cNvPr>
            <p:cNvSpPr>
              <a:spLocks noChangeArrowheads="1"/>
            </p:cNvSpPr>
            <p:nvPr/>
          </p:nvSpPr>
          <p:spPr bwMode="auto">
            <a:xfrm>
              <a:off x="2256" y="2439"/>
              <a:ext cx="793" cy="466"/>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Samarbejds- villighed</a:t>
              </a:r>
            </a:p>
          </p:txBody>
        </p:sp>
        <p:sp>
          <p:nvSpPr>
            <p:cNvPr id="17" name="Rectangle 12">
              <a:extLst>
                <a:ext uri="{FF2B5EF4-FFF2-40B4-BE49-F238E27FC236}">
                  <a16:creationId xmlns:a16="http://schemas.microsoft.com/office/drawing/2014/main" id="{BCC2FB95-1959-48DA-BCF9-9F48E720FF63}"/>
                </a:ext>
              </a:extLst>
            </p:cNvPr>
            <p:cNvSpPr>
              <a:spLocks noChangeArrowheads="1"/>
            </p:cNvSpPr>
            <p:nvPr/>
          </p:nvSpPr>
          <p:spPr bwMode="auto">
            <a:xfrm>
              <a:off x="129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Positiv atmosfære</a:t>
              </a:r>
            </a:p>
          </p:txBody>
        </p:sp>
        <p:sp>
          <p:nvSpPr>
            <p:cNvPr id="18" name="Rectangle 13">
              <a:extLst>
                <a:ext uri="{FF2B5EF4-FFF2-40B4-BE49-F238E27FC236}">
                  <a16:creationId xmlns:a16="http://schemas.microsoft.com/office/drawing/2014/main" id="{459633BD-1E25-4002-9B8F-3E15A5086A7C}"/>
                </a:ext>
              </a:extLst>
            </p:cNvPr>
            <p:cNvSpPr>
              <a:spLocks noChangeArrowheads="1"/>
            </p:cNvSpPr>
            <p:nvPr/>
          </p:nvSpPr>
          <p:spPr bwMode="auto">
            <a:xfrm>
              <a:off x="1760" y="1968"/>
              <a:ext cx="793" cy="471"/>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t>Deltagende ledelse</a:t>
              </a:r>
            </a:p>
          </p:txBody>
        </p:sp>
      </p:grpSp>
      <p:sp>
        <p:nvSpPr>
          <p:cNvPr id="19" name="Tekstfelt 18">
            <a:extLst>
              <a:ext uri="{FF2B5EF4-FFF2-40B4-BE49-F238E27FC236}">
                <a16:creationId xmlns:a16="http://schemas.microsoft.com/office/drawing/2014/main" id="{1A11D270-5BB5-4731-9BB9-190B1F4EB90F}"/>
              </a:ext>
            </a:extLst>
          </p:cNvPr>
          <p:cNvSpPr txBox="1"/>
          <p:nvPr/>
        </p:nvSpPr>
        <p:spPr>
          <a:xfrm>
            <a:off x="197440" y="4615041"/>
            <a:ext cx="4275429" cy="1006938"/>
          </a:xfrm>
          <a:prstGeom prst="rect">
            <a:avLst/>
          </a:prstGeom>
          <a:noFill/>
        </p:spPr>
        <p:txBody>
          <a:bodyPr vert="horz" wrap="square" lIns="180000" tIns="180000" rIns="180000" bIns="360000" rtlCol="0" anchor="t" anchorCtr="0">
            <a:spAutoFit/>
          </a:bodyPr>
          <a:lstStyle/>
          <a:p>
            <a:r>
              <a:rPr lang="da-DK" altLang="da-DK" sz="1100" i="1" dirty="0"/>
              <a:t>Kilde: The Pfeiffer book og </a:t>
            </a:r>
            <a:r>
              <a:rPr lang="da-DK" altLang="da-DK" sz="1100" i="1" dirty="0" err="1"/>
              <a:t>Successful</a:t>
            </a:r>
            <a:r>
              <a:rPr lang="da-DK" altLang="da-DK" sz="1100" i="1" dirty="0"/>
              <a:t> Teambuilding Tools. </a:t>
            </a:r>
          </a:p>
          <a:p>
            <a:endParaRPr lang="da-DK" dirty="0"/>
          </a:p>
        </p:txBody>
      </p:sp>
    </p:spTree>
    <p:extLst>
      <p:ext uri="{BB962C8B-B14F-4D97-AF65-F5344CB8AC3E}">
        <p14:creationId xmlns:p14="http://schemas.microsoft.com/office/powerpoint/2010/main" val="3851963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10344" y="67060"/>
            <a:ext cx="5746399" cy="883828"/>
          </a:xfrm>
        </p:spPr>
        <p:txBody>
          <a:bodyPr/>
          <a:lstStyle/>
          <a:p>
            <a:r>
              <a:rPr lang="da-DK" altLang="da-DK" dirty="0">
                <a:ea typeface="Open Sans" panose="020B0606030504020204" pitchFamily="34" charset="0"/>
                <a:cs typeface="Open Sans" panose="020B0606030504020204" pitchFamily="34" charset="0"/>
              </a:rPr>
              <a:t>Karakteristika</a:t>
            </a:r>
            <a:r>
              <a:rPr lang="da-DK" altLang="da-DK" dirty="0"/>
              <a:t> ved det effektive team</a:t>
            </a:r>
            <a:endParaRPr lang="da-DK" dirty="0"/>
          </a:p>
        </p:txBody>
      </p:sp>
      <p:sp>
        <p:nvSpPr>
          <p:cNvPr id="4" name="Pladsholder til tekst 3"/>
          <p:cNvSpPr>
            <a:spLocks noGrp="1"/>
          </p:cNvSpPr>
          <p:nvPr>
            <p:ph type="body" sz="quarter" idx="13"/>
          </p:nvPr>
        </p:nvSpPr>
        <p:spPr/>
        <p:txBody>
          <a:bodyPr/>
          <a:lstStyle/>
          <a:p>
            <a:pPr marL="285750" indent="-285750">
              <a:buFont typeface="Arial" panose="020B0604020202020204" pitchFamily="34" charset="0"/>
              <a:buChar char="•"/>
            </a:pPr>
            <a:r>
              <a:rPr lang="da-DK" dirty="0"/>
              <a:t>Tak for input</a:t>
            </a:r>
          </a:p>
          <a:p>
            <a:pPr marL="285750" indent="-285750">
              <a:buFont typeface="Arial" panose="020B0604020202020204" pitchFamily="34" charset="0"/>
              <a:buChar char="•"/>
            </a:pPr>
            <a:r>
              <a:rPr lang="da-DK" dirty="0"/>
              <a:t>Huset er ved at få sidste rettelser</a:t>
            </a:r>
          </a:p>
        </p:txBody>
      </p:sp>
      <p:sp>
        <p:nvSpPr>
          <p:cNvPr id="10" name="Pladsholder til tekst 9"/>
          <p:cNvSpPr>
            <a:spLocks noGrp="1"/>
          </p:cNvSpPr>
          <p:nvPr>
            <p:ph type="body" sz="quarter" idx="14"/>
          </p:nvPr>
        </p:nvSpPr>
        <p:spPr>
          <a:xfrm>
            <a:off x="688310" y="1201316"/>
            <a:ext cx="3960812" cy="3744912"/>
          </a:xfrm>
        </p:spPr>
        <p:txBody>
          <a:bodyPr/>
          <a:lstStyle/>
          <a:p>
            <a:endParaRPr lang="da-DK" sz="800" b="1" dirty="0"/>
          </a:p>
          <a:p>
            <a:pPr marL="285750" indent="-285750">
              <a:buFont typeface="Arial" panose="020B0604020202020204" pitchFamily="34" charset="0"/>
              <a:buChar char="•"/>
            </a:pPr>
            <a:endParaRPr lang="da-DK" dirty="0"/>
          </a:p>
        </p:txBody>
      </p:sp>
      <p:grpSp>
        <p:nvGrpSpPr>
          <p:cNvPr id="19" name="Group 3">
            <a:extLst>
              <a:ext uri="{FF2B5EF4-FFF2-40B4-BE49-F238E27FC236}">
                <a16:creationId xmlns:a16="http://schemas.microsoft.com/office/drawing/2014/main" id="{C713231C-725A-41E2-A4A6-CC9B392E7174}"/>
              </a:ext>
            </a:extLst>
          </p:cNvPr>
          <p:cNvGrpSpPr>
            <a:grpSpLocks/>
          </p:cNvGrpSpPr>
          <p:nvPr/>
        </p:nvGrpSpPr>
        <p:grpSpPr bwMode="auto">
          <a:xfrm>
            <a:off x="347546" y="1702172"/>
            <a:ext cx="8432800" cy="2743200"/>
            <a:chOff x="308" y="1968"/>
            <a:chExt cx="3719" cy="1868"/>
          </a:xfrm>
        </p:grpSpPr>
        <p:sp>
          <p:nvSpPr>
            <p:cNvPr id="20" name="Rectangle 4">
              <a:extLst>
                <a:ext uri="{FF2B5EF4-FFF2-40B4-BE49-F238E27FC236}">
                  <a16:creationId xmlns:a16="http://schemas.microsoft.com/office/drawing/2014/main" id="{5C86F914-CB5F-4941-933D-5F01EC11AFB2}"/>
                </a:ext>
              </a:extLst>
            </p:cNvPr>
            <p:cNvSpPr>
              <a:spLocks noChangeArrowheads="1"/>
            </p:cNvSpPr>
            <p:nvPr/>
          </p:nvSpPr>
          <p:spPr bwMode="auto">
            <a:xfrm>
              <a:off x="2256" y="3369"/>
              <a:ext cx="793" cy="465"/>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200">
                  <a:latin typeface="Arial" panose="020B0604020202020204" pitchFamily="34" charset="0"/>
                </a:rPr>
                <a:t>Åben og klar kommunikation</a:t>
              </a:r>
            </a:p>
          </p:txBody>
        </p:sp>
        <p:sp>
          <p:nvSpPr>
            <p:cNvPr id="21" name="Rectangle 5">
              <a:extLst>
                <a:ext uri="{FF2B5EF4-FFF2-40B4-BE49-F238E27FC236}">
                  <a16:creationId xmlns:a16="http://schemas.microsoft.com/office/drawing/2014/main" id="{73EBF172-6D49-4D77-BDC9-FE9E7192E05A}"/>
                </a:ext>
              </a:extLst>
            </p:cNvPr>
            <p:cNvSpPr>
              <a:spLocks noChangeArrowheads="1"/>
            </p:cNvSpPr>
            <p:nvPr/>
          </p:nvSpPr>
          <p:spPr bwMode="auto">
            <a:xfrm>
              <a:off x="308" y="3367"/>
              <a:ext cx="793" cy="469"/>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latin typeface="Arial" panose="020B0604020202020204" pitchFamily="34" charset="0"/>
                </a:rPr>
                <a:t>Klare mål</a:t>
              </a:r>
            </a:p>
          </p:txBody>
        </p:sp>
        <p:sp>
          <p:nvSpPr>
            <p:cNvPr id="22" name="Rectangle 6">
              <a:extLst>
                <a:ext uri="{FF2B5EF4-FFF2-40B4-BE49-F238E27FC236}">
                  <a16:creationId xmlns:a16="http://schemas.microsoft.com/office/drawing/2014/main" id="{828FCF20-9E08-43F3-834D-10A30A3D758D}"/>
                </a:ext>
              </a:extLst>
            </p:cNvPr>
            <p:cNvSpPr>
              <a:spLocks noChangeArrowheads="1"/>
            </p:cNvSpPr>
            <p:nvPr/>
          </p:nvSpPr>
          <p:spPr bwMode="auto">
            <a:xfrm>
              <a:off x="1286" y="3369"/>
              <a:ext cx="793" cy="465"/>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latin typeface="Arial" panose="020B0604020202020204" pitchFamily="34" charset="0"/>
                </a:rPr>
                <a:t>Definerede</a:t>
              </a:r>
            </a:p>
            <a:p>
              <a:pPr algn="ctr" eaLnBrk="1" hangingPunct="1">
                <a:spcBef>
                  <a:spcPct val="0"/>
                </a:spcBef>
                <a:buFontTx/>
                <a:buNone/>
              </a:pPr>
              <a:r>
                <a:rPr lang="da-DK" altLang="da-DK" sz="1400">
                  <a:latin typeface="Arial" panose="020B0604020202020204" pitchFamily="34" charset="0"/>
                </a:rPr>
                <a:t>roller</a:t>
              </a:r>
            </a:p>
          </p:txBody>
        </p:sp>
        <p:sp>
          <p:nvSpPr>
            <p:cNvPr id="23" name="Rectangle 7">
              <a:extLst>
                <a:ext uri="{FF2B5EF4-FFF2-40B4-BE49-F238E27FC236}">
                  <a16:creationId xmlns:a16="http://schemas.microsoft.com/office/drawing/2014/main" id="{0891B818-0266-4EBF-8779-3BE5B69A7AA1}"/>
                </a:ext>
              </a:extLst>
            </p:cNvPr>
            <p:cNvSpPr>
              <a:spLocks noChangeArrowheads="1"/>
            </p:cNvSpPr>
            <p:nvPr/>
          </p:nvSpPr>
          <p:spPr bwMode="auto">
            <a:xfrm>
              <a:off x="3234" y="3367"/>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200">
                  <a:latin typeface="Arial" panose="020B0604020202020204" pitchFamily="34" charset="0"/>
                </a:rPr>
                <a:t>Effektive beslutnings-processer</a:t>
              </a:r>
            </a:p>
          </p:txBody>
        </p:sp>
        <p:sp>
          <p:nvSpPr>
            <p:cNvPr id="24" name="Rectangle 8">
              <a:extLst>
                <a:ext uri="{FF2B5EF4-FFF2-40B4-BE49-F238E27FC236}">
                  <a16:creationId xmlns:a16="http://schemas.microsoft.com/office/drawing/2014/main" id="{F03CB525-D66B-4917-93AA-D264F241D77B}"/>
                </a:ext>
              </a:extLst>
            </p:cNvPr>
            <p:cNvSpPr>
              <a:spLocks noChangeArrowheads="1"/>
            </p:cNvSpPr>
            <p:nvPr/>
          </p:nvSpPr>
          <p:spPr bwMode="auto">
            <a:xfrm>
              <a:off x="2741"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latin typeface="Arial" panose="020B0604020202020204" pitchFamily="34" charset="0"/>
                </a:rPr>
                <a:t>Åben konflikt håndtering</a:t>
              </a:r>
            </a:p>
          </p:txBody>
        </p:sp>
        <p:sp>
          <p:nvSpPr>
            <p:cNvPr id="25" name="Rectangle 9">
              <a:extLst>
                <a:ext uri="{FF2B5EF4-FFF2-40B4-BE49-F238E27FC236}">
                  <a16:creationId xmlns:a16="http://schemas.microsoft.com/office/drawing/2014/main" id="{20FA876A-2705-4E33-BEEA-22A500DBB831}"/>
                </a:ext>
              </a:extLst>
            </p:cNvPr>
            <p:cNvSpPr>
              <a:spLocks noChangeArrowheads="1"/>
            </p:cNvSpPr>
            <p:nvPr/>
          </p:nvSpPr>
          <p:spPr bwMode="auto">
            <a:xfrm>
              <a:off x="1768"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latin typeface="Arial" panose="020B0604020202020204" pitchFamily="34" charset="0"/>
                </a:rPr>
                <a:t>Værdsat forskellighed</a:t>
              </a:r>
            </a:p>
          </p:txBody>
        </p:sp>
        <p:sp>
          <p:nvSpPr>
            <p:cNvPr id="26" name="Rectangle 10">
              <a:extLst>
                <a:ext uri="{FF2B5EF4-FFF2-40B4-BE49-F238E27FC236}">
                  <a16:creationId xmlns:a16="http://schemas.microsoft.com/office/drawing/2014/main" id="{AAEC2D78-4D76-47CC-8BB5-15AE8523B85F}"/>
                </a:ext>
              </a:extLst>
            </p:cNvPr>
            <p:cNvSpPr>
              <a:spLocks noChangeArrowheads="1"/>
            </p:cNvSpPr>
            <p:nvPr/>
          </p:nvSpPr>
          <p:spPr bwMode="auto">
            <a:xfrm>
              <a:off x="796" y="2905"/>
              <a:ext cx="793" cy="464"/>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latin typeface="Arial" panose="020B0604020202020204" pitchFamily="34" charset="0"/>
                </a:rPr>
                <a:t>Aktiv balanceret deltagelse</a:t>
              </a:r>
            </a:p>
          </p:txBody>
        </p:sp>
        <p:sp>
          <p:nvSpPr>
            <p:cNvPr id="27" name="Rectangle 11">
              <a:extLst>
                <a:ext uri="{FF2B5EF4-FFF2-40B4-BE49-F238E27FC236}">
                  <a16:creationId xmlns:a16="http://schemas.microsoft.com/office/drawing/2014/main" id="{97C97DAB-7740-4E2F-B71A-111B942AD481}"/>
                </a:ext>
              </a:extLst>
            </p:cNvPr>
            <p:cNvSpPr>
              <a:spLocks noChangeArrowheads="1"/>
            </p:cNvSpPr>
            <p:nvPr/>
          </p:nvSpPr>
          <p:spPr bwMode="auto">
            <a:xfrm>
              <a:off x="225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latin typeface="Arial" panose="020B0604020202020204" pitchFamily="34" charset="0"/>
                </a:rPr>
                <a:t>Samarbejds- villighed</a:t>
              </a:r>
            </a:p>
          </p:txBody>
        </p:sp>
        <p:sp>
          <p:nvSpPr>
            <p:cNvPr id="28" name="Rectangle 12">
              <a:extLst>
                <a:ext uri="{FF2B5EF4-FFF2-40B4-BE49-F238E27FC236}">
                  <a16:creationId xmlns:a16="http://schemas.microsoft.com/office/drawing/2014/main" id="{8766645D-A73C-4C02-9D26-570BE7E6A1D8}"/>
                </a:ext>
              </a:extLst>
            </p:cNvPr>
            <p:cNvSpPr>
              <a:spLocks noChangeArrowheads="1"/>
            </p:cNvSpPr>
            <p:nvPr/>
          </p:nvSpPr>
          <p:spPr bwMode="auto">
            <a:xfrm>
              <a:off x="1296" y="2439"/>
              <a:ext cx="793" cy="466"/>
            </a:xfrm>
            <a:prstGeom prst="rect">
              <a:avLst/>
            </a:prstGeom>
            <a:noFill/>
            <a:ln w="19050">
              <a:solidFill>
                <a:srgbClr val="4D4D4D"/>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a:latin typeface="Arial" panose="020B0604020202020204" pitchFamily="34" charset="0"/>
                </a:rPr>
                <a:t>Positiv atmosfære</a:t>
              </a:r>
            </a:p>
          </p:txBody>
        </p:sp>
        <p:sp>
          <p:nvSpPr>
            <p:cNvPr id="29" name="Rectangle 13">
              <a:extLst>
                <a:ext uri="{FF2B5EF4-FFF2-40B4-BE49-F238E27FC236}">
                  <a16:creationId xmlns:a16="http://schemas.microsoft.com/office/drawing/2014/main" id="{952B7437-9930-42C3-8037-9956BD271150}"/>
                </a:ext>
              </a:extLst>
            </p:cNvPr>
            <p:cNvSpPr>
              <a:spLocks noChangeArrowheads="1"/>
            </p:cNvSpPr>
            <p:nvPr/>
          </p:nvSpPr>
          <p:spPr bwMode="auto">
            <a:xfrm>
              <a:off x="1760" y="1968"/>
              <a:ext cx="793" cy="47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2400">
                  <a:solidFill>
                    <a:srgbClr val="4D4D4D"/>
                  </a:solidFill>
                  <a:latin typeface="Tahoma" panose="020B0604030504040204" pitchFamily="34" charset="0"/>
                </a:defRPr>
              </a:lvl1pPr>
              <a:lvl2pPr marL="742950" indent="-285750">
                <a:spcBef>
                  <a:spcPct val="20000"/>
                </a:spcBef>
                <a:buChar char="–"/>
                <a:defRPr sz="2000">
                  <a:solidFill>
                    <a:srgbClr val="4D4D4D"/>
                  </a:solidFill>
                  <a:latin typeface="Tahoma" panose="020B0604030504040204" pitchFamily="34" charset="0"/>
                </a:defRPr>
              </a:lvl2pPr>
              <a:lvl3pPr marL="1143000" indent="-228600">
                <a:spcBef>
                  <a:spcPct val="20000"/>
                </a:spcBef>
                <a:buChar char="•"/>
                <a:defRPr>
                  <a:solidFill>
                    <a:srgbClr val="4D4D4D"/>
                  </a:solidFill>
                  <a:latin typeface="Tahoma" panose="020B0604030504040204" pitchFamily="34" charset="0"/>
                </a:defRPr>
              </a:lvl3pPr>
              <a:lvl4pPr marL="1600200" indent="-228600">
                <a:spcBef>
                  <a:spcPct val="20000"/>
                </a:spcBef>
                <a:buChar char="–"/>
                <a:defRPr sz="1600">
                  <a:solidFill>
                    <a:srgbClr val="4D4D4D"/>
                  </a:solidFill>
                  <a:latin typeface="Tahoma" panose="020B0604030504040204" pitchFamily="34" charset="0"/>
                </a:defRPr>
              </a:lvl4pPr>
              <a:lvl5pPr marL="2057400" indent="-228600">
                <a:spcBef>
                  <a:spcPct val="20000"/>
                </a:spcBef>
                <a:buChar char="»"/>
                <a:defRPr sz="1600">
                  <a:solidFill>
                    <a:srgbClr val="4D4D4D"/>
                  </a:solidFill>
                  <a:latin typeface="Tahoma" panose="020B0604030504040204" pitchFamily="34" charset="0"/>
                </a:defRPr>
              </a:lvl5pPr>
              <a:lvl6pPr marL="2514600" indent="-228600" eaLnBrk="0" fontAlgn="base" hangingPunct="0">
                <a:spcBef>
                  <a:spcPct val="20000"/>
                </a:spcBef>
                <a:spcAft>
                  <a:spcPct val="0"/>
                </a:spcAft>
                <a:buChar char="»"/>
                <a:defRPr sz="1600">
                  <a:solidFill>
                    <a:srgbClr val="4D4D4D"/>
                  </a:solidFill>
                  <a:latin typeface="Tahoma" panose="020B0604030504040204" pitchFamily="34" charset="0"/>
                </a:defRPr>
              </a:lvl6pPr>
              <a:lvl7pPr marL="2971800" indent="-228600" eaLnBrk="0" fontAlgn="base" hangingPunct="0">
                <a:spcBef>
                  <a:spcPct val="20000"/>
                </a:spcBef>
                <a:spcAft>
                  <a:spcPct val="0"/>
                </a:spcAft>
                <a:buChar char="»"/>
                <a:defRPr sz="1600">
                  <a:solidFill>
                    <a:srgbClr val="4D4D4D"/>
                  </a:solidFill>
                  <a:latin typeface="Tahoma" panose="020B0604030504040204" pitchFamily="34" charset="0"/>
                </a:defRPr>
              </a:lvl7pPr>
              <a:lvl8pPr marL="3429000" indent="-228600" eaLnBrk="0" fontAlgn="base" hangingPunct="0">
                <a:spcBef>
                  <a:spcPct val="20000"/>
                </a:spcBef>
                <a:spcAft>
                  <a:spcPct val="0"/>
                </a:spcAft>
                <a:buChar char="»"/>
                <a:defRPr sz="1600">
                  <a:solidFill>
                    <a:srgbClr val="4D4D4D"/>
                  </a:solidFill>
                  <a:latin typeface="Tahoma" panose="020B0604030504040204" pitchFamily="34" charset="0"/>
                </a:defRPr>
              </a:lvl8pPr>
              <a:lvl9pPr marL="3886200" indent="-228600" eaLnBrk="0" fontAlgn="base" hangingPunct="0">
                <a:spcBef>
                  <a:spcPct val="20000"/>
                </a:spcBef>
                <a:spcAft>
                  <a:spcPct val="0"/>
                </a:spcAft>
                <a:buChar char="»"/>
                <a:defRPr sz="1600">
                  <a:solidFill>
                    <a:srgbClr val="4D4D4D"/>
                  </a:solidFill>
                  <a:latin typeface="Tahoma" panose="020B0604030504040204" pitchFamily="34" charset="0"/>
                </a:defRPr>
              </a:lvl9pPr>
            </a:lstStyle>
            <a:p>
              <a:pPr algn="ctr" eaLnBrk="1" hangingPunct="1">
                <a:spcBef>
                  <a:spcPct val="0"/>
                </a:spcBef>
                <a:buFontTx/>
                <a:buNone/>
              </a:pPr>
              <a:r>
                <a:rPr lang="da-DK" altLang="da-DK" sz="1400" dirty="0">
                  <a:solidFill>
                    <a:schemeClr val="tx1"/>
                  </a:solidFill>
                  <a:latin typeface="Arial" panose="020B0604020202020204" pitchFamily="34" charset="0"/>
                </a:rPr>
                <a:t>Deltagende</a:t>
              </a:r>
              <a:r>
                <a:rPr lang="da-DK" altLang="da-DK" sz="1400" dirty="0">
                  <a:latin typeface="Arial" panose="020B0604020202020204" pitchFamily="34" charset="0"/>
                </a:rPr>
                <a:t> ledelse</a:t>
              </a:r>
            </a:p>
          </p:txBody>
        </p:sp>
      </p:grpSp>
      <p:sp>
        <p:nvSpPr>
          <p:cNvPr id="16" name="Tekstfelt 15">
            <a:extLst>
              <a:ext uri="{FF2B5EF4-FFF2-40B4-BE49-F238E27FC236}">
                <a16:creationId xmlns:a16="http://schemas.microsoft.com/office/drawing/2014/main" id="{8B791CE6-B464-46AD-A751-37C8BBF52040}"/>
              </a:ext>
            </a:extLst>
          </p:cNvPr>
          <p:cNvSpPr txBox="1"/>
          <p:nvPr/>
        </p:nvSpPr>
        <p:spPr>
          <a:xfrm>
            <a:off x="110519" y="4597361"/>
            <a:ext cx="4275429" cy="1006938"/>
          </a:xfrm>
          <a:prstGeom prst="rect">
            <a:avLst/>
          </a:prstGeom>
          <a:noFill/>
        </p:spPr>
        <p:txBody>
          <a:bodyPr vert="horz" wrap="square" lIns="180000" tIns="180000" rIns="180000" bIns="360000" rtlCol="0" anchor="t" anchorCtr="0">
            <a:spAutoFit/>
          </a:bodyPr>
          <a:lstStyle/>
          <a:p>
            <a:r>
              <a:rPr lang="da-DK" altLang="da-DK" sz="1100" i="1" dirty="0"/>
              <a:t>Kilde: The Pfeiffer book og </a:t>
            </a:r>
            <a:r>
              <a:rPr lang="da-DK" altLang="da-DK" sz="1100" i="1" dirty="0" err="1"/>
              <a:t>Successful</a:t>
            </a:r>
            <a:r>
              <a:rPr lang="da-DK" altLang="da-DK" sz="1100" i="1" dirty="0"/>
              <a:t> Teambuilding Tools. </a:t>
            </a:r>
          </a:p>
          <a:p>
            <a:endParaRPr lang="da-DK" dirty="0"/>
          </a:p>
        </p:txBody>
      </p:sp>
    </p:spTree>
    <p:extLst>
      <p:ext uri="{BB962C8B-B14F-4D97-AF65-F5344CB8AC3E}">
        <p14:creationId xmlns:p14="http://schemas.microsoft.com/office/powerpoint/2010/main" val="1956008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31925599-163A-4053-8AC7-FC143E26064D}"/>
              </a:ext>
            </a:extLst>
          </p:cNvPr>
          <p:cNvSpPr>
            <a:spLocks noGrp="1"/>
          </p:cNvSpPr>
          <p:nvPr>
            <p:ph type="body" sz="quarter" idx="11"/>
          </p:nvPr>
        </p:nvSpPr>
        <p:spPr>
          <a:xfrm>
            <a:off x="107505" y="0"/>
            <a:ext cx="2796874" cy="883828"/>
          </a:xfrm>
        </p:spPr>
        <p:txBody>
          <a:bodyPr/>
          <a:lstStyle/>
          <a:p>
            <a:r>
              <a:rPr lang="da-DK" dirty="0"/>
              <a:t>Team-effektivitet</a:t>
            </a:r>
          </a:p>
        </p:txBody>
      </p:sp>
      <p:sp>
        <p:nvSpPr>
          <p:cNvPr id="4" name="Pladsholder til tekst 3">
            <a:extLst>
              <a:ext uri="{FF2B5EF4-FFF2-40B4-BE49-F238E27FC236}">
                <a16:creationId xmlns:a16="http://schemas.microsoft.com/office/drawing/2014/main" id="{33A7BD0C-622E-4896-A583-3B092FD5C4E7}"/>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2BEAFEB6-0787-4E5C-B970-3780FD997686}"/>
              </a:ext>
            </a:extLst>
          </p:cNvPr>
          <p:cNvSpPr>
            <a:spLocks noGrp="1"/>
          </p:cNvSpPr>
          <p:nvPr>
            <p:ph type="body" sz="quarter" idx="14"/>
          </p:nvPr>
        </p:nvSpPr>
        <p:spPr>
          <a:xfrm>
            <a:off x="2627785" y="3433564"/>
            <a:ext cx="3600400" cy="648072"/>
          </a:xfrm>
        </p:spPr>
        <p:txBody>
          <a:bodyPr/>
          <a:lstStyle/>
          <a:p>
            <a:endParaRPr lang="da-DK" dirty="0"/>
          </a:p>
        </p:txBody>
      </p:sp>
      <p:sp>
        <p:nvSpPr>
          <p:cNvPr id="6" name="Rektangel 5">
            <a:extLst>
              <a:ext uri="{FF2B5EF4-FFF2-40B4-BE49-F238E27FC236}">
                <a16:creationId xmlns:a16="http://schemas.microsoft.com/office/drawing/2014/main" id="{D683F360-038B-476C-88F1-4466DC8E385A}"/>
              </a:ext>
            </a:extLst>
          </p:cNvPr>
          <p:cNvSpPr/>
          <p:nvPr/>
        </p:nvSpPr>
        <p:spPr>
          <a:xfrm>
            <a:off x="311658" y="961269"/>
            <a:ext cx="8352928" cy="1464183"/>
          </a:xfrm>
          <a:prstGeom prst="rect">
            <a:avLst/>
          </a:prstGeom>
        </p:spPr>
        <p:txBody>
          <a:bodyPr wrap="square">
            <a:spAutoFit/>
          </a:bodyPr>
          <a:lstStyle/>
          <a:p>
            <a:pPr marL="342900" lvl="0" indent="-342900">
              <a:lnSpc>
                <a:spcPct val="107000"/>
              </a:lnSpc>
              <a:spcAft>
                <a:spcPts val="0"/>
              </a:spcAft>
              <a:buFont typeface="+mj-lt"/>
              <a:buAutoNum type="arabicPeriod"/>
              <a:tabLst>
                <a:tab pos="457200" algn="l"/>
              </a:tabLst>
            </a:pPr>
            <a:r>
              <a:rPr lang="da-DK" sz="1400" dirty="0">
                <a:latin typeface="Open Sans" panose="020B0606030504020204" pitchFamily="34" charset="0"/>
                <a:ea typeface="Open Sans" panose="020B0606030504020204" pitchFamily="34" charset="0"/>
                <a:cs typeface="Open Sans" panose="020B0606030504020204" pitchFamily="34" charset="0"/>
              </a:rPr>
              <a:t>Opgaveeffektiviteten er den grad, hvori teamet har succes med at nå sine opgaverelaterede mål.</a:t>
            </a:r>
          </a:p>
          <a:p>
            <a:pPr marL="342900" lvl="0" indent="-342900">
              <a:lnSpc>
                <a:spcPct val="107000"/>
              </a:lnSpc>
              <a:spcAft>
                <a:spcPts val="0"/>
              </a:spcAft>
              <a:buFont typeface="+mj-lt"/>
              <a:buAutoNum type="arabicPeriod"/>
              <a:tabLst>
                <a:tab pos="457200" algn="l"/>
              </a:tabLst>
            </a:pPr>
            <a:r>
              <a:rPr lang="da-DK" sz="1400" dirty="0">
                <a:latin typeface="Open Sans" panose="020B0606030504020204" pitchFamily="34" charset="0"/>
                <a:ea typeface="Open Sans" panose="020B0606030504020204" pitchFamily="34" charset="0"/>
                <a:cs typeface="Open Sans" panose="020B0606030504020204" pitchFamily="34" charset="0"/>
              </a:rPr>
              <a:t>Social trivsel referer til teammedlemmernes velbefindende, vækst og udvikling. </a:t>
            </a:r>
          </a:p>
          <a:p>
            <a:pPr marL="342900" lvl="0" indent="-342900">
              <a:lnSpc>
                <a:spcPct val="107000"/>
              </a:lnSpc>
              <a:spcAft>
                <a:spcPts val="0"/>
              </a:spcAft>
              <a:buFont typeface="+mj-lt"/>
              <a:buAutoNum type="arabicPeriod"/>
              <a:tabLst>
                <a:tab pos="457200" algn="l"/>
              </a:tabLst>
            </a:pPr>
            <a:r>
              <a:rPr lang="da-DK" sz="1400" dirty="0">
                <a:latin typeface="Open Sans" panose="020B0606030504020204" pitchFamily="34" charset="0"/>
                <a:ea typeface="Open Sans" panose="020B0606030504020204" pitchFamily="34" charset="0"/>
                <a:cs typeface="Open Sans" panose="020B0606030504020204" pitchFamily="34" charset="0"/>
              </a:rPr>
              <a:t>Teamets levedygtighed er sandsynligheden for, at gruppen fortsat vil samarbejde og fungere effektivt.</a:t>
            </a:r>
            <a:br>
              <a:rPr lang="da-DK" sz="1400" dirty="0">
                <a:latin typeface="Open Sans" panose="020B0606030504020204" pitchFamily="34" charset="0"/>
                <a:ea typeface="Open Sans" panose="020B0606030504020204" pitchFamily="34" charset="0"/>
                <a:cs typeface="Open Sans" panose="020B0606030504020204" pitchFamily="34" charset="0"/>
              </a:rPr>
            </a:br>
            <a:endParaRPr lang="da-DK"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Billede 6">
            <a:extLst>
              <a:ext uri="{FF2B5EF4-FFF2-40B4-BE49-F238E27FC236}">
                <a16:creationId xmlns:a16="http://schemas.microsoft.com/office/drawing/2014/main" id="{B3DE1574-5479-40FC-83EF-0F0438793A96}"/>
              </a:ext>
            </a:extLst>
          </p:cNvPr>
          <p:cNvPicPr/>
          <p:nvPr/>
        </p:nvPicPr>
        <p:blipFill>
          <a:blip r:embed="rId3"/>
          <a:stretch>
            <a:fillRect/>
          </a:stretch>
        </p:blipFill>
        <p:spPr>
          <a:xfrm>
            <a:off x="1428057" y="2281436"/>
            <a:ext cx="6120130" cy="2582545"/>
          </a:xfrm>
          <a:prstGeom prst="rect">
            <a:avLst/>
          </a:prstGeom>
        </p:spPr>
      </p:pic>
    </p:spTree>
    <p:extLst>
      <p:ext uri="{BB962C8B-B14F-4D97-AF65-F5344CB8AC3E}">
        <p14:creationId xmlns:p14="http://schemas.microsoft.com/office/powerpoint/2010/main" val="4219507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5B8BA4AF-125C-43E0-9B53-564BB0E9353E}"/>
              </a:ext>
            </a:extLst>
          </p:cNvPr>
          <p:cNvSpPr>
            <a:spLocks noGrp="1"/>
          </p:cNvSpPr>
          <p:nvPr>
            <p:ph type="body" sz="quarter" idx="11"/>
          </p:nvPr>
        </p:nvSpPr>
        <p:spPr>
          <a:xfrm>
            <a:off x="107505" y="0"/>
            <a:ext cx="2493073" cy="883828"/>
          </a:xfrm>
        </p:spPr>
        <p:txBody>
          <a:bodyPr/>
          <a:lstStyle/>
          <a:p>
            <a:r>
              <a:rPr lang="da-DK" dirty="0"/>
              <a:t>Teamudvikling</a:t>
            </a:r>
          </a:p>
        </p:txBody>
      </p:sp>
      <p:sp>
        <p:nvSpPr>
          <p:cNvPr id="4" name="Pladsholder til tekst 3">
            <a:extLst>
              <a:ext uri="{FF2B5EF4-FFF2-40B4-BE49-F238E27FC236}">
                <a16:creationId xmlns:a16="http://schemas.microsoft.com/office/drawing/2014/main" id="{F566EB13-89B4-4B22-B08B-304055AE5DEF}"/>
              </a:ext>
            </a:extLst>
          </p:cNvPr>
          <p:cNvSpPr>
            <a:spLocks noGrp="1"/>
          </p:cNvSpPr>
          <p:nvPr>
            <p:ph type="body" sz="quarter" idx="13"/>
          </p:nvPr>
        </p:nvSpPr>
        <p:spPr/>
        <p:txBody>
          <a:bodyPr/>
          <a:lstStyle/>
          <a:p>
            <a:endParaRPr lang="da-DK"/>
          </a:p>
        </p:txBody>
      </p:sp>
      <p:pic>
        <p:nvPicPr>
          <p:cNvPr id="8" name="Pladsholder til indhold 3" descr="Tuckman.png"/>
          <p:cNvPicPr>
            <a:picLocks/>
          </p:cNvPicPr>
          <p:nvPr/>
        </p:nvPicPr>
        <p:blipFill>
          <a:blip r:embed="rId3" cstate="print"/>
          <a:stretch>
            <a:fillRect/>
          </a:stretch>
        </p:blipFill>
        <p:spPr bwMode="auto">
          <a:xfrm>
            <a:off x="1091614" y="1117204"/>
            <a:ext cx="3600979" cy="3480593"/>
          </a:xfrm>
          <a:prstGeom prst="rect">
            <a:avLst/>
          </a:prstGeom>
          <a:noFill/>
          <a:ln w="9525">
            <a:noFill/>
            <a:miter lim="800000"/>
            <a:headEnd/>
            <a:tailEnd/>
          </a:ln>
        </p:spPr>
      </p:pic>
      <p:sp>
        <p:nvSpPr>
          <p:cNvPr id="10" name="Rektangel 9"/>
          <p:cNvSpPr/>
          <p:nvPr/>
        </p:nvSpPr>
        <p:spPr>
          <a:xfrm>
            <a:off x="5292080" y="4441676"/>
            <a:ext cx="3360373" cy="543226"/>
          </a:xfrm>
          <a:prstGeom prst="rect">
            <a:avLst/>
          </a:prstGeom>
        </p:spPr>
        <p:txBody>
          <a:bodyPr wrap="square">
            <a:spAutoFit/>
          </a:bodyPr>
          <a:lstStyle/>
          <a:p>
            <a:endParaRPr lang="da-DK" sz="1500" dirty="0">
              <a:latin typeface="Arial" charset="0"/>
            </a:endParaRPr>
          </a:p>
          <a:p>
            <a:pPr eaLnBrk="0" hangingPunct="0">
              <a:spcBef>
                <a:spcPct val="30000"/>
              </a:spcBef>
              <a:defRPr/>
            </a:pPr>
            <a:r>
              <a:rPr lang="da-DK" sz="1100" i="1" dirty="0"/>
              <a:t>Kilde: Bruce W. Tuckman</a:t>
            </a:r>
          </a:p>
        </p:txBody>
      </p:sp>
      <p:pic>
        <p:nvPicPr>
          <p:cNvPr id="44" name="Billede 43" descr="Billedresultat for norming storming performing">
            <a:hlinkClick r:id="rId4"/>
            <a:extLst>
              <a:ext uri="{FF2B5EF4-FFF2-40B4-BE49-F238E27FC236}">
                <a16:creationId xmlns:a16="http://schemas.microsoft.com/office/drawing/2014/main" id="{8952584E-C501-44AD-8C01-55D4692E4A26}"/>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5104467" y="1813384"/>
            <a:ext cx="2947919" cy="16921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D1A2AB6-28DB-4E57-81F4-7765C6859508}"/>
              </a:ext>
            </a:extLst>
          </p:cNvPr>
          <p:cNvSpPr>
            <a:spLocks noGrp="1"/>
          </p:cNvSpPr>
          <p:nvPr>
            <p:ph type="body" sz="quarter" idx="11"/>
          </p:nvPr>
        </p:nvSpPr>
        <p:spPr>
          <a:xfrm>
            <a:off x="107505" y="3"/>
            <a:ext cx="2792066" cy="883828"/>
          </a:xfrm>
        </p:spPr>
        <p:txBody>
          <a:bodyPr/>
          <a:lstStyle/>
          <a:p>
            <a:r>
              <a:rPr lang="da-DK" dirty="0"/>
              <a:t>Mulige Temaer</a:t>
            </a:r>
          </a:p>
        </p:txBody>
      </p:sp>
      <p:sp>
        <p:nvSpPr>
          <p:cNvPr id="3" name="Pladsholder til tekst 2">
            <a:extLst>
              <a:ext uri="{FF2B5EF4-FFF2-40B4-BE49-F238E27FC236}">
                <a16:creationId xmlns:a16="http://schemas.microsoft.com/office/drawing/2014/main" id="{F39C7CFB-42B6-4D81-B6A4-618257A31F08}"/>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1DB3A9FF-4794-486C-B2ED-229D9EC53D8E}"/>
              </a:ext>
            </a:extLst>
          </p:cNvPr>
          <p:cNvSpPr>
            <a:spLocks noGrp="1"/>
          </p:cNvSpPr>
          <p:nvPr>
            <p:ph type="body" sz="quarter" idx="14"/>
          </p:nvPr>
        </p:nvSpPr>
        <p:spPr>
          <a:xfrm>
            <a:off x="311658" y="1129308"/>
            <a:ext cx="8280920" cy="4177059"/>
          </a:xfrm>
        </p:spPr>
        <p:txBody>
          <a:bodyPr numCol="2"/>
          <a:lstStyle/>
          <a:p>
            <a:pPr marL="285750" indent="-285750">
              <a:buFont typeface="Arial" panose="020B0604020202020204" pitchFamily="34" charset="0"/>
              <a:buChar char="•"/>
            </a:pPr>
            <a:r>
              <a:rPr lang="da-DK" dirty="0">
                <a:sym typeface="Tahoma" pitchFamily="34" charset="0"/>
              </a:rPr>
              <a:t>Hvad er EASI? </a:t>
            </a:r>
            <a:r>
              <a:rPr lang="da-DK" i="1" dirty="0">
                <a:sym typeface="Tahoma" pitchFamily="34" charset="0"/>
              </a:rPr>
              <a:t>(Bør altid medtages)</a:t>
            </a:r>
          </a:p>
          <a:p>
            <a:pPr marL="285750" indent="-285750">
              <a:buFont typeface="Arial" panose="020B0604020202020204" pitchFamily="34" charset="0"/>
              <a:buChar char="•"/>
            </a:pPr>
            <a:r>
              <a:rPr lang="da-DK" dirty="0">
                <a:sym typeface="Tahoma" pitchFamily="34" charset="0"/>
              </a:rPr>
              <a:t>Team</a:t>
            </a:r>
          </a:p>
          <a:p>
            <a:pPr marL="285750" indent="-285750">
              <a:buFont typeface="Arial" panose="020B0604020202020204" pitchFamily="34" charset="0"/>
              <a:buChar char="•"/>
            </a:pPr>
            <a:r>
              <a:rPr lang="da-DK" dirty="0">
                <a:sym typeface="Tahoma" pitchFamily="34" charset="0"/>
              </a:rPr>
              <a:t>Samarbejde</a:t>
            </a:r>
          </a:p>
          <a:p>
            <a:pPr marL="285750" indent="-285750">
              <a:buFont typeface="Arial" panose="020B0604020202020204" pitchFamily="34" charset="0"/>
              <a:buChar char="•"/>
            </a:pPr>
            <a:r>
              <a:rPr lang="da-DK" dirty="0">
                <a:sym typeface="Tahoma" pitchFamily="34" charset="0"/>
              </a:rPr>
              <a:t>Styrker &amp; Faldgruber</a:t>
            </a:r>
            <a:endParaRPr lang="da-DK" dirty="0"/>
          </a:p>
          <a:p>
            <a:pPr marL="285750" indent="-285750">
              <a:buFont typeface="Arial" panose="020B0604020202020204" pitchFamily="34" charset="0"/>
              <a:buChar char="•"/>
            </a:pPr>
            <a:r>
              <a:rPr lang="da-DK" dirty="0"/>
              <a:t>Motivation</a:t>
            </a:r>
          </a:p>
          <a:p>
            <a:pPr marL="285750" indent="-285750">
              <a:buFont typeface="Arial" panose="020B0604020202020204" pitchFamily="34" charset="0"/>
              <a:buChar char="•"/>
            </a:pPr>
            <a:r>
              <a:rPr lang="da-DK" dirty="0">
                <a:sym typeface="Tahoma" pitchFamily="34" charset="0"/>
              </a:rPr>
              <a:t>Spot en type</a:t>
            </a:r>
          </a:p>
          <a:p>
            <a:pPr marL="285750" indent="-285750">
              <a:buFont typeface="Arial" panose="020B0604020202020204" pitchFamily="34" charset="0"/>
              <a:buChar char="•"/>
            </a:pPr>
            <a:r>
              <a:rPr lang="da-DK" dirty="0">
                <a:sym typeface="Tahoma" pitchFamily="34" charset="0"/>
              </a:rPr>
              <a:t>Kommunikation</a:t>
            </a:r>
            <a:endParaRPr lang="da-DK" dirty="0"/>
          </a:p>
          <a:p>
            <a:pPr marL="285750" indent="-285750">
              <a:buFont typeface="Arial" panose="020B0604020202020204" pitchFamily="34" charset="0"/>
              <a:buChar char="•"/>
            </a:pPr>
            <a:r>
              <a:rPr lang="da-DK" dirty="0">
                <a:sym typeface="Tahoma" pitchFamily="34" charset="0"/>
              </a:rPr>
              <a:t>Ledelsesstil i teamet </a:t>
            </a:r>
          </a:p>
          <a:p>
            <a:pPr marL="285750" indent="-285750">
              <a:buFont typeface="Arial" panose="020B0604020202020204" pitchFamily="34" charset="0"/>
              <a:buChar char="•"/>
            </a:pPr>
            <a:r>
              <a:rPr lang="da-DK" dirty="0">
                <a:sym typeface="Tahoma" pitchFamily="34" charset="0"/>
              </a:rPr>
              <a:t>Forebyg konflikter i teamet </a:t>
            </a:r>
          </a:p>
        </p:txBody>
      </p:sp>
      <p:graphicFrame>
        <p:nvGraphicFramePr>
          <p:cNvPr id="5" name="Diagram 4">
            <a:extLst>
              <a:ext uri="{FF2B5EF4-FFF2-40B4-BE49-F238E27FC236}">
                <a16:creationId xmlns:a16="http://schemas.microsoft.com/office/drawing/2014/main" id="{734AFFEB-206F-4CA2-90B2-CD3804B4504C}"/>
              </a:ext>
            </a:extLst>
          </p:cNvPr>
          <p:cNvGraphicFramePr/>
          <p:nvPr>
            <p:extLst>
              <p:ext uri="{D42A27DB-BD31-4B8C-83A1-F6EECF244321}">
                <p14:modId xmlns:p14="http://schemas.microsoft.com/office/powerpoint/2010/main" val="437973072"/>
              </p:ext>
            </p:extLst>
          </p:nvPr>
        </p:nvGraphicFramePr>
        <p:xfrm>
          <a:off x="4139952" y="2641476"/>
          <a:ext cx="4804777" cy="216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7166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Erstat analyser med de aktuelle for teamet</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tema – vores team</a:t>
            </a:r>
          </a:p>
        </p:txBody>
      </p:sp>
    </p:spTree>
    <p:extLst>
      <p:ext uri="{BB962C8B-B14F-4D97-AF65-F5344CB8AC3E}">
        <p14:creationId xmlns:p14="http://schemas.microsoft.com/office/powerpoint/2010/main" val="3552760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4FB0E1E7-2EF3-4012-ACEE-08F32EE0B231}"/>
              </a:ext>
            </a:extLst>
          </p:cNvPr>
          <p:cNvSpPr>
            <a:spLocks noGrp="1"/>
          </p:cNvSpPr>
          <p:nvPr>
            <p:ph type="body" sz="quarter" idx="11"/>
          </p:nvPr>
        </p:nvSpPr>
        <p:spPr>
          <a:xfrm>
            <a:off x="107505" y="0"/>
            <a:ext cx="5212600" cy="883828"/>
          </a:xfrm>
        </p:spPr>
        <p:txBody>
          <a:bodyPr/>
          <a:lstStyle/>
          <a:p>
            <a:r>
              <a:rPr lang="da-DK" dirty="0"/>
              <a:t>Rapporten ”Forstå dit team bedre”</a:t>
            </a:r>
          </a:p>
        </p:txBody>
      </p:sp>
      <p:sp>
        <p:nvSpPr>
          <p:cNvPr id="7" name="Pladsholder til tekst 6">
            <a:extLst>
              <a:ext uri="{FF2B5EF4-FFF2-40B4-BE49-F238E27FC236}">
                <a16:creationId xmlns:a16="http://schemas.microsoft.com/office/drawing/2014/main" id="{2877455C-5EE7-4B01-921E-30302EF188E9}"/>
              </a:ext>
            </a:extLst>
          </p:cNvPr>
          <p:cNvSpPr>
            <a:spLocks noGrp="1"/>
          </p:cNvSpPr>
          <p:nvPr>
            <p:ph type="body" sz="quarter" idx="13"/>
          </p:nvPr>
        </p:nvSpPr>
        <p:spPr/>
        <p:txBody>
          <a:bodyPr/>
          <a:lstStyle/>
          <a:p>
            <a:endParaRPr lang="da-DK"/>
          </a:p>
        </p:txBody>
      </p:sp>
      <p:sp>
        <p:nvSpPr>
          <p:cNvPr id="8" name="Pladsholder til tekst 7">
            <a:extLst>
              <a:ext uri="{FF2B5EF4-FFF2-40B4-BE49-F238E27FC236}">
                <a16:creationId xmlns:a16="http://schemas.microsoft.com/office/drawing/2014/main" id="{E89D2611-7FD3-4B31-9ECF-C41AF523A70F}"/>
              </a:ext>
            </a:extLst>
          </p:cNvPr>
          <p:cNvSpPr>
            <a:spLocks noGrp="1"/>
          </p:cNvSpPr>
          <p:nvPr>
            <p:ph type="body" sz="quarter" idx="14"/>
          </p:nvPr>
        </p:nvSpPr>
        <p:spPr>
          <a:xfrm>
            <a:off x="395536" y="1128713"/>
            <a:ext cx="4924569" cy="3744912"/>
          </a:xfrm>
        </p:spPr>
        <p:txBody>
          <a:bodyPr/>
          <a:lstStyle/>
          <a:p>
            <a:r>
              <a:rPr lang="da-DK" sz="1400" dirty="0"/>
              <a:t>I rapporten ”Forstå dit team bedre”, får du værktøjer, så du forstår dit team bedre. </a:t>
            </a:r>
          </a:p>
          <a:p>
            <a:r>
              <a:rPr lang="da-DK" sz="1400" dirty="0"/>
              <a:t>Du kan læse, hvad du skal være opmærksom på, hvis du har et team med mange af én type eller modsat står med et team med alle typer. </a:t>
            </a:r>
          </a:p>
          <a:p>
            <a:r>
              <a:rPr lang="da-DK" sz="1400" dirty="0"/>
              <a:t>Vi sætter også lidt flere ord på, hvordan du kan kombinere primær og sekundær adfærd – så du får alle nuancerne med og forstår teamets egentlige styrker og faldgruber. </a:t>
            </a:r>
          </a:p>
          <a:p>
            <a:r>
              <a:rPr lang="da-DK" sz="1400" dirty="0"/>
              <a:t>Og hvad betyder det så, hvis I mangler en supporter i teamet? Eller en implementer? Det giver vi også et bud på.</a:t>
            </a:r>
          </a:p>
          <a:p>
            <a:r>
              <a:rPr lang="da-DK" sz="1400" dirty="0"/>
              <a:t>Hent rapporten her:</a:t>
            </a:r>
          </a:p>
          <a:p>
            <a:r>
              <a:rPr lang="da-DK" sz="1400" dirty="0">
                <a:hlinkClick r:id="rId3"/>
              </a:rPr>
              <a:t>https://master.dk/loesninger/easi/easi-materiale/</a:t>
            </a:r>
            <a:r>
              <a:rPr lang="da-DK" sz="1400" dirty="0"/>
              <a:t> </a:t>
            </a:r>
          </a:p>
        </p:txBody>
      </p:sp>
      <p:pic>
        <p:nvPicPr>
          <p:cNvPr id="9" name="Billede 8">
            <a:extLst>
              <a:ext uri="{FF2B5EF4-FFF2-40B4-BE49-F238E27FC236}">
                <a16:creationId xmlns:a16="http://schemas.microsoft.com/office/drawing/2014/main" id="{C21E1679-5B9F-446D-98B2-C4BD304715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396780">
            <a:off x="5652348" y="1323172"/>
            <a:ext cx="1761326" cy="2497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Billede 10">
            <a:extLst>
              <a:ext uri="{FF2B5EF4-FFF2-40B4-BE49-F238E27FC236}">
                <a16:creationId xmlns:a16="http://schemas.microsoft.com/office/drawing/2014/main" id="{79C372B6-4405-418F-81D7-B5F03EB7092B}"/>
              </a:ext>
            </a:extLst>
          </p:cNvPr>
          <p:cNvPicPr/>
          <p:nvPr/>
        </p:nvPicPr>
        <p:blipFill>
          <a:blip r:embed="rId5"/>
          <a:stretch>
            <a:fillRect/>
          </a:stretch>
        </p:blipFill>
        <p:spPr>
          <a:xfrm rot="492211">
            <a:off x="6831738" y="1773617"/>
            <a:ext cx="1889235" cy="2539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07526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47DD983-57BC-42B4-AB03-064E988FA597}"/>
              </a:ext>
            </a:extLst>
          </p:cNvPr>
          <p:cNvSpPr>
            <a:spLocks noGrp="1"/>
          </p:cNvSpPr>
          <p:nvPr>
            <p:ph type="body" sz="quarter" idx="11"/>
          </p:nvPr>
        </p:nvSpPr>
        <p:spPr>
          <a:xfrm>
            <a:off x="107505" y="0"/>
            <a:ext cx="3864474" cy="883828"/>
          </a:xfrm>
        </p:spPr>
        <p:txBody>
          <a:bodyPr/>
          <a:lstStyle/>
          <a:p>
            <a:r>
              <a:rPr lang="da-DK" dirty="0"/>
              <a:t>Alle typer er lige vigtige</a:t>
            </a:r>
          </a:p>
        </p:txBody>
      </p:sp>
      <p:pic>
        <p:nvPicPr>
          <p:cNvPr id="7" name="Pladsholder til billede 6">
            <a:extLst>
              <a:ext uri="{FF2B5EF4-FFF2-40B4-BE49-F238E27FC236}">
                <a16:creationId xmlns:a16="http://schemas.microsoft.com/office/drawing/2014/main" id="{EE3BEE4F-0F49-46A4-A67B-A7530D4DAF9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638FB9A4-3C82-4AFE-9DB3-41E06418BBF1}"/>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673B613C-EA01-48E7-B480-6A3D0B5FAD63}"/>
              </a:ext>
            </a:extLst>
          </p:cNvPr>
          <p:cNvSpPr>
            <a:spLocks noGrp="1"/>
          </p:cNvSpPr>
          <p:nvPr>
            <p:ph type="body" sz="quarter" idx="14"/>
          </p:nvPr>
        </p:nvSpPr>
        <p:spPr>
          <a:xfrm>
            <a:off x="395536" y="1128713"/>
            <a:ext cx="3960812" cy="3600995"/>
          </a:xfrm>
        </p:spPr>
        <p:txBody>
          <a:bodyPr/>
          <a:lstStyle/>
          <a:p>
            <a:r>
              <a:rPr lang="da-DK" dirty="0"/>
              <a:t>Virksomheder med høj grad af diversitet tjener i gennemsnit 12,6 procentpoint mere end virksomheder med lav grad af diversitet i teams. </a:t>
            </a:r>
          </a:p>
          <a:p>
            <a:r>
              <a:rPr lang="da-DK" dirty="0"/>
              <a:t>Teams med høj diversitet er det ideelle.</a:t>
            </a:r>
          </a:p>
          <a:p>
            <a:r>
              <a:rPr lang="da-DK" dirty="0"/>
              <a:t>Diversiteten kræver dog man anerkender hinandens forskellighed.</a:t>
            </a:r>
          </a:p>
          <a:p>
            <a:r>
              <a:rPr lang="da-DK" dirty="0"/>
              <a:t>Alle typer er lige vigtige.</a:t>
            </a:r>
          </a:p>
          <a:p>
            <a:r>
              <a:rPr lang="da-DK" dirty="0"/>
              <a:t>Forskelligheder udvikler en teamkultur og øger produktiviteten. </a:t>
            </a:r>
          </a:p>
        </p:txBody>
      </p:sp>
      <p:sp>
        <p:nvSpPr>
          <p:cNvPr id="8" name="Tekstfelt 7">
            <a:extLst>
              <a:ext uri="{FF2B5EF4-FFF2-40B4-BE49-F238E27FC236}">
                <a16:creationId xmlns:a16="http://schemas.microsoft.com/office/drawing/2014/main" id="{83C6CF67-0AA8-4438-8F78-0B8B83B0ACE8}"/>
              </a:ext>
            </a:extLst>
          </p:cNvPr>
          <p:cNvSpPr txBox="1"/>
          <p:nvPr/>
        </p:nvSpPr>
        <p:spPr>
          <a:xfrm>
            <a:off x="311658" y="4751249"/>
            <a:ext cx="1363789" cy="714551"/>
          </a:xfrm>
          <a:prstGeom prst="rect">
            <a:avLst/>
          </a:prstGeom>
          <a:noFill/>
        </p:spPr>
        <p:txBody>
          <a:bodyPr vert="horz" wrap="none" lIns="180000" tIns="180000" rIns="180000" bIns="360000" rtlCol="0" anchor="t" anchorCtr="0">
            <a:spAutoFit/>
          </a:bodyPr>
          <a:lstStyle/>
          <a:p>
            <a:r>
              <a:rPr lang="da-DK" sz="1100" i="1" dirty="0"/>
              <a:t>Kilde: </a:t>
            </a:r>
            <a:r>
              <a:rPr lang="da-DK" sz="1100" i="1" dirty="0" err="1"/>
              <a:t>Mckinsey</a:t>
            </a:r>
            <a:r>
              <a:rPr lang="da-DK" sz="1100" i="1" dirty="0"/>
              <a:t>  </a:t>
            </a:r>
          </a:p>
        </p:txBody>
      </p:sp>
    </p:spTree>
    <p:extLst>
      <p:ext uri="{BB962C8B-B14F-4D97-AF65-F5344CB8AC3E}">
        <p14:creationId xmlns:p14="http://schemas.microsoft.com/office/powerpoint/2010/main" val="2240550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2182924" cy="883828"/>
          </a:xfrm>
        </p:spPr>
        <p:txBody>
          <a:bodyPr/>
          <a:lstStyle/>
          <a:p>
            <a:r>
              <a:rPr lang="da-DK" dirty="0"/>
              <a:t>jeres team</a:t>
            </a:r>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11" name="Billede 10">
            <a:extLst>
              <a:ext uri="{FF2B5EF4-FFF2-40B4-BE49-F238E27FC236}">
                <a16:creationId xmlns:a16="http://schemas.microsoft.com/office/drawing/2014/main" id="{C5DD20A8-6471-4D49-AACE-7D97DD930C8C}"/>
              </a:ext>
            </a:extLst>
          </p:cNvPr>
          <p:cNvPicPr>
            <a:picLocks noChangeAspect="1"/>
          </p:cNvPicPr>
          <p:nvPr/>
        </p:nvPicPr>
        <p:blipFill>
          <a:blip r:embed="rId3"/>
          <a:stretch>
            <a:fillRect/>
          </a:stretch>
        </p:blipFill>
        <p:spPr>
          <a:xfrm>
            <a:off x="2627784" y="877280"/>
            <a:ext cx="3888431" cy="396044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2182924" cy="883828"/>
          </a:xfrm>
        </p:spPr>
        <p:txBody>
          <a:bodyPr/>
          <a:lstStyle/>
          <a:p>
            <a:r>
              <a:rPr lang="da-DK" dirty="0"/>
              <a:t>jeres team</a:t>
            </a:r>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2" name="Billede 1">
            <a:extLst>
              <a:ext uri="{FF2B5EF4-FFF2-40B4-BE49-F238E27FC236}">
                <a16:creationId xmlns:a16="http://schemas.microsoft.com/office/drawing/2014/main" id="{26515009-669A-4C61-B34A-CA156A2BB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786"/>
          <a:stretch/>
        </p:blipFill>
        <p:spPr>
          <a:xfrm>
            <a:off x="2634064" y="869916"/>
            <a:ext cx="3875871" cy="3975168"/>
          </a:xfrm>
          <a:prstGeom prst="rect">
            <a:avLst/>
          </a:prstGeom>
        </p:spPr>
      </p:pic>
    </p:spTree>
    <p:extLst>
      <p:ext uri="{BB962C8B-B14F-4D97-AF65-F5344CB8AC3E}">
        <p14:creationId xmlns:p14="http://schemas.microsoft.com/office/powerpoint/2010/main" val="2272450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5084360" cy="883828"/>
          </a:xfrm>
        </p:spPr>
        <p:txBody>
          <a:bodyPr/>
          <a:lstStyle/>
          <a:p>
            <a:r>
              <a:rPr lang="da-DK" dirty="0">
                <a:sym typeface="Tahoma" pitchFamily="34" charset="0"/>
              </a:rPr>
              <a:t>teamets samlede primære Adfærd</a:t>
            </a:r>
            <a:endParaRPr lang="da-DK" dirty="0"/>
          </a:p>
        </p:txBody>
      </p:sp>
      <p:sp>
        <p:nvSpPr>
          <p:cNvPr id="3" name="Pladsholder til tekst 2"/>
          <p:cNvSpPr>
            <a:spLocks noGrp="1"/>
          </p:cNvSpPr>
          <p:nvPr>
            <p:ph type="body" sz="quarter" idx="13"/>
          </p:nvPr>
        </p:nvSpPr>
        <p:spPr/>
        <p:txBody>
          <a:bodyPr/>
          <a:lstStyle/>
          <a:p>
            <a:endParaRPr lang="da-DK"/>
          </a:p>
        </p:txBody>
      </p:sp>
      <p:pic>
        <p:nvPicPr>
          <p:cNvPr id="5" name="Billede 4">
            <a:extLst>
              <a:ext uri="{FF2B5EF4-FFF2-40B4-BE49-F238E27FC236}">
                <a16:creationId xmlns:a16="http://schemas.microsoft.com/office/drawing/2014/main" id="{164D437A-CD02-4FEE-ABFB-5F38808C1F52}"/>
              </a:ext>
            </a:extLst>
          </p:cNvPr>
          <p:cNvPicPr>
            <a:picLocks noChangeAspect="1"/>
          </p:cNvPicPr>
          <p:nvPr/>
        </p:nvPicPr>
        <p:blipFill>
          <a:blip r:embed="rId3"/>
          <a:stretch>
            <a:fillRect/>
          </a:stretch>
        </p:blipFill>
        <p:spPr>
          <a:xfrm>
            <a:off x="2735796" y="985292"/>
            <a:ext cx="3672408" cy="4032448"/>
          </a:xfrm>
          <a:prstGeom prst="rect">
            <a:avLst/>
          </a:prstGeom>
        </p:spPr>
      </p:pic>
    </p:spTree>
    <p:extLst>
      <p:ext uri="{BB962C8B-B14F-4D97-AF65-F5344CB8AC3E}">
        <p14:creationId xmlns:p14="http://schemas.microsoft.com/office/powerpoint/2010/main" val="663892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5246263" cy="883828"/>
          </a:xfrm>
        </p:spPr>
        <p:txBody>
          <a:bodyPr/>
          <a:lstStyle/>
          <a:p>
            <a:r>
              <a:rPr lang="da-DK" dirty="0">
                <a:sym typeface="Tahoma" pitchFamily="34" charset="0"/>
              </a:rPr>
              <a:t>Teamets Adfærd primær/sekundær</a:t>
            </a:r>
            <a:endParaRPr lang="da-DK" dirty="0"/>
          </a:p>
        </p:txBody>
      </p:sp>
      <p:sp>
        <p:nvSpPr>
          <p:cNvPr id="3" name="Pladsholder til tekst 2"/>
          <p:cNvSpPr>
            <a:spLocks noGrp="1"/>
          </p:cNvSpPr>
          <p:nvPr>
            <p:ph type="body" sz="quarter" idx="13"/>
          </p:nvPr>
        </p:nvSpPr>
        <p:spPr/>
        <p:txBody>
          <a:bodyPr/>
          <a:lstStyle/>
          <a:p>
            <a:endParaRPr lang="da-DK"/>
          </a:p>
        </p:txBody>
      </p:sp>
      <p:pic>
        <p:nvPicPr>
          <p:cNvPr id="4" name="Billede 3">
            <a:extLst>
              <a:ext uri="{FF2B5EF4-FFF2-40B4-BE49-F238E27FC236}">
                <a16:creationId xmlns:a16="http://schemas.microsoft.com/office/drawing/2014/main" id="{8F824EAD-A9BC-4B96-A74F-E5723D61CDB3}"/>
              </a:ext>
            </a:extLst>
          </p:cNvPr>
          <p:cNvPicPr>
            <a:picLocks noChangeAspect="1"/>
          </p:cNvPicPr>
          <p:nvPr/>
        </p:nvPicPr>
        <p:blipFill>
          <a:blip r:embed="rId3"/>
          <a:stretch>
            <a:fillRect/>
          </a:stretch>
        </p:blipFill>
        <p:spPr>
          <a:xfrm>
            <a:off x="1367644" y="1044935"/>
            <a:ext cx="6408712" cy="3625130"/>
          </a:xfrm>
          <a:prstGeom prst="rect">
            <a:avLst/>
          </a:prstGeom>
        </p:spPr>
      </p:pic>
    </p:spTree>
    <p:extLst>
      <p:ext uri="{BB962C8B-B14F-4D97-AF65-F5344CB8AC3E}">
        <p14:creationId xmlns:p14="http://schemas.microsoft.com/office/powerpoint/2010/main" val="3285835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5590331" cy="883828"/>
          </a:xfrm>
        </p:spPr>
        <p:txBody>
          <a:bodyPr/>
          <a:lstStyle/>
          <a:p>
            <a:r>
              <a:rPr lang="da-DK" dirty="0">
                <a:sym typeface="Tahoma" pitchFamily="34" charset="0"/>
              </a:rPr>
              <a:t>teamets samlede primære Motivation</a:t>
            </a:r>
            <a:endParaRPr lang="da-DK" dirty="0"/>
          </a:p>
        </p:txBody>
      </p:sp>
      <p:sp>
        <p:nvSpPr>
          <p:cNvPr id="3" name="Pladsholder til tekst 2"/>
          <p:cNvSpPr>
            <a:spLocks noGrp="1"/>
          </p:cNvSpPr>
          <p:nvPr>
            <p:ph type="body" sz="quarter" idx="13"/>
          </p:nvPr>
        </p:nvSpPr>
        <p:spPr/>
        <p:txBody>
          <a:bodyPr/>
          <a:lstStyle/>
          <a:p>
            <a:endParaRPr lang="da-DK"/>
          </a:p>
        </p:txBody>
      </p:sp>
      <p:pic>
        <p:nvPicPr>
          <p:cNvPr id="5" name="Billede 4">
            <a:extLst>
              <a:ext uri="{FF2B5EF4-FFF2-40B4-BE49-F238E27FC236}">
                <a16:creationId xmlns:a16="http://schemas.microsoft.com/office/drawing/2014/main" id="{46C1FAB6-8AA9-434E-BDF3-B0902EDAE354}"/>
              </a:ext>
            </a:extLst>
          </p:cNvPr>
          <p:cNvPicPr>
            <a:picLocks noChangeAspect="1"/>
          </p:cNvPicPr>
          <p:nvPr/>
        </p:nvPicPr>
        <p:blipFill>
          <a:blip r:embed="rId3"/>
          <a:stretch>
            <a:fillRect/>
          </a:stretch>
        </p:blipFill>
        <p:spPr>
          <a:xfrm>
            <a:off x="2735796" y="1057300"/>
            <a:ext cx="3672408" cy="3949571"/>
          </a:xfrm>
          <a:prstGeom prst="rect">
            <a:avLst/>
          </a:prstGeom>
        </p:spPr>
      </p:pic>
    </p:spTree>
    <p:extLst>
      <p:ext uri="{BB962C8B-B14F-4D97-AF65-F5344CB8AC3E}">
        <p14:creationId xmlns:p14="http://schemas.microsoft.com/office/powerpoint/2010/main" val="53911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5752235" cy="883828"/>
          </a:xfrm>
        </p:spPr>
        <p:txBody>
          <a:bodyPr/>
          <a:lstStyle/>
          <a:p>
            <a:r>
              <a:rPr lang="da-DK" dirty="0">
                <a:sym typeface="Tahoma" pitchFamily="34" charset="0"/>
              </a:rPr>
              <a:t>teamets Motivation primær/sekundær</a:t>
            </a:r>
            <a:endParaRPr lang="da-DK" dirty="0"/>
          </a:p>
        </p:txBody>
      </p:sp>
      <p:sp>
        <p:nvSpPr>
          <p:cNvPr id="3" name="Pladsholder til tekst 2"/>
          <p:cNvSpPr>
            <a:spLocks noGrp="1"/>
          </p:cNvSpPr>
          <p:nvPr>
            <p:ph type="body" sz="quarter" idx="13"/>
          </p:nvPr>
        </p:nvSpPr>
        <p:spPr/>
        <p:txBody>
          <a:bodyPr/>
          <a:lstStyle/>
          <a:p>
            <a:endParaRPr lang="da-DK"/>
          </a:p>
        </p:txBody>
      </p:sp>
      <p:pic>
        <p:nvPicPr>
          <p:cNvPr id="4" name="Billede 3">
            <a:extLst>
              <a:ext uri="{FF2B5EF4-FFF2-40B4-BE49-F238E27FC236}">
                <a16:creationId xmlns:a16="http://schemas.microsoft.com/office/drawing/2014/main" id="{8E1DB23F-90FF-4761-909E-2FBC86C0FB13}"/>
              </a:ext>
            </a:extLst>
          </p:cNvPr>
          <p:cNvPicPr>
            <a:picLocks noChangeAspect="1"/>
          </p:cNvPicPr>
          <p:nvPr/>
        </p:nvPicPr>
        <p:blipFill>
          <a:blip r:embed="rId3"/>
          <a:stretch>
            <a:fillRect/>
          </a:stretch>
        </p:blipFill>
        <p:spPr>
          <a:xfrm>
            <a:off x="1331640" y="1057300"/>
            <a:ext cx="6480720" cy="3902399"/>
          </a:xfrm>
          <a:prstGeom prst="rect">
            <a:avLst/>
          </a:prstGeom>
        </p:spPr>
      </p:pic>
    </p:spTree>
    <p:extLst>
      <p:ext uri="{BB962C8B-B14F-4D97-AF65-F5344CB8AC3E}">
        <p14:creationId xmlns:p14="http://schemas.microsoft.com/office/powerpoint/2010/main" val="1228267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E4E8599-0A5F-4D7D-96CC-3737DB48F3EE}"/>
              </a:ext>
            </a:extLst>
          </p:cNvPr>
          <p:cNvSpPr>
            <a:spLocks noGrp="1"/>
          </p:cNvSpPr>
          <p:nvPr>
            <p:ph type="body" sz="quarter" idx="11"/>
          </p:nvPr>
        </p:nvSpPr>
        <p:spPr>
          <a:xfrm>
            <a:off x="107505" y="0"/>
            <a:ext cx="4974971" cy="883828"/>
          </a:xfrm>
        </p:spPr>
        <p:txBody>
          <a:bodyPr/>
          <a:lstStyle/>
          <a:p>
            <a:r>
              <a:rPr lang="da-DK" dirty="0"/>
              <a:t>Vores samlede teampræferencer</a:t>
            </a:r>
          </a:p>
        </p:txBody>
      </p:sp>
      <p:sp>
        <p:nvSpPr>
          <p:cNvPr id="3" name="Pladsholder til tekst 2">
            <a:extLst>
              <a:ext uri="{FF2B5EF4-FFF2-40B4-BE49-F238E27FC236}">
                <a16:creationId xmlns:a16="http://schemas.microsoft.com/office/drawing/2014/main" id="{A1BF82A0-5A87-4649-9702-A1265A4D2D18}"/>
              </a:ext>
            </a:extLst>
          </p:cNvPr>
          <p:cNvSpPr>
            <a:spLocks noGrp="1"/>
          </p:cNvSpPr>
          <p:nvPr>
            <p:ph type="body" sz="quarter" idx="13"/>
          </p:nvPr>
        </p:nvSpPr>
        <p:spPr/>
        <p:txBody>
          <a:bodyPr/>
          <a:lstStyle/>
          <a:p>
            <a:endParaRPr lang="da-DK"/>
          </a:p>
        </p:txBody>
      </p:sp>
      <p:pic>
        <p:nvPicPr>
          <p:cNvPr id="5" name="Billede 4">
            <a:extLst>
              <a:ext uri="{FF2B5EF4-FFF2-40B4-BE49-F238E27FC236}">
                <a16:creationId xmlns:a16="http://schemas.microsoft.com/office/drawing/2014/main" id="{AC9C3CA1-511D-4EEE-AA30-1F8C9DB3D697}"/>
              </a:ext>
            </a:extLst>
          </p:cNvPr>
          <p:cNvPicPr>
            <a:picLocks noChangeAspect="1"/>
          </p:cNvPicPr>
          <p:nvPr/>
        </p:nvPicPr>
        <p:blipFill>
          <a:blip r:embed="rId3"/>
          <a:stretch>
            <a:fillRect/>
          </a:stretch>
        </p:blipFill>
        <p:spPr>
          <a:xfrm>
            <a:off x="1107464" y="1201316"/>
            <a:ext cx="6929072" cy="3672408"/>
          </a:xfrm>
          <a:prstGeom prst="rect">
            <a:avLst/>
          </a:prstGeom>
        </p:spPr>
      </p:pic>
    </p:spTree>
    <p:extLst>
      <p:ext uri="{BB962C8B-B14F-4D97-AF65-F5344CB8AC3E}">
        <p14:creationId xmlns:p14="http://schemas.microsoft.com/office/powerpoint/2010/main" val="1597466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5CE3B7FB-826D-44ED-93E6-F4FD060CDC4F}"/>
              </a:ext>
            </a:extLst>
          </p:cNvPr>
          <p:cNvSpPr>
            <a:spLocks noGrp="1"/>
          </p:cNvSpPr>
          <p:nvPr>
            <p:ph type="body" sz="quarter" idx="13"/>
          </p:nvPr>
        </p:nvSpPr>
        <p:spPr>
          <a:xfrm>
            <a:off x="4392000" y="985292"/>
            <a:ext cx="360000" cy="18000"/>
          </a:xfrm>
        </p:spPr>
        <p:txBody>
          <a:bodyPr/>
          <a:lstStyle/>
          <a:p>
            <a:endParaRPr lang="da-DK" dirty="0"/>
          </a:p>
        </p:txBody>
      </p:sp>
      <p:sp>
        <p:nvSpPr>
          <p:cNvPr id="16" name="Rektangel 15">
            <a:extLst>
              <a:ext uri="{FF2B5EF4-FFF2-40B4-BE49-F238E27FC236}">
                <a16:creationId xmlns:a16="http://schemas.microsoft.com/office/drawing/2014/main" id="{8D4EA0B8-3557-458A-800F-65D6D09D7138}"/>
              </a:ext>
            </a:extLst>
          </p:cNvPr>
          <p:cNvSpPr/>
          <p:nvPr/>
        </p:nvSpPr>
        <p:spPr>
          <a:xfrm>
            <a:off x="179512" y="1633364"/>
            <a:ext cx="8784976" cy="26642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Pladsholder til tekst 4">
            <a:extLst>
              <a:ext uri="{FF2B5EF4-FFF2-40B4-BE49-F238E27FC236}">
                <a16:creationId xmlns:a16="http://schemas.microsoft.com/office/drawing/2014/main" id="{57B1383D-2003-44B1-89AD-3C749DE9830C}"/>
              </a:ext>
            </a:extLst>
          </p:cNvPr>
          <p:cNvSpPr>
            <a:spLocks noGrp="1"/>
          </p:cNvSpPr>
          <p:nvPr>
            <p:ph type="body" sz="quarter" idx="14"/>
          </p:nvPr>
        </p:nvSpPr>
        <p:spPr>
          <a:xfrm>
            <a:off x="2051720" y="441785"/>
            <a:ext cx="4895850" cy="792163"/>
          </a:xfrm>
        </p:spPr>
        <p:txBody>
          <a:bodyPr/>
          <a:lstStyle/>
          <a:p>
            <a:r>
              <a:rPr lang="da-DK" b="1" dirty="0">
                <a:solidFill>
                  <a:schemeClr val="tx2"/>
                </a:solidFill>
              </a:rPr>
              <a:t>[Din overskrift for dagen]</a:t>
            </a:r>
          </a:p>
        </p:txBody>
      </p:sp>
      <p:pic>
        <p:nvPicPr>
          <p:cNvPr id="6" name="Billede 5">
            <a:extLst>
              <a:ext uri="{FF2B5EF4-FFF2-40B4-BE49-F238E27FC236}">
                <a16:creationId xmlns:a16="http://schemas.microsoft.com/office/drawing/2014/main" id="{8D24EE72-CA8D-4619-AC7A-5B41F64690F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4000" y="927912"/>
            <a:ext cx="6516000" cy="4075200"/>
          </a:xfrm>
          <a:prstGeom prst="rect">
            <a:avLst/>
          </a:prstGeom>
          <a:noFill/>
          <a:ln>
            <a:noFill/>
          </a:ln>
        </p:spPr>
      </p:pic>
    </p:spTree>
    <p:extLst>
      <p:ext uri="{BB962C8B-B14F-4D97-AF65-F5344CB8AC3E}">
        <p14:creationId xmlns:p14="http://schemas.microsoft.com/office/powerpoint/2010/main" val="8790775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5423812" cy="883828"/>
          </a:xfrm>
        </p:spPr>
        <p:txBody>
          <a:bodyPr/>
          <a:lstStyle/>
          <a:p>
            <a:r>
              <a:rPr lang="da-DK" dirty="0"/>
              <a:t>Vores teampræferencer  - hver især</a:t>
            </a:r>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4" name="Billede 3">
            <a:extLst>
              <a:ext uri="{FF2B5EF4-FFF2-40B4-BE49-F238E27FC236}">
                <a16:creationId xmlns:a16="http://schemas.microsoft.com/office/drawing/2014/main" id="{859E7045-36C2-4F1E-B83B-D7A5530EC89A}"/>
              </a:ext>
            </a:extLst>
          </p:cNvPr>
          <p:cNvPicPr>
            <a:picLocks noChangeAspect="1"/>
          </p:cNvPicPr>
          <p:nvPr/>
        </p:nvPicPr>
        <p:blipFill>
          <a:blip r:embed="rId3"/>
          <a:stretch>
            <a:fillRect/>
          </a:stretch>
        </p:blipFill>
        <p:spPr>
          <a:xfrm>
            <a:off x="479445" y="1215535"/>
            <a:ext cx="3152775" cy="3571875"/>
          </a:xfrm>
          <a:prstGeom prst="rect">
            <a:avLst/>
          </a:prstGeom>
        </p:spPr>
      </p:pic>
      <p:pic>
        <p:nvPicPr>
          <p:cNvPr id="6" name="Billede 5">
            <a:extLst>
              <a:ext uri="{FF2B5EF4-FFF2-40B4-BE49-F238E27FC236}">
                <a16:creationId xmlns:a16="http://schemas.microsoft.com/office/drawing/2014/main" id="{B3C44767-44B9-4400-BBA1-F65CC3CB3FB5}"/>
              </a:ext>
            </a:extLst>
          </p:cNvPr>
          <p:cNvPicPr>
            <a:picLocks noChangeAspect="1"/>
          </p:cNvPicPr>
          <p:nvPr/>
        </p:nvPicPr>
        <p:blipFill>
          <a:blip r:embed="rId4"/>
          <a:stretch>
            <a:fillRect/>
          </a:stretch>
        </p:blipFill>
        <p:spPr>
          <a:xfrm>
            <a:off x="3632220" y="1215535"/>
            <a:ext cx="3152775" cy="1785981"/>
          </a:xfrm>
          <a:prstGeom prst="rect">
            <a:avLst/>
          </a:prstGeom>
        </p:spPr>
      </p:pic>
      <p:pic>
        <p:nvPicPr>
          <p:cNvPr id="7" name="Billede 6">
            <a:extLst>
              <a:ext uri="{FF2B5EF4-FFF2-40B4-BE49-F238E27FC236}">
                <a16:creationId xmlns:a16="http://schemas.microsoft.com/office/drawing/2014/main" id="{61E84EDC-B147-4389-B5C5-DE09463F96A1}"/>
              </a:ext>
            </a:extLst>
          </p:cNvPr>
          <p:cNvPicPr>
            <a:picLocks noChangeAspect="1"/>
          </p:cNvPicPr>
          <p:nvPr/>
        </p:nvPicPr>
        <p:blipFill>
          <a:blip r:embed="rId5"/>
          <a:stretch>
            <a:fillRect/>
          </a:stretch>
        </p:blipFill>
        <p:spPr>
          <a:xfrm>
            <a:off x="3634112" y="3025890"/>
            <a:ext cx="1562100" cy="1733550"/>
          </a:xfrm>
          <a:prstGeom prst="rect">
            <a:avLst/>
          </a:prstGeom>
        </p:spPr>
      </p:pic>
    </p:spTree>
    <p:extLst>
      <p:ext uri="{BB962C8B-B14F-4D97-AF65-F5344CB8AC3E}">
        <p14:creationId xmlns:p14="http://schemas.microsoft.com/office/powerpoint/2010/main" val="967915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6302C54-3501-46C5-9C57-995C2D48E187}"/>
              </a:ext>
            </a:extLst>
          </p:cNvPr>
          <p:cNvSpPr>
            <a:spLocks noGrp="1"/>
          </p:cNvSpPr>
          <p:nvPr>
            <p:ph type="body" sz="quarter" idx="11"/>
          </p:nvPr>
        </p:nvSpPr>
        <p:spPr>
          <a:xfrm>
            <a:off x="107505" y="0"/>
            <a:ext cx="6364774" cy="883828"/>
          </a:xfrm>
        </p:spPr>
        <p:txBody>
          <a:bodyPr/>
          <a:lstStyle/>
          <a:p>
            <a:r>
              <a:rPr lang="da-DK" dirty="0"/>
              <a:t>Vores samlede teampræferencer  - adfærd</a:t>
            </a:r>
          </a:p>
        </p:txBody>
      </p:sp>
      <p:sp>
        <p:nvSpPr>
          <p:cNvPr id="5" name="Pladsholder til tekst 4">
            <a:extLst>
              <a:ext uri="{FF2B5EF4-FFF2-40B4-BE49-F238E27FC236}">
                <a16:creationId xmlns:a16="http://schemas.microsoft.com/office/drawing/2014/main" id="{3574C30B-0509-4E08-8BA4-C5D49D324D2D}"/>
              </a:ext>
            </a:extLst>
          </p:cNvPr>
          <p:cNvSpPr>
            <a:spLocks noGrp="1"/>
          </p:cNvSpPr>
          <p:nvPr>
            <p:ph type="body" sz="quarter" idx="13"/>
          </p:nvPr>
        </p:nvSpPr>
        <p:spPr/>
        <p:txBody>
          <a:bodyPr/>
          <a:lstStyle/>
          <a:p>
            <a:endParaRPr lang="da-DK"/>
          </a:p>
        </p:txBody>
      </p:sp>
      <p:pic>
        <p:nvPicPr>
          <p:cNvPr id="8" name="Billede 7">
            <a:extLst>
              <a:ext uri="{FF2B5EF4-FFF2-40B4-BE49-F238E27FC236}">
                <a16:creationId xmlns:a16="http://schemas.microsoft.com/office/drawing/2014/main" id="{15219178-609A-4E5F-A414-6A78D914B538}"/>
              </a:ext>
            </a:extLst>
          </p:cNvPr>
          <p:cNvPicPr>
            <a:picLocks noChangeAspect="1"/>
          </p:cNvPicPr>
          <p:nvPr/>
        </p:nvPicPr>
        <p:blipFill>
          <a:blip r:embed="rId3"/>
          <a:stretch>
            <a:fillRect/>
          </a:stretch>
        </p:blipFill>
        <p:spPr>
          <a:xfrm>
            <a:off x="1475656" y="1143488"/>
            <a:ext cx="6115050" cy="34575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tema – samarbejde</a:t>
            </a:r>
          </a:p>
        </p:txBody>
      </p:sp>
    </p:spTree>
    <p:extLst>
      <p:ext uri="{BB962C8B-B14F-4D97-AF65-F5344CB8AC3E}">
        <p14:creationId xmlns:p14="http://schemas.microsoft.com/office/powerpoint/2010/main" val="19697526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BDE49B9A-A7F6-4F14-8ACF-EC4561EADEE8}"/>
              </a:ext>
            </a:extLst>
          </p:cNvPr>
          <p:cNvSpPr>
            <a:spLocks noGrp="1"/>
          </p:cNvSpPr>
          <p:nvPr>
            <p:ph type="body" sz="quarter" idx="11"/>
          </p:nvPr>
        </p:nvSpPr>
        <p:spPr>
          <a:xfrm>
            <a:off x="107505" y="0"/>
            <a:ext cx="3947830" cy="883828"/>
          </a:xfrm>
        </p:spPr>
        <p:txBody>
          <a:bodyPr/>
          <a:lstStyle/>
          <a:p>
            <a:r>
              <a:rPr lang="da-DK" dirty="0"/>
              <a:t>Definition af samarbejde</a:t>
            </a:r>
          </a:p>
        </p:txBody>
      </p:sp>
      <p:sp>
        <p:nvSpPr>
          <p:cNvPr id="11" name="Pladsholder til tekst 10">
            <a:extLst>
              <a:ext uri="{FF2B5EF4-FFF2-40B4-BE49-F238E27FC236}">
                <a16:creationId xmlns:a16="http://schemas.microsoft.com/office/drawing/2014/main" id="{D15E13F3-3272-4E4F-B67E-0FF75BD27576}"/>
              </a:ext>
            </a:extLst>
          </p:cNvPr>
          <p:cNvSpPr>
            <a:spLocks noGrp="1"/>
          </p:cNvSpPr>
          <p:nvPr>
            <p:ph type="body" sz="quarter" idx="13"/>
          </p:nvPr>
        </p:nvSpPr>
        <p:spPr/>
        <p:txBody>
          <a:bodyPr/>
          <a:lstStyle/>
          <a:p>
            <a:endParaRPr lang="da-DK"/>
          </a:p>
        </p:txBody>
      </p:sp>
      <p:sp>
        <p:nvSpPr>
          <p:cNvPr id="12" name="Pladsholder til tekst 11">
            <a:extLst>
              <a:ext uri="{FF2B5EF4-FFF2-40B4-BE49-F238E27FC236}">
                <a16:creationId xmlns:a16="http://schemas.microsoft.com/office/drawing/2014/main" id="{734C8342-0EA8-48DE-9DCA-BF01D8C82F71}"/>
              </a:ext>
            </a:extLst>
          </p:cNvPr>
          <p:cNvSpPr>
            <a:spLocks noGrp="1"/>
          </p:cNvSpPr>
          <p:nvPr>
            <p:ph type="body" sz="quarter" idx="14"/>
          </p:nvPr>
        </p:nvSpPr>
        <p:spPr/>
        <p:txBody>
          <a:bodyPr/>
          <a:lstStyle/>
          <a:p>
            <a:r>
              <a:rPr lang="da-DK" dirty="0"/>
              <a:t>Samarbejde handler oftest om at tilpasse sig til de andres behov.</a:t>
            </a:r>
          </a:p>
          <a:p>
            <a:r>
              <a:rPr lang="da-DK" dirty="0"/>
              <a:t>Fremadrettet skal du fokusere på hvordan andre opfatter dig. </a:t>
            </a:r>
          </a:p>
          <a:p>
            <a:r>
              <a:rPr lang="da-DK" dirty="0"/>
              <a:t>Lad være med at behandle andre som du selv ønsker at blive behandlet </a:t>
            </a:r>
            <a:r>
              <a:rPr lang="da-DK" dirty="0">
                <a:sym typeface="Wingdings" panose="05000000000000000000" pitchFamily="2" charset="2"/>
              </a:rPr>
              <a:t></a:t>
            </a:r>
          </a:p>
          <a:p>
            <a:r>
              <a:rPr lang="da-DK" dirty="0">
                <a:sym typeface="Wingdings" panose="05000000000000000000" pitchFamily="2" charset="2"/>
              </a:rPr>
              <a:t>Alle 4 typer ønsker at samarbejde forskelligt. </a:t>
            </a:r>
            <a:endParaRPr lang="da-DK" dirty="0"/>
          </a:p>
        </p:txBody>
      </p:sp>
      <p:pic>
        <p:nvPicPr>
          <p:cNvPr id="26" name="Pladsholder til billede 25">
            <a:extLst>
              <a:ext uri="{FF2B5EF4-FFF2-40B4-BE49-F238E27FC236}">
                <a16:creationId xmlns:a16="http://schemas.microsoft.com/office/drawing/2014/main" id="{66D977B4-4763-424B-831C-ED135C2B22A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535887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490975" cy="883828"/>
          </a:xfrm>
        </p:spPr>
        <p:txBody>
          <a:bodyPr/>
          <a:lstStyle/>
          <a:p>
            <a:r>
              <a:rPr lang="da-DK" dirty="0"/>
              <a:t>Typernes præferencer</a:t>
            </a:r>
          </a:p>
        </p:txBody>
      </p:sp>
      <p:sp>
        <p:nvSpPr>
          <p:cNvPr id="3" name="Pladsholder til tekst 2"/>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533927" y="587398"/>
            <a:ext cx="2146633" cy="2407322"/>
          </a:xfrm>
          <a:prstGeom prst="rect">
            <a:avLst/>
          </a:prstGeom>
          <a:noFill/>
        </p:spPr>
        <p:txBody>
          <a:bodyPr vert="horz" wrap="square" lIns="180000" tIns="180000" rIns="180000" bIns="360000" rtlCol="0" anchor="t" anchorCtr="0">
            <a:spAutoFit/>
          </a:bodyPr>
          <a:lstStyle/>
          <a:p>
            <a:r>
              <a:rPr lang="da-DK" sz="1100" dirty="0">
                <a:solidFill>
                  <a:srgbClr val="3D4955"/>
                </a:solidFill>
                <a:latin typeface="Franklin Gothic Book" panose="020B0503020102020204" pitchFamily="34" charset="0"/>
              </a:rPr>
              <a:t>Talende</a:t>
            </a:r>
          </a:p>
          <a:p>
            <a:pPr algn="just"/>
            <a:r>
              <a:rPr lang="da-DK" sz="1100" dirty="0">
                <a:solidFill>
                  <a:srgbClr val="3D4955"/>
                </a:solidFill>
                <a:latin typeface="Franklin Gothic Book" panose="020B0503020102020204" pitchFamily="34" charset="0"/>
              </a:rPr>
              <a:t>Styrende i sit samarbejde</a:t>
            </a:r>
          </a:p>
          <a:p>
            <a:pPr algn="just"/>
            <a:r>
              <a:rPr lang="da-DK" sz="1100" dirty="0">
                <a:solidFill>
                  <a:srgbClr val="3D4955"/>
                </a:solidFill>
                <a:latin typeface="Franklin Gothic Book" panose="020B0503020102020204" pitchFamily="34" charset="0"/>
              </a:rPr>
              <a:t>Sætter gerne retningen</a:t>
            </a:r>
          </a:p>
          <a:p>
            <a:pPr algn="just"/>
            <a:r>
              <a:rPr lang="da-DK" sz="1100" dirty="0">
                <a:solidFill>
                  <a:srgbClr val="3D4955"/>
                </a:solidFill>
                <a:latin typeface="Franklin Gothic Book" panose="020B0503020102020204" pitchFamily="34" charset="0"/>
              </a:rPr>
              <a:t>Hurtigt i gang</a:t>
            </a:r>
          </a:p>
          <a:p>
            <a:pPr algn="just"/>
            <a:r>
              <a:rPr lang="da-DK" sz="1100" dirty="0">
                <a:solidFill>
                  <a:srgbClr val="3D4955"/>
                </a:solidFill>
                <a:latin typeface="Franklin Gothic Book" panose="020B0503020102020204" pitchFamily="34" charset="0"/>
              </a:rPr>
              <a:t>Mange ideer</a:t>
            </a:r>
          </a:p>
          <a:p>
            <a:pPr algn="just"/>
            <a:r>
              <a:rPr lang="da-DK" sz="1100" dirty="0">
                <a:solidFill>
                  <a:srgbClr val="3D4955"/>
                </a:solidFill>
                <a:latin typeface="Franklin Gothic Book" panose="020B0503020102020204" pitchFamily="34" charset="0"/>
              </a:rPr>
              <a:t>God til kreativ proces</a:t>
            </a:r>
          </a:p>
          <a:p>
            <a:r>
              <a:rPr lang="da-DK" sz="1100" dirty="0">
                <a:solidFill>
                  <a:srgbClr val="3D4955"/>
                </a:solidFill>
                <a:latin typeface="Franklin Gothic Book" panose="020B0503020102020204" pitchFamily="34" charset="0"/>
              </a:rPr>
              <a:t>Kan mister fokus på afslutning</a:t>
            </a:r>
          </a:p>
          <a:p>
            <a:r>
              <a:rPr lang="da-DK" sz="1100" dirty="0">
                <a:solidFill>
                  <a:srgbClr val="3D4955"/>
                </a:solidFill>
                <a:latin typeface="Franklin Gothic Book" panose="020B0503020102020204" pitchFamily="34" charset="0"/>
              </a:rPr>
              <a:t>Uddelegerer gerne opgave til andre</a:t>
            </a:r>
          </a:p>
          <a:p>
            <a:pPr algn="just"/>
            <a:endParaRPr lang="da-DK" sz="1100" dirty="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757577" y="553244"/>
            <a:ext cx="2109758" cy="2068767"/>
          </a:xfrm>
          <a:prstGeom prst="rect">
            <a:avLst/>
          </a:prstGeom>
          <a:noFill/>
        </p:spPr>
        <p:txBody>
          <a:bodyPr vert="horz" wrap="square" lIns="180000" tIns="180000" rIns="180000" bIns="360000" rtlCol="0" anchor="t" anchorCtr="0">
            <a:spAutoFit/>
          </a:bodyPr>
          <a:lstStyle/>
          <a:p>
            <a:r>
              <a:rPr lang="da-DK" sz="1100" dirty="0">
                <a:solidFill>
                  <a:srgbClr val="3D4955"/>
                </a:solidFill>
                <a:latin typeface="Franklin Gothic Book" panose="020B0503020102020204" pitchFamily="34" charset="0"/>
              </a:rPr>
              <a:t>Lyttende</a:t>
            </a:r>
          </a:p>
          <a:p>
            <a:r>
              <a:rPr lang="da-DK" sz="1100" dirty="0">
                <a:solidFill>
                  <a:srgbClr val="3D4955"/>
                </a:solidFill>
                <a:latin typeface="Franklin Gothic Book" panose="020B0503020102020204" pitchFamily="34" charset="0"/>
              </a:rPr>
              <a:t>Kan virke tilbageholdende</a:t>
            </a:r>
          </a:p>
          <a:p>
            <a:r>
              <a:rPr lang="da-DK" sz="1100" dirty="0">
                <a:solidFill>
                  <a:srgbClr val="3D4955"/>
                </a:solidFill>
                <a:latin typeface="Franklin Gothic Book" panose="020B0503020102020204" pitchFamily="34" charset="0"/>
              </a:rPr>
              <a:t>Anerkendende</a:t>
            </a:r>
          </a:p>
          <a:p>
            <a:r>
              <a:rPr lang="da-DK" sz="1100" dirty="0">
                <a:solidFill>
                  <a:srgbClr val="3D4955"/>
                </a:solidFill>
                <a:latin typeface="Franklin Gothic Book" panose="020B0503020102020204" pitchFamily="34" charset="0"/>
              </a:rPr>
              <a:t>Konsensussøgende</a:t>
            </a:r>
          </a:p>
          <a:p>
            <a:r>
              <a:rPr lang="da-DK" sz="1100" dirty="0">
                <a:solidFill>
                  <a:srgbClr val="3D4955"/>
                </a:solidFill>
                <a:latin typeface="Franklin Gothic Book" panose="020B0503020102020204" pitchFamily="34" charset="0"/>
              </a:rPr>
              <a:t>Spørger til alternativer</a:t>
            </a:r>
          </a:p>
          <a:p>
            <a:r>
              <a:rPr lang="da-DK" sz="1100" dirty="0">
                <a:solidFill>
                  <a:srgbClr val="3D4955"/>
                </a:solidFill>
                <a:latin typeface="Franklin Gothic Book" panose="020B0503020102020204" pitchFamily="34" charset="0"/>
              </a:rPr>
              <a:t>Ønsker at få alle med</a:t>
            </a:r>
          </a:p>
          <a:p>
            <a:r>
              <a:rPr lang="da-DK" sz="1100" dirty="0">
                <a:solidFill>
                  <a:srgbClr val="3D4955"/>
                </a:solidFill>
                <a:latin typeface="Franklin Gothic Book" panose="020B0503020102020204" pitchFamily="34" charset="0"/>
              </a:rPr>
              <a:t>Siger ofte ja til opgaverne</a:t>
            </a:r>
          </a:p>
          <a:p>
            <a:r>
              <a:rPr lang="da-DK" sz="1100" dirty="0">
                <a:solidFill>
                  <a:srgbClr val="3D4955"/>
                </a:solidFill>
                <a:latin typeface="Franklin Gothic Book" panose="020B0503020102020204" pitchFamily="34" charset="0"/>
              </a:rPr>
              <a:t>Husker de forskellige typer om bordet</a:t>
            </a:r>
          </a:p>
        </p:txBody>
      </p:sp>
      <p:sp>
        <p:nvSpPr>
          <p:cNvPr id="25" name="Tekstfelt 24">
            <a:extLst>
              <a:ext uri="{FF2B5EF4-FFF2-40B4-BE49-F238E27FC236}">
                <a16:creationId xmlns:a16="http://schemas.microsoft.com/office/drawing/2014/main" id="{66892B28-E953-48BD-933A-07F3CA486AA7}"/>
              </a:ext>
            </a:extLst>
          </p:cNvPr>
          <p:cNvSpPr txBox="1"/>
          <p:nvPr/>
        </p:nvSpPr>
        <p:spPr>
          <a:xfrm>
            <a:off x="3526020" y="2545990"/>
            <a:ext cx="2146633" cy="2407322"/>
          </a:xfrm>
          <a:prstGeom prst="rect">
            <a:avLst/>
          </a:prstGeom>
          <a:noFill/>
        </p:spPr>
        <p:txBody>
          <a:bodyPr vert="horz" wrap="square" lIns="180000" tIns="180000" rIns="180000" bIns="360000" rtlCol="0" anchor="t" anchorCtr="0">
            <a:spAutoFit/>
          </a:bodyPr>
          <a:lstStyle/>
          <a:p>
            <a:r>
              <a:rPr lang="da-DK" sz="1100" dirty="0">
                <a:solidFill>
                  <a:srgbClr val="3D4955"/>
                </a:solidFill>
                <a:latin typeface="Franklin Gothic Book" panose="020B0503020102020204" pitchFamily="34" charset="0"/>
              </a:rPr>
              <a:t>Snakkende</a:t>
            </a:r>
          </a:p>
          <a:p>
            <a:r>
              <a:rPr lang="da-DK" sz="1100" dirty="0">
                <a:solidFill>
                  <a:srgbClr val="3D4955"/>
                </a:solidFill>
                <a:latin typeface="Franklin Gothic Book" panose="020B0503020102020204" pitchFamily="34" charset="0"/>
              </a:rPr>
              <a:t>Fokus på mål og handling</a:t>
            </a:r>
          </a:p>
          <a:p>
            <a:r>
              <a:rPr lang="da-DK" sz="1100" dirty="0">
                <a:solidFill>
                  <a:srgbClr val="3D4955"/>
                </a:solidFill>
                <a:latin typeface="Franklin Gothic Book" panose="020B0503020102020204" pitchFamily="34" charset="0"/>
              </a:rPr>
              <a:t>Udfordrer gerne direkte</a:t>
            </a:r>
          </a:p>
          <a:p>
            <a:r>
              <a:rPr lang="da-DK" sz="1100" dirty="0">
                <a:solidFill>
                  <a:srgbClr val="3D4955"/>
                </a:solidFill>
                <a:latin typeface="Franklin Gothic Book" panose="020B0503020102020204" pitchFamily="34" charset="0"/>
              </a:rPr>
              <a:t>Delvist oplyst grundlag</a:t>
            </a:r>
          </a:p>
          <a:p>
            <a:r>
              <a:rPr lang="da-DK" sz="1100" dirty="0">
                <a:solidFill>
                  <a:srgbClr val="3D4955"/>
                </a:solidFill>
                <a:latin typeface="Franklin Gothic Book" panose="020B0503020102020204" pitchFamily="34" charset="0"/>
              </a:rPr>
              <a:t>Pragmatisk</a:t>
            </a:r>
          </a:p>
          <a:p>
            <a:r>
              <a:rPr lang="da-DK" sz="1100" dirty="0">
                <a:solidFill>
                  <a:srgbClr val="3D4955"/>
                </a:solidFill>
                <a:latin typeface="Franklin Gothic Book" panose="020B0503020102020204" pitchFamily="34" charset="0"/>
              </a:rPr>
              <a:t>Tager helst hurtigt styring</a:t>
            </a:r>
          </a:p>
          <a:p>
            <a:r>
              <a:rPr lang="da-DK" sz="1100" dirty="0">
                <a:solidFill>
                  <a:srgbClr val="3D4955"/>
                </a:solidFill>
                <a:latin typeface="Franklin Gothic Book" panose="020B0503020102020204" pitchFamily="34" charset="0"/>
              </a:rPr>
              <a:t>Ønsker først og fremmest fremdrift</a:t>
            </a:r>
          </a:p>
          <a:p>
            <a:r>
              <a:rPr lang="da-DK" sz="1100" dirty="0">
                <a:solidFill>
                  <a:srgbClr val="3D4955"/>
                </a:solidFill>
                <a:latin typeface="Franklin Gothic Book" panose="020B0503020102020204" pitchFamily="34" charset="0"/>
              </a:rPr>
              <a:t>Kan virke dominerende og tromlende</a:t>
            </a:r>
          </a:p>
          <a:p>
            <a:endParaRPr lang="da-DK" sz="1100" dirty="0">
              <a:solidFill>
                <a:srgbClr val="3D4955"/>
              </a:solidFill>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722954" y="2545990"/>
            <a:ext cx="2382092" cy="2068767"/>
          </a:xfrm>
          <a:prstGeom prst="rect">
            <a:avLst/>
          </a:prstGeom>
          <a:noFill/>
        </p:spPr>
        <p:txBody>
          <a:bodyPr vert="horz" wrap="square" lIns="180000" tIns="180000" rIns="180000" bIns="360000" rtlCol="0" anchor="t" anchorCtr="0">
            <a:spAutoFit/>
          </a:bodyPr>
          <a:lstStyle/>
          <a:p>
            <a:r>
              <a:rPr lang="da-DK" sz="1100" dirty="0">
                <a:solidFill>
                  <a:srgbClr val="3D4955"/>
                </a:solidFill>
                <a:latin typeface="Franklin Gothic Book" panose="020B0503020102020204" pitchFamily="34" charset="0"/>
              </a:rPr>
              <a:t>Tænkende</a:t>
            </a:r>
          </a:p>
          <a:p>
            <a:r>
              <a:rPr lang="da-DK" sz="1100" dirty="0">
                <a:solidFill>
                  <a:srgbClr val="3D4955"/>
                </a:solidFill>
                <a:latin typeface="Franklin Gothic Book" panose="020B0503020102020204" pitchFamily="34" charset="0"/>
              </a:rPr>
              <a:t>Fokus på detaljer</a:t>
            </a:r>
          </a:p>
          <a:p>
            <a:r>
              <a:rPr lang="da-DK" sz="1100" dirty="0">
                <a:solidFill>
                  <a:srgbClr val="3D4955"/>
                </a:solidFill>
                <a:latin typeface="Franklin Gothic Book" panose="020B0503020102020204" pitchFamily="34" charset="0"/>
              </a:rPr>
              <a:t>Grundigt forarbejde</a:t>
            </a:r>
          </a:p>
          <a:p>
            <a:r>
              <a:rPr lang="da-DK" sz="1100" dirty="0">
                <a:solidFill>
                  <a:srgbClr val="3D4955"/>
                </a:solidFill>
                <a:latin typeface="Franklin Gothic Book" panose="020B0503020102020204" pitchFamily="34" charset="0"/>
              </a:rPr>
              <a:t>Udfordrer/ har mange spørgsmål</a:t>
            </a:r>
          </a:p>
          <a:p>
            <a:r>
              <a:rPr lang="da-DK" sz="1100" dirty="0">
                <a:solidFill>
                  <a:srgbClr val="3D4955"/>
                </a:solidFill>
                <a:latin typeface="Franklin Gothic Book" panose="020B0503020102020204" pitchFamily="34" charset="0"/>
              </a:rPr>
              <a:t>Ønsker at undgå fejl</a:t>
            </a:r>
          </a:p>
          <a:p>
            <a:r>
              <a:rPr lang="da-DK" sz="1100" dirty="0">
                <a:solidFill>
                  <a:srgbClr val="3D4955"/>
                </a:solidFill>
                <a:latin typeface="Franklin Gothic Book" panose="020B0503020102020204" pitchFamily="34" charset="0"/>
              </a:rPr>
              <a:t>Sikrer kvalitet</a:t>
            </a:r>
          </a:p>
          <a:p>
            <a:r>
              <a:rPr lang="da-DK" sz="1100" dirty="0">
                <a:solidFill>
                  <a:srgbClr val="3D4955"/>
                </a:solidFill>
                <a:latin typeface="Franklin Gothic Book" panose="020B0503020102020204" pitchFamily="34" charset="0"/>
              </a:rPr>
              <a:t>Tjekker efter</a:t>
            </a:r>
          </a:p>
          <a:p>
            <a:r>
              <a:rPr lang="da-DK" sz="1100" dirty="0">
                <a:solidFill>
                  <a:srgbClr val="3D4955"/>
                </a:solidFill>
                <a:latin typeface="Franklin Gothic Book" panose="020B0503020102020204" pitchFamily="34" charset="0"/>
              </a:rPr>
              <a:t>Kan ”dræbe” idéer</a:t>
            </a:r>
          </a:p>
          <a:p>
            <a:r>
              <a:rPr lang="da-DK" sz="1100" dirty="0">
                <a:solidFill>
                  <a:srgbClr val="3D4955"/>
                </a:solidFill>
                <a:latin typeface="Franklin Gothic Book" panose="020B0503020102020204" pitchFamily="34" charset="0"/>
              </a:rPr>
              <a:t>Kan miste det store overblik</a:t>
            </a:r>
          </a:p>
        </p:txBody>
      </p:sp>
      <p:sp>
        <p:nvSpPr>
          <p:cNvPr id="27" name="Tekstboks 12">
            <a:extLst>
              <a:ext uri="{FF2B5EF4-FFF2-40B4-BE49-F238E27FC236}">
                <a16:creationId xmlns:a16="http://schemas.microsoft.com/office/drawing/2014/main" id="{6A15B9B3-86DD-4F76-858C-8583608BC3DB}"/>
              </a:ext>
            </a:extLst>
          </p:cNvPr>
          <p:cNvSpPr txBox="1"/>
          <p:nvPr/>
        </p:nvSpPr>
        <p:spPr>
          <a:xfrm>
            <a:off x="2850229" y="172864"/>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3DE6D3C8-83CA-4E6F-9BEE-1CB65E18076A}"/>
              </a:ext>
            </a:extLst>
          </p:cNvPr>
          <p:cNvSpPr txBox="1"/>
          <p:nvPr/>
        </p:nvSpPr>
        <p:spPr>
          <a:xfrm>
            <a:off x="7650829" y="172864"/>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D4E17B97-7A1F-47C4-AE62-326C91B2D3BE}"/>
              </a:ext>
            </a:extLst>
          </p:cNvPr>
          <p:cNvSpPr txBox="1"/>
          <p:nvPr/>
        </p:nvSpPr>
        <p:spPr>
          <a:xfrm>
            <a:off x="2975542" y="3737705"/>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B329FE43-61B3-4DD6-B45E-4332FB424A40}"/>
              </a:ext>
            </a:extLst>
          </p:cNvPr>
          <p:cNvSpPr txBox="1"/>
          <p:nvPr/>
        </p:nvSpPr>
        <p:spPr>
          <a:xfrm>
            <a:off x="7690911" y="362827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3346103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a:grpSpLocks/>
          </p:cNvGrpSpPr>
          <p:nvPr/>
        </p:nvGrpSpPr>
        <p:grpSpPr bwMode="auto">
          <a:xfrm>
            <a:off x="3340664" y="783670"/>
            <a:ext cx="4320540" cy="384048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62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620"/>
            </a:p>
          </p:txBody>
        </p:sp>
      </p:grpSp>
      <p:sp>
        <p:nvSpPr>
          <p:cNvPr id="12" name="Tekstboks 17"/>
          <p:cNvSpPr txBox="1">
            <a:spLocks noChangeArrowheads="1"/>
          </p:cNvSpPr>
          <p:nvPr/>
        </p:nvSpPr>
        <p:spPr bwMode="auto">
          <a:xfrm>
            <a:off x="2546279" y="2383870"/>
            <a:ext cx="912972"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4959438" y="4545569"/>
            <a:ext cx="1014413"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628342" y="2376726"/>
            <a:ext cx="954405" cy="341632"/>
          </a:xfrm>
          <a:prstGeom prst="rect">
            <a:avLst/>
          </a:prstGeom>
          <a:noFill/>
          <a:ln w="9525">
            <a:noFill/>
            <a:miter lim="800000"/>
            <a:headEnd/>
            <a:tailEnd/>
          </a:ln>
        </p:spPr>
        <p:txBody>
          <a:bodyPr>
            <a:spAutoFit/>
          </a:bodyPr>
          <a:lstStyle/>
          <a:p>
            <a:pPr algn="ctr">
              <a:buSzPct val="100000"/>
            </a:pPr>
            <a:r>
              <a:rPr lang="da-DK" sz="1620">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870855" y="419339"/>
            <a:ext cx="1300163"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637735" y="814409"/>
            <a:ext cx="1931970" cy="1841885"/>
          </a:xfrm>
          <a:prstGeom prst="rect">
            <a:avLst/>
          </a:prstGeom>
          <a:noFill/>
        </p:spPr>
        <p:txBody>
          <a:bodyPr vert="horz" wrap="square" lIns="162000" tIns="162000" rIns="162000" bIns="324000" rtlCol="0" anchor="t" anchorCtr="0">
            <a:spAutoFit/>
          </a:bodyPr>
          <a:lstStyle/>
          <a:p>
            <a:pPr marL="65484" lvl="1"/>
            <a:r>
              <a:rPr lang="en-GB" sz="1100" dirty="0" err="1">
                <a:solidFill>
                  <a:srgbClr val="3D4955"/>
                </a:solidFill>
                <a:latin typeface="Franklin Gothic Book" panose="020B0503020102020204" pitchFamily="34" charset="0"/>
              </a:rPr>
              <a:t>Begejstring</a:t>
            </a:r>
            <a:endParaRPr lang="da-DK" sz="1100" dirty="0">
              <a:solidFill>
                <a:srgbClr val="3D4955"/>
              </a:solidFill>
              <a:latin typeface="Franklin Gothic Book" panose="020B0503020102020204" pitchFamily="34" charset="0"/>
            </a:endParaRPr>
          </a:p>
          <a:p>
            <a:pPr marL="65484" lvl="1"/>
            <a:r>
              <a:rPr lang="da-DK" sz="1100" dirty="0">
                <a:solidFill>
                  <a:srgbClr val="3D4955"/>
                </a:solidFill>
                <a:latin typeface="Franklin Gothic Book" panose="020B0503020102020204" pitchFamily="34" charset="0"/>
              </a:rPr>
              <a:t>Plads til følelser og ideer</a:t>
            </a:r>
          </a:p>
          <a:p>
            <a:pPr marL="65484" lvl="1"/>
            <a:r>
              <a:rPr lang="da-DK" sz="1100" dirty="0">
                <a:solidFill>
                  <a:srgbClr val="3D4955"/>
                </a:solidFill>
                <a:latin typeface="Franklin Gothic Book" panose="020B0503020102020204" pitchFamily="34" charset="0"/>
              </a:rPr>
              <a:t>Udadvendte aktiviteter </a:t>
            </a:r>
          </a:p>
          <a:p>
            <a:pPr marL="65484" lvl="1"/>
            <a:r>
              <a:rPr lang="da-DK" sz="1100" dirty="0">
                <a:solidFill>
                  <a:srgbClr val="3D4955"/>
                </a:solidFill>
                <a:latin typeface="Franklin Gothic Book" panose="020B0503020102020204" pitchFamily="34" charset="0"/>
              </a:rPr>
              <a:t>Muligt at påvirke andre</a:t>
            </a:r>
          </a:p>
          <a:p>
            <a:pPr marL="65484" lvl="1"/>
            <a:r>
              <a:rPr lang="en-GB" sz="1100" dirty="0" err="1">
                <a:solidFill>
                  <a:srgbClr val="3D4955"/>
                </a:solidFill>
                <a:latin typeface="Franklin Gothic Book" panose="020B0503020102020204" pitchFamily="34" charset="0"/>
              </a:rPr>
              <a:t>Eksperimenterer</a:t>
            </a:r>
            <a:endParaRPr lang="en-GB" sz="1100" dirty="0">
              <a:solidFill>
                <a:srgbClr val="3D4955"/>
              </a:solidFill>
              <a:latin typeface="Franklin Gothic Book" panose="020B0503020102020204" pitchFamily="34" charset="0"/>
            </a:endParaRPr>
          </a:p>
          <a:p>
            <a:pPr marL="65484" lvl="1"/>
            <a:r>
              <a:rPr lang="da-DK" sz="1100" dirty="0">
                <a:solidFill>
                  <a:srgbClr val="3D4955"/>
                </a:solidFill>
                <a:latin typeface="Franklin Gothic Book" panose="020B0503020102020204" pitchFamily="34" charset="0"/>
              </a:rPr>
              <a:t>Spontanitet </a:t>
            </a:r>
          </a:p>
          <a:p>
            <a:pPr marL="65484" lvl="1"/>
            <a:r>
              <a:rPr lang="nb-NO" sz="1100" dirty="0">
                <a:solidFill>
                  <a:srgbClr val="3D4955"/>
                </a:solidFill>
                <a:latin typeface="Franklin Gothic Book" panose="020B0503020102020204" pitchFamily="34" charset="0"/>
              </a:rPr>
              <a:t>Åben for inspiration</a:t>
            </a:r>
            <a:r>
              <a:rPr lang="nb-NO" sz="1100" dirty="0">
                <a:solidFill>
                  <a:srgbClr val="3D4955"/>
                </a:solidFill>
              </a:rPr>
              <a:t>.</a:t>
            </a:r>
          </a:p>
          <a:p>
            <a:pPr marL="65484" lvl="1"/>
            <a:endParaRPr lang="da-DK" sz="1050" dirty="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560301" y="844700"/>
            <a:ext cx="2022184" cy="1860352"/>
          </a:xfrm>
          <a:prstGeom prst="rect">
            <a:avLst/>
          </a:prstGeom>
          <a:noFill/>
        </p:spPr>
        <p:txBody>
          <a:bodyPr vert="horz" wrap="square" lIns="162000" tIns="162000" rIns="162000" bIns="324000" rtlCol="0" anchor="t" anchorCtr="0">
            <a:spAutoFit/>
          </a:bodyPr>
          <a:lstStyle/>
          <a:p>
            <a:pPr marL="65484" lvl="1"/>
            <a:r>
              <a:rPr lang="en-GB" sz="1100" dirty="0" err="1">
                <a:solidFill>
                  <a:srgbClr val="3D4955"/>
                </a:solidFill>
                <a:latin typeface="Franklin Gothic Book" panose="020B0503020102020204" pitchFamily="34" charset="0"/>
              </a:rPr>
              <a:t>Omsorg</a:t>
            </a:r>
            <a:r>
              <a:rPr lang="en-GB" sz="1100" dirty="0">
                <a:solidFill>
                  <a:srgbClr val="3D4955"/>
                </a:solidFill>
                <a:latin typeface="Franklin Gothic Book" panose="020B0503020102020204" pitchFamily="34" charset="0"/>
              </a:rPr>
              <a:t> for </a:t>
            </a:r>
            <a:r>
              <a:rPr lang="en-GB" sz="1100" dirty="0" err="1">
                <a:solidFill>
                  <a:srgbClr val="3D4955"/>
                </a:solidFill>
                <a:latin typeface="Franklin Gothic Book" panose="020B0503020102020204" pitchFamily="34" charset="0"/>
              </a:rPr>
              <a:t>hinanden</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Behagelig</a:t>
            </a:r>
            <a:r>
              <a:rPr lang="en-GB" sz="1100" dirty="0">
                <a:solidFill>
                  <a:srgbClr val="3D4955"/>
                </a:solidFill>
                <a:latin typeface="Franklin Gothic Book" panose="020B0503020102020204" pitchFamily="34" charset="0"/>
              </a:rPr>
              <a:t> </a:t>
            </a:r>
            <a:r>
              <a:rPr lang="en-GB" sz="1100" dirty="0" err="1">
                <a:solidFill>
                  <a:srgbClr val="3D4955"/>
                </a:solidFill>
                <a:latin typeface="Franklin Gothic Book" panose="020B0503020102020204" pitchFamily="34" charset="0"/>
              </a:rPr>
              <a:t>omgangstone</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Sympati</a:t>
            </a:r>
            <a:r>
              <a:rPr lang="en-GB" sz="1100" dirty="0">
                <a:solidFill>
                  <a:srgbClr val="3D4955"/>
                </a:solidFill>
                <a:latin typeface="Franklin Gothic Book" panose="020B0503020102020204" pitchFamily="34" charset="0"/>
              </a:rPr>
              <a:t> &amp; accept</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Nærvær</a:t>
            </a:r>
            <a:endParaRPr lang="en-GB"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Høj</a:t>
            </a:r>
            <a:r>
              <a:rPr lang="en-GB" sz="1100" dirty="0">
                <a:solidFill>
                  <a:srgbClr val="3D4955"/>
                </a:solidFill>
                <a:latin typeface="Franklin Gothic Book" panose="020B0503020102020204" pitchFamily="34" charset="0"/>
              </a:rPr>
              <a:t> grad </a:t>
            </a:r>
            <a:r>
              <a:rPr lang="en-GB" sz="1100" dirty="0" err="1">
                <a:solidFill>
                  <a:srgbClr val="3D4955"/>
                </a:solidFill>
                <a:latin typeface="Franklin Gothic Book" panose="020B0503020102020204" pitchFamily="34" charset="0"/>
              </a:rPr>
              <a:t>af</a:t>
            </a:r>
            <a:r>
              <a:rPr lang="en-GB" sz="1100" dirty="0">
                <a:solidFill>
                  <a:srgbClr val="3D4955"/>
                </a:solidFill>
                <a:latin typeface="Franklin Gothic Book" panose="020B0503020102020204" pitchFamily="34" charset="0"/>
              </a:rPr>
              <a:t> </a:t>
            </a:r>
            <a:r>
              <a:rPr lang="en-GB" sz="1100" dirty="0" err="1">
                <a:solidFill>
                  <a:srgbClr val="3D4955"/>
                </a:solidFill>
                <a:latin typeface="Franklin Gothic Book" panose="020B0503020102020204" pitchFamily="34" charset="0"/>
              </a:rPr>
              <a:t>involvering</a:t>
            </a:r>
            <a:endParaRPr lang="en-GB" sz="1100" dirty="0">
              <a:solidFill>
                <a:srgbClr val="3D4955"/>
              </a:solidFill>
              <a:latin typeface="Franklin Gothic Book" panose="020B0503020102020204" pitchFamily="34" charset="0"/>
            </a:endParaRPr>
          </a:p>
          <a:p>
            <a:pPr marL="65484" lvl="1"/>
            <a:r>
              <a:rPr lang="nb-NO" sz="1100" dirty="0">
                <a:solidFill>
                  <a:srgbClr val="3D4955"/>
                </a:solidFill>
                <a:latin typeface="Franklin Gothic Book" panose="020B0503020102020204" pitchFamily="34" charset="0"/>
              </a:rPr>
              <a:t>Optaget af at sikre forankring af beslutning</a:t>
            </a:r>
            <a:endParaRPr lang="nb-NO" sz="1200" dirty="0">
              <a:solidFill>
                <a:srgbClr val="3D4955"/>
              </a:solidFill>
              <a:latin typeface="Franklin Gothic Book" panose="020B0503020102020204" pitchFamily="34" charset="0"/>
            </a:endParaRPr>
          </a:p>
          <a:p>
            <a:pPr marL="65484" lvl="1"/>
            <a:endParaRPr lang="en-GB" sz="1100" dirty="0">
              <a:solidFill>
                <a:srgbClr val="3D4955"/>
              </a:solidFill>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637734" y="2703910"/>
            <a:ext cx="1931970" cy="2180439"/>
          </a:xfrm>
          <a:prstGeom prst="rect">
            <a:avLst/>
          </a:prstGeom>
          <a:noFill/>
        </p:spPr>
        <p:txBody>
          <a:bodyPr vert="horz" wrap="square" lIns="162000" tIns="162000" rIns="162000" bIns="324000" rtlCol="0" anchor="t" anchorCtr="0">
            <a:spAutoFit/>
          </a:bodyPr>
          <a:lstStyle/>
          <a:p>
            <a:pPr marL="65484" lvl="1"/>
            <a:r>
              <a:rPr lang="en-GB" sz="1100" dirty="0" err="1">
                <a:solidFill>
                  <a:srgbClr val="3D4955"/>
                </a:solidFill>
                <a:latin typeface="Franklin Gothic Book" panose="020B0503020102020204" pitchFamily="34" charset="0"/>
              </a:rPr>
              <a:t>Resultater</a:t>
            </a:r>
            <a:r>
              <a:rPr lang="en-GB" sz="1100" dirty="0">
                <a:solidFill>
                  <a:srgbClr val="3D4955"/>
                </a:solidFill>
                <a:latin typeface="Franklin Gothic Book" panose="020B0503020102020204" pitchFamily="34" charset="0"/>
              </a:rPr>
              <a:t> </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Effektivitet</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Pragmatisk</a:t>
            </a:r>
            <a:r>
              <a:rPr lang="en-GB" sz="1100" dirty="0">
                <a:solidFill>
                  <a:srgbClr val="3D4955"/>
                </a:solidFill>
                <a:latin typeface="Franklin Gothic Book" panose="020B0503020102020204" pitchFamily="34" charset="0"/>
              </a:rPr>
              <a:t> </a:t>
            </a:r>
            <a:r>
              <a:rPr lang="en-GB" sz="1100" dirty="0" err="1">
                <a:solidFill>
                  <a:srgbClr val="3D4955"/>
                </a:solidFill>
                <a:latin typeface="Franklin Gothic Book" panose="020B0503020102020204" pitchFamily="34" charset="0"/>
              </a:rPr>
              <a:t>tilgang</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Direkte</a:t>
            </a:r>
            <a:r>
              <a:rPr lang="en-GB" sz="1100" dirty="0">
                <a:solidFill>
                  <a:srgbClr val="3D4955"/>
                </a:solidFill>
                <a:latin typeface="Franklin Gothic Book" panose="020B0503020102020204" pitchFamily="34" charset="0"/>
              </a:rPr>
              <a:t> </a:t>
            </a:r>
            <a:r>
              <a:rPr lang="en-GB" sz="1100" dirty="0" err="1">
                <a:solidFill>
                  <a:srgbClr val="3D4955"/>
                </a:solidFill>
                <a:latin typeface="Franklin Gothic Book" panose="020B0503020102020204" pitchFamily="34" charset="0"/>
              </a:rPr>
              <a:t>omgangstone</a:t>
            </a:r>
            <a:endParaRPr lang="en-GB" sz="1100" dirty="0">
              <a:solidFill>
                <a:srgbClr val="3D4955"/>
              </a:solidFill>
              <a:latin typeface="Franklin Gothic Book" panose="020B0503020102020204" pitchFamily="34" charset="0"/>
            </a:endParaRPr>
          </a:p>
          <a:p>
            <a:pPr marL="65484" lvl="1"/>
            <a:r>
              <a:rPr lang="da-DK" sz="1100" dirty="0">
                <a:solidFill>
                  <a:srgbClr val="3D4955"/>
                </a:solidFill>
                <a:latin typeface="Franklin Gothic Book" panose="020B0503020102020204" pitchFamily="34" charset="0"/>
              </a:rPr>
              <a:t>Kort fra tanke til handling </a:t>
            </a:r>
          </a:p>
          <a:p>
            <a:pPr marL="65484" lvl="1"/>
            <a:r>
              <a:rPr lang="nb-NO" sz="1100" dirty="0">
                <a:solidFill>
                  <a:srgbClr val="3D4955"/>
                </a:solidFill>
                <a:latin typeface="Franklin Gothic Book" panose="020B0503020102020204" pitchFamily="34" charset="0"/>
              </a:rPr>
              <a:t>Hurtige beslutninger kræver styring</a:t>
            </a:r>
          </a:p>
          <a:p>
            <a:pPr marL="65484" lvl="1"/>
            <a:r>
              <a:rPr lang="nb-NO" sz="1100" dirty="0">
                <a:solidFill>
                  <a:srgbClr val="3D4955"/>
                </a:solidFill>
                <a:latin typeface="Franklin Gothic Book" panose="020B0503020102020204" pitchFamily="34" charset="0"/>
              </a:rPr>
              <a:t>Selvstændig</a:t>
            </a:r>
          </a:p>
          <a:p>
            <a:pPr marL="65484" lvl="1"/>
            <a:endParaRPr lang="da-DK" sz="1100" dirty="0">
              <a:solidFill>
                <a:srgbClr val="3D4955"/>
              </a:solidFill>
              <a:latin typeface="Franklin Gothic Book" panose="020B0503020102020204" pitchFamily="34" charset="0"/>
            </a:endParaRPr>
          </a:p>
          <a:p>
            <a:endParaRPr lang="da-DK" sz="1050" dirty="0">
              <a:solidFill>
                <a:srgbClr val="3D4955"/>
              </a:solidFill>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569704" y="2718358"/>
            <a:ext cx="1983123" cy="2014240"/>
          </a:xfrm>
          <a:prstGeom prst="rect">
            <a:avLst/>
          </a:prstGeom>
          <a:noFill/>
        </p:spPr>
        <p:txBody>
          <a:bodyPr vert="horz" wrap="square" lIns="162000" tIns="162000" rIns="162000" bIns="324000" rtlCol="0" anchor="t" anchorCtr="0">
            <a:spAutoFit/>
          </a:bodyPr>
          <a:lstStyle/>
          <a:p>
            <a:pPr marL="65484" lvl="1"/>
            <a:r>
              <a:rPr lang="da-DK" sz="1100" dirty="0">
                <a:solidFill>
                  <a:srgbClr val="3D4955"/>
                </a:solidFill>
                <a:latin typeface="Franklin Gothic Book" panose="020B0503020102020204" pitchFamily="34" charset="0"/>
              </a:rPr>
              <a:t>Tid til fordybelse</a:t>
            </a:r>
          </a:p>
          <a:p>
            <a:pPr marL="65484" lvl="1"/>
            <a:r>
              <a:rPr lang="en-GB" sz="1100" dirty="0" err="1">
                <a:solidFill>
                  <a:srgbClr val="3D4955"/>
                </a:solidFill>
                <a:latin typeface="Franklin Gothic Book" panose="020B0503020102020204" pitchFamily="34" charset="0"/>
              </a:rPr>
              <a:t>Systematik</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Objektivitet</a:t>
            </a:r>
            <a:endParaRPr lang="en-GB"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Fakta</a:t>
            </a:r>
            <a:endParaRPr lang="da-DK"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Analysere</a:t>
            </a:r>
            <a:r>
              <a:rPr lang="en-GB" sz="1100" dirty="0">
                <a:solidFill>
                  <a:srgbClr val="3D4955"/>
                </a:solidFill>
                <a:latin typeface="Franklin Gothic Book" panose="020B0503020102020204" pitchFamily="34" charset="0"/>
              </a:rPr>
              <a:t> &amp; </a:t>
            </a:r>
            <a:r>
              <a:rPr lang="en-GB" sz="1100" dirty="0" err="1">
                <a:solidFill>
                  <a:srgbClr val="3D4955"/>
                </a:solidFill>
                <a:latin typeface="Franklin Gothic Book" panose="020B0503020102020204" pitchFamily="34" charset="0"/>
              </a:rPr>
              <a:t>vurdere</a:t>
            </a:r>
            <a:endParaRPr lang="en-GB" sz="1100" dirty="0">
              <a:solidFill>
                <a:srgbClr val="3D4955"/>
              </a:solidFill>
              <a:latin typeface="Franklin Gothic Book" panose="020B0503020102020204" pitchFamily="34" charset="0"/>
            </a:endParaRPr>
          </a:p>
          <a:p>
            <a:pPr marL="65484" lvl="1"/>
            <a:r>
              <a:rPr lang="en-GB" sz="1100" dirty="0" err="1">
                <a:solidFill>
                  <a:srgbClr val="3D4955"/>
                </a:solidFill>
                <a:latin typeface="Franklin Gothic Book" panose="020B0503020102020204" pitchFamily="34" charset="0"/>
              </a:rPr>
              <a:t>Korrekthed</a:t>
            </a:r>
            <a:r>
              <a:rPr lang="en-GB" sz="1100" dirty="0">
                <a:solidFill>
                  <a:srgbClr val="3D4955"/>
                </a:solidFill>
                <a:latin typeface="Franklin Gothic Book" panose="020B0503020102020204" pitchFamily="34" charset="0"/>
              </a:rPr>
              <a:t> </a:t>
            </a:r>
          </a:p>
          <a:p>
            <a:pPr marL="65484" lvl="1"/>
            <a:r>
              <a:rPr lang="nb-NO" sz="1100" dirty="0">
                <a:solidFill>
                  <a:srgbClr val="3D4955"/>
                </a:solidFill>
                <a:latin typeface="Franklin Gothic Book" panose="020B0503020102020204" pitchFamily="34" charset="0"/>
              </a:rPr>
              <a:t>Ønsker realistiske tidsfrister</a:t>
            </a:r>
          </a:p>
          <a:p>
            <a:pPr marL="65484" lvl="1"/>
            <a:endParaRPr lang="en-GB" sz="1100" dirty="0">
              <a:solidFill>
                <a:srgbClr val="3D4955"/>
              </a:solidFill>
            </a:endParaRPr>
          </a:p>
        </p:txBody>
      </p:sp>
      <p:sp>
        <p:nvSpPr>
          <p:cNvPr id="9" name="Pladsholder til indhold 8">
            <a:extLst>
              <a:ext uri="{FF2B5EF4-FFF2-40B4-BE49-F238E27FC236}">
                <a16:creationId xmlns:a16="http://schemas.microsoft.com/office/drawing/2014/main" id="{95D855DB-AB9E-4C3E-AE15-B256DC589770}"/>
              </a:ext>
            </a:extLst>
          </p:cNvPr>
          <p:cNvSpPr>
            <a:spLocks noGrp="1"/>
          </p:cNvSpPr>
          <p:nvPr>
            <p:ph type="body" sz="quarter" idx="11"/>
          </p:nvPr>
        </p:nvSpPr>
        <p:spPr>
          <a:xfrm>
            <a:off x="107505" y="0"/>
            <a:ext cx="3330225" cy="883828"/>
          </a:xfrm>
        </p:spPr>
        <p:txBody>
          <a:bodyPr/>
          <a:lstStyle/>
          <a:p>
            <a:pPr marL="0" indent="0">
              <a:buNone/>
            </a:pPr>
            <a:r>
              <a:rPr lang="da-DK" dirty="0"/>
              <a:t>Typernes motivation</a:t>
            </a:r>
          </a:p>
        </p:txBody>
      </p:sp>
      <p:sp>
        <p:nvSpPr>
          <p:cNvPr id="2" name="Pladsholder til tekst 1">
            <a:extLst>
              <a:ext uri="{FF2B5EF4-FFF2-40B4-BE49-F238E27FC236}">
                <a16:creationId xmlns:a16="http://schemas.microsoft.com/office/drawing/2014/main" id="{E638414B-09D9-43D0-8EBA-03DF705B117D}"/>
              </a:ext>
            </a:extLst>
          </p:cNvPr>
          <p:cNvSpPr>
            <a:spLocks noGrp="1"/>
          </p:cNvSpPr>
          <p:nvPr>
            <p:ph type="body" sz="quarter" idx="13"/>
          </p:nvPr>
        </p:nvSpPr>
        <p:spPr/>
        <p:txBody>
          <a:bodyPr/>
          <a:lstStyle/>
          <a:p>
            <a:endParaRPr lang="da-DK"/>
          </a:p>
        </p:txBody>
      </p:sp>
      <p:sp>
        <p:nvSpPr>
          <p:cNvPr id="27" name="Tekstboks 12">
            <a:extLst>
              <a:ext uri="{FF2B5EF4-FFF2-40B4-BE49-F238E27FC236}">
                <a16:creationId xmlns:a16="http://schemas.microsoft.com/office/drawing/2014/main" id="{C63B6C4B-1164-476B-A50C-E25B1DD41C3F}"/>
              </a:ext>
            </a:extLst>
          </p:cNvPr>
          <p:cNvSpPr txBox="1"/>
          <p:nvPr/>
        </p:nvSpPr>
        <p:spPr>
          <a:xfrm>
            <a:off x="2850229" y="172864"/>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0D266F9A-331F-4E59-941D-B2017389CDCB}"/>
              </a:ext>
            </a:extLst>
          </p:cNvPr>
          <p:cNvSpPr txBox="1"/>
          <p:nvPr/>
        </p:nvSpPr>
        <p:spPr>
          <a:xfrm>
            <a:off x="7650829" y="172864"/>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4DB6BEB0-2B26-4D40-ACA3-71061335CFED}"/>
              </a:ext>
            </a:extLst>
          </p:cNvPr>
          <p:cNvSpPr txBox="1"/>
          <p:nvPr/>
        </p:nvSpPr>
        <p:spPr>
          <a:xfrm>
            <a:off x="2975542" y="3737705"/>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94CB1C8F-054A-43D5-8299-366C581EC1A5}"/>
              </a:ext>
            </a:extLst>
          </p:cNvPr>
          <p:cNvSpPr txBox="1"/>
          <p:nvPr/>
        </p:nvSpPr>
        <p:spPr>
          <a:xfrm>
            <a:off x="7690911" y="362827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4214149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Øvelser – samarbejde</a:t>
            </a:r>
          </a:p>
        </p:txBody>
      </p:sp>
    </p:spTree>
    <p:extLst>
      <p:ext uri="{BB962C8B-B14F-4D97-AF65-F5344CB8AC3E}">
        <p14:creationId xmlns:p14="http://schemas.microsoft.com/office/powerpoint/2010/main" val="33960545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817CF21-D0B8-411E-B3B9-7FA304C04FDC}"/>
              </a:ext>
            </a:extLst>
          </p:cNvPr>
          <p:cNvSpPr>
            <a:spLocks noGrp="1"/>
          </p:cNvSpPr>
          <p:nvPr>
            <p:ph type="body" sz="quarter" idx="11"/>
          </p:nvPr>
        </p:nvSpPr>
        <p:spPr>
          <a:xfrm>
            <a:off x="107505" y="0"/>
            <a:ext cx="2778792" cy="883828"/>
          </a:xfrm>
        </p:spPr>
        <p:txBody>
          <a:bodyPr/>
          <a:lstStyle/>
          <a:p>
            <a:r>
              <a:rPr lang="da-DK" dirty="0">
                <a:cs typeface="Tahoma" pitchFamily="34" charset="0"/>
                <a:sym typeface="Tahoma" pitchFamily="34" charset="0"/>
              </a:rPr>
              <a:t>Landing på </a:t>
            </a:r>
            <a:r>
              <a:rPr lang="da-DK" dirty="0" err="1">
                <a:cs typeface="Tahoma" pitchFamily="34" charset="0"/>
                <a:sym typeface="Tahoma" pitchFamily="34" charset="0"/>
              </a:rPr>
              <a:t>mars</a:t>
            </a:r>
            <a:endParaRPr lang="da-DK" dirty="0"/>
          </a:p>
        </p:txBody>
      </p:sp>
      <p:sp>
        <p:nvSpPr>
          <p:cNvPr id="4" name="Pladsholder til tekst 3">
            <a:extLst>
              <a:ext uri="{FF2B5EF4-FFF2-40B4-BE49-F238E27FC236}">
                <a16:creationId xmlns:a16="http://schemas.microsoft.com/office/drawing/2014/main" id="{A55C6533-B0E4-4B10-80B1-FD56D58CB135}"/>
              </a:ext>
            </a:extLst>
          </p:cNvPr>
          <p:cNvSpPr>
            <a:spLocks noGrp="1"/>
          </p:cNvSpPr>
          <p:nvPr>
            <p:ph type="body" sz="quarter" idx="13"/>
          </p:nvPr>
        </p:nvSpPr>
        <p:spPr/>
        <p:txBody>
          <a:bodyPr/>
          <a:lstStyle/>
          <a:p>
            <a:endParaRPr lang="da-DK"/>
          </a:p>
        </p:txBody>
      </p:sp>
      <p:sp>
        <p:nvSpPr>
          <p:cNvPr id="8" name="Pladsholder til tekst 7">
            <a:extLst>
              <a:ext uri="{FF2B5EF4-FFF2-40B4-BE49-F238E27FC236}">
                <a16:creationId xmlns:a16="http://schemas.microsoft.com/office/drawing/2014/main" id="{0010690C-E6A8-49D7-8AFC-3B4C6BA54D1E}"/>
              </a:ext>
            </a:extLst>
          </p:cNvPr>
          <p:cNvSpPr>
            <a:spLocks noGrp="1"/>
          </p:cNvSpPr>
          <p:nvPr>
            <p:ph type="body" sz="quarter" idx="14"/>
          </p:nvPr>
        </p:nvSpPr>
        <p:spPr>
          <a:xfrm>
            <a:off x="395536" y="1128712"/>
            <a:ext cx="8352928" cy="3889027"/>
          </a:xfrm>
        </p:spPr>
        <p:txBody>
          <a:bodyPr/>
          <a:lstStyle/>
          <a:p>
            <a:pPr>
              <a:spcAft>
                <a:spcPts val="500"/>
              </a:spcAft>
            </a:pPr>
            <a:r>
              <a:rPr lang="da-DK" dirty="0">
                <a:solidFill>
                  <a:srgbClr val="4D4D4D"/>
                </a:solidFill>
                <a:latin typeface="Franklin Gothic Book" panose="020B0503020102020204" pitchFamily="34" charset="0"/>
                <a:cs typeface="Tahoma" pitchFamily="34" charset="0"/>
                <a:sym typeface="Tahoma" pitchFamily="34" charset="0"/>
              </a:rPr>
              <a:t>I skal hjælpe NASA med at bygge en prototype af et landingsfartøj der kan lande sikkert på Mars. Fartøjet skal kunne falde frit fra 3 meters højde uden at ægget går i stykker.</a:t>
            </a:r>
          </a:p>
          <a:p>
            <a:pPr>
              <a:spcAft>
                <a:spcPts val="500"/>
              </a:spcAft>
            </a:pPr>
            <a:r>
              <a:rPr lang="da-DK" b="1" dirty="0">
                <a:solidFill>
                  <a:srgbClr val="4D4D4D"/>
                </a:solidFill>
                <a:latin typeface="Franklin Gothic Book" panose="020B0503020102020204" pitchFamily="34" charset="0"/>
                <a:cs typeface="Tahoma" pitchFamily="34" charset="0"/>
                <a:sym typeface="Tahoma" pitchFamily="34" charset="0"/>
              </a:rPr>
              <a:t>Vigtig information</a:t>
            </a:r>
          </a:p>
          <a:p>
            <a:pPr>
              <a:spcAft>
                <a:spcPts val="500"/>
              </a:spcAft>
            </a:pPr>
            <a:r>
              <a:rPr lang="da-DK" dirty="0">
                <a:solidFill>
                  <a:srgbClr val="4D4D4D"/>
                </a:solidFill>
                <a:latin typeface="Franklin Gothic Book" panose="020B0503020102020204" pitchFamily="34" charset="0"/>
                <a:cs typeface="Tahoma" pitchFamily="34" charset="0"/>
                <a:sym typeface="Tahoma" pitchFamily="34" charset="0"/>
              </a:rPr>
              <a:t>Ægget kan udelukkende beskyttes af de materialer, I får udleveret.</a:t>
            </a:r>
          </a:p>
          <a:p>
            <a:pPr>
              <a:spcAft>
                <a:spcPts val="500"/>
              </a:spcAft>
            </a:pPr>
            <a:r>
              <a:rPr lang="da-DK" dirty="0">
                <a:solidFill>
                  <a:srgbClr val="4D4D4D"/>
                </a:solidFill>
                <a:latin typeface="Franklin Gothic Book" panose="020B0503020102020204" pitchFamily="34" charset="0"/>
                <a:cs typeface="Tahoma" pitchFamily="34" charset="0"/>
                <a:sym typeface="Tahoma" pitchFamily="34" charset="0"/>
              </a:rPr>
              <a:t>Ægget skal transporteres uden kontakt med eller assistance fra personer eller udstyr.</a:t>
            </a:r>
          </a:p>
          <a:p>
            <a:pPr>
              <a:spcAft>
                <a:spcPts val="500"/>
              </a:spcAft>
            </a:pPr>
            <a:r>
              <a:rPr lang="da-DK" dirty="0">
                <a:solidFill>
                  <a:srgbClr val="4D4D4D"/>
                </a:solidFill>
                <a:latin typeface="Franklin Gothic Book" panose="020B0503020102020204" pitchFamily="34" charset="0"/>
                <a:cs typeface="Tahoma" pitchFamily="34" charset="0"/>
                <a:sym typeface="Tahoma" pitchFamily="34" charset="0"/>
              </a:rPr>
              <a:t>Ægget må ikke steges eller koges – det skal være råt.</a:t>
            </a:r>
          </a:p>
          <a:p>
            <a:pPr>
              <a:spcAft>
                <a:spcPts val="500"/>
              </a:spcAft>
            </a:pPr>
            <a:r>
              <a:rPr lang="da-DK" dirty="0">
                <a:solidFill>
                  <a:srgbClr val="4D4D4D"/>
                </a:solidFill>
                <a:latin typeface="Franklin Gothic Book" panose="020B0503020102020204" pitchFamily="34" charset="0"/>
                <a:cs typeface="Tahoma" pitchFamily="34" charset="0"/>
                <a:sym typeface="Tahoma" pitchFamily="34" charset="0"/>
              </a:rPr>
              <a:t>Ægget må ikke tilføres energi – det skal flyttes ved hjælp af tyngdekraften.</a:t>
            </a:r>
          </a:p>
          <a:p>
            <a:pPr>
              <a:spcAft>
                <a:spcPts val="500"/>
              </a:spcAft>
            </a:pPr>
            <a:r>
              <a:rPr lang="da-DK" dirty="0">
                <a:solidFill>
                  <a:srgbClr val="4D4D4D"/>
                </a:solidFill>
                <a:latin typeface="Franklin Gothic Book" panose="020B0503020102020204" pitchFamily="34" charset="0"/>
                <a:cs typeface="Tahoma" pitchFamily="34" charset="0"/>
                <a:sym typeface="Tahoma" pitchFamily="34" charset="0"/>
              </a:rPr>
              <a:t>Ægget skal kunne ses igennem konstruktionen.</a:t>
            </a:r>
          </a:p>
          <a:p>
            <a:pPr>
              <a:spcAft>
                <a:spcPts val="500"/>
              </a:spcAft>
            </a:pPr>
            <a:r>
              <a:rPr lang="da-DK" dirty="0">
                <a:solidFill>
                  <a:srgbClr val="4D4D4D"/>
                </a:solidFill>
                <a:latin typeface="Franklin Gothic Book" panose="020B0503020102020204" pitchFamily="34" charset="0"/>
                <a:cs typeface="Tahoma" pitchFamily="34" charset="0"/>
                <a:sym typeface="Tahoma" pitchFamily="34" charset="0"/>
              </a:rPr>
              <a:t>Ægget skal ligge løst.</a:t>
            </a:r>
          </a:p>
          <a:p>
            <a:pPr>
              <a:spcAft>
                <a:spcPts val="500"/>
              </a:spcAft>
            </a:pPr>
            <a:r>
              <a:rPr lang="da-DK" b="1" dirty="0">
                <a:solidFill>
                  <a:srgbClr val="4D4D4D"/>
                </a:solidFill>
                <a:latin typeface="Franklin Gothic Book" panose="020B0503020102020204" pitchFamily="34" charset="0"/>
                <a:cs typeface="Tahoma" pitchFamily="34" charset="0"/>
                <a:sym typeface="Tahoma" pitchFamily="34" charset="0"/>
              </a:rPr>
              <a:t>Om 15 minutter er der nedkastning af jeres konstruktion!</a:t>
            </a:r>
          </a:p>
          <a:p>
            <a:endParaRPr lang="da-DK" dirty="0"/>
          </a:p>
        </p:txBody>
      </p:sp>
      <p:pic>
        <p:nvPicPr>
          <p:cNvPr id="11" name="Billede 10">
            <a:extLst>
              <a:ext uri="{FF2B5EF4-FFF2-40B4-BE49-F238E27FC236}">
                <a16:creationId xmlns:a16="http://schemas.microsoft.com/office/drawing/2014/main" id="{38950DDD-E157-4973-A68A-C725013D8D37}"/>
              </a:ext>
            </a:extLst>
          </p:cNvPr>
          <p:cNvPicPr>
            <a:picLocks noChangeAspect="1"/>
          </p:cNvPicPr>
          <p:nvPr/>
        </p:nvPicPr>
        <p:blipFill>
          <a:blip r:embed="rId3"/>
          <a:stretch>
            <a:fillRect/>
          </a:stretch>
        </p:blipFill>
        <p:spPr>
          <a:xfrm>
            <a:off x="5940152" y="3505572"/>
            <a:ext cx="2689666" cy="1441737"/>
          </a:xfrm>
          <a:prstGeom prst="rect">
            <a:avLst/>
          </a:prstGeom>
        </p:spPr>
      </p:pic>
    </p:spTree>
    <p:extLst>
      <p:ext uri="{BB962C8B-B14F-4D97-AF65-F5344CB8AC3E}">
        <p14:creationId xmlns:p14="http://schemas.microsoft.com/office/powerpoint/2010/main" val="2972112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249294" cy="883828"/>
          </a:xfrm>
        </p:spPr>
        <p:txBody>
          <a:bodyPr/>
          <a:lstStyle/>
          <a:p>
            <a:r>
              <a:rPr lang="da-DK" dirty="0"/>
              <a:t>Beskrivelse af øvelsen ”landing på </a:t>
            </a:r>
            <a:r>
              <a:rPr lang="da-DK" dirty="0" err="1"/>
              <a:t>mars</a:t>
            </a:r>
            <a:r>
              <a:rPr lang="da-DK" dirty="0"/>
              <a:t>”</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Teamøvelse med et stærkt fokus på den primære adfærd i teamet og hos den enkelte. </a:t>
            </a:r>
          </a:p>
          <a:p>
            <a:r>
              <a:rPr lang="da-DK" sz="1200" dirty="0">
                <a:solidFill>
                  <a:schemeClr val="tx1"/>
                </a:solidFill>
              </a:rPr>
              <a:t>Materialer: 	Sugerør, tape, sakse, æg, snore, balloner, papir, clips og elastikker. </a:t>
            </a:r>
          </a:p>
          <a:p>
            <a:r>
              <a:rPr lang="da-DK" sz="1200" dirty="0">
                <a:solidFill>
                  <a:schemeClr val="tx1"/>
                </a:solidFill>
              </a:rPr>
              <a:t>Øvelsen:	Uddel materialer og fortæl holdene, at de skal hjælpe NASA med at bygge en prototype af et landingsfartøj, der skal 	lande sikkert på Mars. Vis deltagerne, hvor du planlægger at lande fartøjet, så deltagerne kender størrelsen af 	fartøjet. Fartøjet skal kunne falde frit fra ca. 3 meters højde uden at ægget går i stykker. (Vær forberedt på at 	æggene kan gå i stykker.) </a:t>
            </a:r>
          </a:p>
          <a:p>
            <a:r>
              <a:rPr lang="da-DK" sz="1200" dirty="0">
                <a:solidFill>
                  <a:schemeClr val="tx1"/>
                </a:solidFill>
              </a:rPr>
              <a:t>	Hvis du ønsker at aktivere forskellige personer og typer under øvelsen, kan du starte øvelsen uden 	tidsbegrænsning. Efter 5 minutter kan du introducere en tidsfrist og observere, hvordan gruppen reagerer på det. 	(Bliver nogen mere aktive/passive?). </a:t>
            </a:r>
          </a:p>
          <a:p>
            <a:r>
              <a:rPr lang="da-DK" sz="1200" dirty="0">
                <a:solidFill>
                  <a:schemeClr val="tx1"/>
                </a:solidFill>
              </a:rPr>
              <a:t>	I de sidste 5 minutter kan du introducere, at fartøjet skal være flagskibet for Nasa og at 4 milliarder vil se 	med på ”live tv”. Fartøjet skal derfor også se ordentlig ud. (hvem vil påtage sig denne nye opgave?) </a:t>
            </a:r>
          </a:p>
          <a:p>
            <a:r>
              <a:rPr lang="da-DK" sz="1200" dirty="0">
                <a:solidFill>
                  <a:schemeClr val="tx1"/>
                </a:solidFill>
              </a:rPr>
              <a:t>	</a:t>
            </a:r>
            <a:r>
              <a:rPr lang="da-DK" sz="1200" b="1" dirty="0">
                <a:solidFill>
                  <a:schemeClr val="tx1"/>
                </a:solidFill>
              </a:rPr>
              <a:t>Variation</a:t>
            </a:r>
            <a:r>
              <a:rPr lang="da-DK" sz="1200" dirty="0">
                <a:solidFill>
                  <a:schemeClr val="tx1"/>
                </a:solidFill>
              </a:rPr>
              <a:t>: Du kan give en af deltagerne på hvert hold en "hemmelig" rolle som observatør i processen. 	Dette for at sikre observationer fra gruppen, selv om processen bliver meget hektisk. </a:t>
            </a:r>
          </a:p>
          <a:p>
            <a:r>
              <a:rPr lang="da-DK" sz="1000" b="1" dirty="0">
                <a:solidFill>
                  <a:schemeClr val="tx1"/>
                </a:solidFill>
              </a:rPr>
              <a:t>	</a:t>
            </a:r>
            <a:r>
              <a:rPr lang="da-DK" sz="1200" b="1" dirty="0">
                <a:solidFill>
                  <a:schemeClr val="tx1"/>
                </a:solidFill>
              </a:rPr>
              <a:t>Evaluering</a:t>
            </a:r>
            <a:r>
              <a:rPr lang="da-DK" sz="1200" dirty="0">
                <a:solidFill>
                  <a:schemeClr val="tx1"/>
                </a:solidFill>
              </a:rPr>
              <a:t>:</a:t>
            </a:r>
            <a:r>
              <a:rPr lang="da-DK" sz="1200" b="1" dirty="0">
                <a:solidFill>
                  <a:schemeClr val="tx1"/>
                </a:solidFill>
              </a:rPr>
              <a:t> </a:t>
            </a:r>
            <a:r>
              <a:rPr lang="da-DK" sz="1200" dirty="0">
                <a:solidFill>
                  <a:schemeClr val="tx1"/>
                </a:solidFill>
              </a:rPr>
              <a:t>Hvilken adfærd var dominerende under øvelsen? Ændrede det sig? Hvilken adfærd bidrog i 	særlig grad til løsningen af opgaven? Hvem kunne med fordel have bidraget mere i forhold til løsning af 	opgaven og i processen? Hvilken adfærd manglede I forhold til løsning af opgaven? </a:t>
            </a:r>
            <a:endParaRPr lang="da-DK" sz="1200" dirty="0"/>
          </a:p>
          <a:p>
            <a:endParaRPr lang="da-DK" sz="1000" dirty="0"/>
          </a:p>
        </p:txBody>
      </p:sp>
    </p:spTree>
    <p:extLst>
      <p:ext uri="{BB962C8B-B14F-4D97-AF65-F5344CB8AC3E}">
        <p14:creationId xmlns:p14="http://schemas.microsoft.com/office/powerpoint/2010/main" val="24561035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3ADE27E-1610-48FA-8983-E275EB36D8CF}"/>
              </a:ext>
            </a:extLst>
          </p:cNvPr>
          <p:cNvSpPr>
            <a:spLocks noGrp="1"/>
          </p:cNvSpPr>
          <p:nvPr>
            <p:ph type="body" sz="quarter" idx="11"/>
          </p:nvPr>
        </p:nvSpPr>
        <p:spPr>
          <a:xfrm>
            <a:off x="107505" y="0"/>
            <a:ext cx="1776979" cy="883828"/>
          </a:xfrm>
        </p:spPr>
        <p:txBody>
          <a:bodyPr/>
          <a:lstStyle/>
          <a:p>
            <a:r>
              <a:rPr lang="da-DK" dirty="0"/>
              <a:t>byg et hus</a:t>
            </a:r>
          </a:p>
        </p:txBody>
      </p:sp>
      <p:sp>
        <p:nvSpPr>
          <p:cNvPr id="6" name="Pladsholder til tekst 5">
            <a:extLst>
              <a:ext uri="{FF2B5EF4-FFF2-40B4-BE49-F238E27FC236}">
                <a16:creationId xmlns:a16="http://schemas.microsoft.com/office/drawing/2014/main" id="{33EF3348-0D4D-4923-AA1D-CD9EFC6B74B9}"/>
              </a:ext>
            </a:extLst>
          </p:cNvPr>
          <p:cNvSpPr>
            <a:spLocks noGrp="1"/>
          </p:cNvSpPr>
          <p:nvPr>
            <p:ph type="body" sz="quarter" idx="13"/>
          </p:nvPr>
        </p:nvSpPr>
        <p:spPr/>
        <p:txBody>
          <a:bodyPr/>
          <a:lstStyle/>
          <a:p>
            <a:endParaRPr lang="da-DK"/>
          </a:p>
        </p:txBody>
      </p:sp>
      <p:sp>
        <p:nvSpPr>
          <p:cNvPr id="7" name="Pladsholder til tekst 6">
            <a:extLst>
              <a:ext uri="{FF2B5EF4-FFF2-40B4-BE49-F238E27FC236}">
                <a16:creationId xmlns:a16="http://schemas.microsoft.com/office/drawing/2014/main" id="{021749C9-68E1-4A82-B1C4-701E93345F0C}"/>
              </a:ext>
            </a:extLst>
          </p:cNvPr>
          <p:cNvSpPr>
            <a:spLocks noGrp="1"/>
          </p:cNvSpPr>
          <p:nvPr>
            <p:ph type="body" sz="quarter" idx="14"/>
          </p:nvPr>
        </p:nvSpPr>
        <p:spPr/>
        <p:txBody>
          <a:bodyPr/>
          <a:lstStyle/>
          <a:p>
            <a:r>
              <a:rPr lang="da-DK" dirty="0"/>
              <a:t>Hver gruppe skal bygge et hus, som de kan ”bo” i.’</a:t>
            </a:r>
            <a:endParaRPr lang="da-DK" dirty="0">
              <a:latin typeface="Franklin Gothic Book" panose="020B0503020102020204" pitchFamily="34" charset="0"/>
            </a:endParaRPr>
          </a:p>
          <a:p>
            <a:r>
              <a:rPr lang="da-DK" dirty="0">
                <a:latin typeface="Franklin Gothic Book" panose="020B0503020102020204" pitchFamily="34" charset="0"/>
              </a:rPr>
              <a:t>Udpeg en observatør i hver gruppe, der efterfølgende skal præsentere i plenum.</a:t>
            </a:r>
          </a:p>
        </p:txBody>
      </p:sp>
      <p:pic>
        <p:nvPicPr>
          <p:cNvPr id="5" name="Billede 4">
            <a:extLst>
              <a:ext uri="{FF2B5EF4-FFF2-40B4-BE49-F238E27FC236}">
                <a16:creationId xmlns:a16="http://schemas.microsoft.com/office/drawing/2014/main" id="{602B0209-5496-4900-BC79-F44E911897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59808" y="157184"/>
            <a:ext cx="4226576" cy="4982400"/>
          </a:xfrm>
          <a:prstGeom prst="rect">
            <a:avLst/>
          </a:prstGeom>
        </p:spPr>
      </p:pic>
    </p:spTree>
    <p:extLst>
      <p:ext uri="{BB962C8B-B14F-4D97-AF65-F5344CB8AC3E}">
        <p14:creationId xmlns:p14="http://schemas.microsoft.com/office/powerpoint/2010/main" val="34442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indledning</a:t>
            </a:r>
          </a:p>
        </p:txBody>
      </p:sp>
    </p:spTree>
    <p:extLst>
      <p:ext uri="{BB962C8B-B14F-4D97-AF65-F5344CB8AC3E}">
        <p14:creationId xmlns:p14="http://schemas.microsoft.com/office/powerpoint/2010/main" val="2882512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5322822" cy="883828"/>
          </a:xfrm>
        </p:spPr>
        <p:txBody>
          <a:bodyPr/>
          <a:lstStyle/>
          <a:p>
            <a:r>
              <a:rPr lang="da-DK" dirty="0"/>
              <a:t>Beskrivelse af øvelsen ”Byg et hus”</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At vise typernes indvirkning på samarbejde i praksis.</a:t>
            </a:r>
          </a:p>
          <a:p>
            <a:r>
              <a:rPr lang="da-DK" sz="1200" dirty="0">
                <a:solidFill>
                  <a:schemeClr val="tx1"/>
                </a:solidFill>
              </a:rPr>
              <a:t>Materialer: 	Legoklodser og printet observationsguide. </a:t>
            </a:r>
          </a:p>
          <a:p>
            <a:r>
              <a:rPr lang="da-DK" sz="1200" dirty="0">
                <a:solidFill>
                  <a:schemeClr val="tx1"/>
                </a:solidFill>
              </a:rPr>
              <a:t>Øvelsen:	Inddele deltagerne i grupper baseret på deres type. Helst i 4 grupper med hver sin type, alternativt 	supportere/analytikere og implementere/entusiaster i to grupper.</a:t>
            </a:r>
          </a:p>
          <a:p>
            <a:r>
              <a:rPr lang="da-DK" sz="1200" dirty="0">
                <a:solidFill>
                  <a:schemeClr val="tx1"/>
                </a:solidFill>
              </a:rPr>
              <a:t>	Hver gruppe skal bygge et hus, som de kan ”bo” i. Hver gruppe får en kasse Legoklodser til rådighed. 	Hver gruppe udpeger en observatør som ikke deltager, men kun observerer og præsenterer i plenum 	bagefter.</a:t>
            </a:r>
          </a:p>
          <a:p>
            <a:r>
              <a:rPr lang="da-DK" sz="1200" dirty="0">
                <a:solidFill>
                  <a:schemeClr val="tx1"/>
                </a:solidFill>
              </a:rPr>
              <a:t>	Opfølgning og udbytte af øvelsen kan tages i plenum efterfølgende.	</a:t>
            </a:r>
            <a:endParaRPr lang="da-DK" sz="1000" dirty="0"/>
          </a:p>
        </p:txBody>
      </p:sp>
    </p:spTree>
    <p:extLst>
      <p:ext uri="{BB962C8B-B14F-4D97-AF65-F5344CB8AC3E}">
        <p14:creationId xmlns:p14="http://schemas.microsoft.com/office/powerpoint/2010/main" val="32734545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290BABD6-82AC-48B0-945B-9DB836A4B2C7}"/>
              </a:ext>
            </a:extLst>
          </p:cNvPr>
          <p:cNvSpPr>
            <a:spLocks noGrp="1"/>
          </p:cNvSpPr>
          <p:nvPr>
            <p:ph type="body" sz="quarter" idx="11"/>
          </p:nvPr>
        </p:nvSpPr>
        <p:spPr>
          <a:xfrm>
            <a:off x="107505" y="0"/>
            <a:ext cx="6253077" cy="883828"/>
          </a:xfrm>
        </p:spPr>
        <p:txBody>
          <a:bodyPr/>
          <a:lstStyle/>
          <a:p>
            <a:r>
              <a:rPr lang="da-DK" dirty="0"/>
              <a:t>observationsguide til øvelsen byg dit hus</a:t>
            </a:r>
          </a:p>
        </p:txBody>
      </p:sp>
      <p:sp>
        <p:nvSpPr>
          <p:cNvPr id="4" name="Pladsholder til tekst 3">
            <a:extLst>
              <a:ext uri="{FF2B5EF4-FFF2-40B4-BE49-F238E27FC236}">
                <a16:creationId xmlns:a16="http://schemas.microsoft.com/office/drawing/2014/main" id="{8B7B302D-9761-4BE5-94C7-05534731CDD9}"/>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B400D462-A34F-420B-9B0F-FE45D8436352}"/>
              </a:ext>
            </a:extLst>
          </p:cNvPr>
          <p:cNvSpPr>
            <a:spLocks noGrp="1"/>
          </p:cNvSpPr>
          <p:nvPr>
            <p:ph type="body" sz="quarter" idx="14"/>
          </p:nvPr>
        </p:nvSpPr>
        <p:spPr>
          <a:xfrm>
            <a:off x="346749" y="1057300"/>
            <a:ext cx="4081235" cy="3744912"/>
          </a:xfrm>
        </p:spPr>
        <p:txBody>
          <a:bodyPr/>
          <a:lstStyle/>
          <a:p>
            <a:pPr marL="381000" indent="-381000"/>
            <a:r>
              <a:rPr lang="da-DK" altLang="da-DK" sz="1400" b="1" dirty="0">
                <a:latin typeface="Franklin Gothic Book" panose="020B0503020102020204" pitchFamily="34" charset="0"/>
                <a:sym typeface="Wingdings" panose="05000000000000000000" pitchFamily="2" charset="2"/>
              </a:rPr>
              <a:t>Dine observationer til øvelsen – byg et hus:</a:t>
            </a:r>
            <a:endParaRPr lang="en-US" altLang="da-DK" sz="1400" dirty="0">
              <a:latin typeface="Franklin Gothic Book" panose="020B0503020102020204" pitchFamily="34" charset="0"/>
              <a:sym typeface="Wingdings" panose="05000000000000000000" pitchFamily="2" charset="2"/>
            </a:endParaRPr>
          </a:p>
          <a:p>
            <a:pPr marL="381000" indent="-381000">
              <a:buFont typeface="Arial" panose="020B0604020202020204" pitchFamily="34" charset="0"/>
              <a:buChar char="•"/>
            </a:pPr>
            <a:r>
              <a:rPr lang="en-US" altLang="da-DK" sz="1400" dirty="0" err="1">
                <a:latin typeface="Franklin Gothic Book" panose="020B0503020102020204" pitchFamily="34" charset="0"/>
                <a:sym typeface="Wingdings" panose="05000000000000000000" pitchFamily="2" charset="2"/>
              </a:rPr>
              <a:t>Hvilke</a:t>
            </a:r>
            <a:r>
              <a:rPr lang="en-US" altLang="da-DK" sz="1400" dirty="0">
                <a:latin typeface="Franklin Gothic Book" panose="020B0503020102020204" pitchFamily="34" charset="0"/>
                <a:sym typeface="Wingdings" panose="05000000000000000000" pitchFamily="2" charset="2"/>
              </a:rPr>
              <a:t> type(r) var </a:t>
            </a:r>
            <a:r>
              <a:rPr lang="en-US" altLang="da-DK" sz="1400" dirty="0" err="1">
                <a:latin typeface="Franklin Gothic Book" panose="020B0503020102020204" pitchFamily="34" charset="0"/>
                <a:sym typeface="Wingdings" panose="05000000000000000000" pitchFamily="2" charset="2"/>
              </a:rPr>
              <a:t>repræsenteret</a:t>
            </a:r>
            <a:r>
              <a:rPr lang="en-US" altLang="da-DK" sz="1400" dirty="0">
                <a:latin typeface="Franklin Gothic Book" panose="020B0503020102020204" pitchFamily="34" charset="0"/>
                <a:sym typeface="Wingdings" panose="05000000000000000000" pitchFamily="2" charset="2"/>
              </a:rPr>
              <a:t> I </a:t>
            </a:r>
            <a:r>
              <a:rPr lang="en-US" altLang="da-DK" sz="1400" dirty="0" err="1">
                <a:latin typeface="Franklin Gothic Book" panose="020B0503020102020204" pitchFamily="34" charset="0"/>
                <a:sym typeface="Wingdings" panose="05000000000000000000" pitchFamily="2" charset="2"/>
              </a:rPr>
              <a:t>gruppen</a:t>
            </a:r>
            <a:r>
              <a:rPr lang="en-US" altLang="da-DK" sz="1400" dirty="0">
                <a:latin typeface="Franklin Gothic Book" panose="020B0503020102020204" pitchFamily="34" charset="0"/>
                <a:sym typeface="Wingdings" panose="05000000000000000000" pitchFamily="2" charset="2"/>
              </a:rPr>
              <a:t>?</a:t>
            </a:r>
          </a:p>
          <a:p>
            <a:pPr marL="381000" indent="-381000">
              <a:buFont typeface="Arial" panose="020B0604020202020204" pitchFamily="34" charset="0"/>
              <a:buChar char="•"/>
            </a:pPr>
            <a:r>
              <a:rPr lang="da-DK" altLang="da-DK" sz="1400" dirty="0">
                <a:latin typeface="Franklin Gothic Book" panose="020B0503020102020204" pitchFamily="34" charset="0"/>
                <a:sym typeface="Wingdings" panose="05000000000000000000" pitchFamily="2" charset="2"/>
              </a:rPr>
              <a:t>Udarbejdede gruppen en strategi, var alle enige om den planlagte strategi?</a:t>
            </a:r>
          </a:p>
          <a:p>
            <a:pPr marL="381000" indent="-381000">
              <a:buFont typeface="Arial" panose="020B0604020202020204" pitchFamily="34" charset="0"/>
              <a:buChar char="•"/>
            </a:pPr>
            <a:r>
              <a:rPr lang="da-DK" altLang="da-DK" sz="1400" dirty="0">
                <a:latin typeface="Franklin Gothic Book" panose="020B0503020102020204" pitchFamily="34" charset="0"/>
                <a:sym typeface="Wingdings" panose="05000000000000000000" pitchFamily="2" charset="2"/>
              </a:rPr>
              <a:t>Er alle i gruppen tilfredse med resultatet?</a:t>
            </a:r>
          </a:p>
          <a:p>
            <a:pPr marL="381000" indent="-381000">
              <a:buFont typeface="Arial" panose="020B0604020202020204" pitchFamily="34" charset="0"/>
              <a:buChar char="•"/>
            </a:pPr>
            <a:r>
              <a:rPr lang="en-US" altLang="da-DK" sz="1400" dirty="0" err="1">
                <a:latin typeface="Franklin Gothic Book" panose="020B0503020102020204" pitchFamily="34" charset="0"/>
                <a:sym typeface="Wingdings" panose="05000000000000000000" pitchFamily="2" charset="2"/>
              </a:rPr>
              <a:t>Hvordan</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genkendte</a:t>
            </a:r>
            <a:r>
              <a:rPr lang="en-US" altLang="da-DK" sz="1400" dirty="0">
                <a:latin typeface="Franklin Gothic Book" panose="020B0503020102020204" pitchFamily="34" charset="0"/>
                <a:sym typeface="Wingdings" panose="05000000000000000000" pitchFamily="2" charset="2"/>
              </a:rPr>
              <a:t> du </a:t>
            </a:r>
            <a:r>
              <a:rPr lang="en-US" altLang="da-DK" sz="1400" dirty="0" err="1">
                <a:latin typeface="Franklin Gothic Book" panose="020B0503020102020204" pitchFamily="34" charset="0"/>
                <a:sym typeface="Wingdings" panose="05000000000000000000" pitchFamily="2" charset="2"/>
              </a:rPr>
              <a:t>typerne</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opførsel</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kropssprog</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rolle</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i</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debatten</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synlighed</a:t>
            </a:r>
            <a:r>
              <a:rPr lang="en-US" altLang="da-DK" sz="1400" dirty="0">
                <a:latin typeface="Franklin Gothic Book" panose="020B0503020102020204" pitchFamily="34" charset="0"/>
                <a:sym typeface="Wingdings" panose="05000000000000000000" pitchFamily="2" charset="2"/>
              </a:rPr>
              <a:t> etc.)? </a:t>
            </a:r>
          </a:p>
          <a:p>
            <a:pPr marL="381000" indent="-381000">
              <a:buFont typeface="Arial" panose="020B0604020202020204" pitchFamily="34" charset="0"/>
              <a:buChar char="•"/>
            </a:pPr>
            <a:r>
              <a:rPr lang="en-US" altLang="da-DK" sz="1400" dirty="0" err="1">
                <a:latin typeface="Franklin Gothic Book" panose="020B0503020102020204" pitchFamily="34" charset="0"/>
                <a:sym typeface="Wingdings" panose="05000000000000000000" pitchFamily="2" charset="2"/>
              </a:rPr>
              <a:t>Hvilken</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indflydelse</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havde</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repræsentationen</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af</a:t>
            </a:r>
            <a:r>
              <a:rPr lang="en-US" altLang="da-DK" sz="1400" dirty="0">
                <a:latin typeface="Franklin Gothic Book" panose="020B0503020102020204" pitchFamily="34" charset="0"/>
                <a:sym typeface="Wingdings" panose="05000000000000000000" pitchFamily="2" charset="2"/>
              </a:rPr>
              <a:t> de </a:t>
            </a:r>
            <a:r>
              <a:rPr lang="en-US" altLang="da-DK" sz="1400" dirty="0" err="1">
                <a:latin typeface="Franklin Gothic Book" panose="020B0503020102020204" pitchFamily="34" charset="0"/>
                <a:sym typeface="Wingdings" panose="05000000000000000000" pitchFamily="2" charset="2"/>
              </a:rPr>
              <a:t>forskellige</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typer</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i</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debatten</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og</a:t>
            </a:r>
            <a:r>
              <a:rPr lang="en-US" altLang="da-DK" sz="1400" dirty="0">
                <a:latin typeface="Franklin Gothic Book" panose="020B0503020102020204" pitchFamily="34" charset="0"/>
                <a:sym typeface="Wingdings" panose="05000000000000000000" pitchFamily="2" charset="2"/>
              </a:rPr>
              <a:t> i </a:t>
            </a:r>
            <a:r>
              <a:rPr lang="en-US" altLang="da-DK" sz="1400" dirty="0" err="1">
                <a:latin typeface="Franklin Gothic Book" panose="020B0503020102020204" pitchFamily="34" charset="0"/>
                <a:sym typeface="Wingdings" panose="05000000000000000000" pitchFamily="2" charset="2"/>
              </a:rPr>
              <a:t>gruppens</a:t>
            </a:r>
            <a:r>
              <a:rPr lang="en-US" altLang="da-DK" sz="1400" dirty="0">
                <a:latin typeface="Franklin Gothic Book" panose="020B0503020102020204" pitchFamily="34" charset="0"/>
                <a:sym typeface="Wingdings" panose="05000000000000000000" pitchFamily="2" charset="2"/>
              </a:rPr>
              <a:t> </a:t>
            </a:r>
            <a:r>
              <a:rPr lang="en-US" altLang="da-DK" sz="1400" dirty="0" err="1">
                <a:latin typeface="Franklin Gothic Book" panose="020B0503020102020204" pitchFamily="34" charset="0"/>
                <a:sym typeface="Wingdings" panose="05000000000000000000" pitchFamily="2" charset="2"/>
              </a:rPr>
              <a:t>arbejde</a:t>
            </a:r>
            <a:r>
              <a:rPr lang="en-US" altLang="da-DK" sz="1400" dirty="0">
                <a:latin typeface="Franklin Gothic Book" panose="020B0503020102020204" pitchFamily="34" charset="0"/>
                <a:sym typeface="Wingdings" panose="05000000000000000000" pitchFamily="2" charset="2"/>
              </a:rPr>
              <a:t>?</a:t>
            </a:r>
          </a:p>
          <a:p>
            <a:endParaRPr lang="da-DK" dirty="0"/>
          </a:p>
        </p:txBody>
      </p:sp>
      <p:pic>
        <p:nvPicPr>
          <p:cNvPr id="7" name="Billede 6">
            <a:extLst>
              <a:ext uri="{FF2B5EF4-FFF2-40B4-BE49-F238E27FC236}">
                <a16:creationId xmlns:a16="http://schemas.microsoft.com/office/drawing/2014/main" id="{5D22F06C-A562-4002-A305-550682E156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60032" y="2353444"/>
            <a:ext cx="3868208" cy="2570405"/>
          </a:xfrm>
          <a:prstGeom prst="rect">
            <a:avLst/>
          </a:prstGeom>
        </p:spPr>
      </p:pic>
    </p:spTree>
    <p:extLst>
      <p:ext uri="{BB962C8B-B14F-4D97-AF65-F5344CB8AC3E}">
        <p14:creationId xmlns:p14="http://schemas.microsoft.com/office/powerpoint/2010/main" val="775930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33ADE27E-1610-48FA-8983-E275EB36D8CF}"/>
              </a:ext>
            </a:extLst>
          </p:cNvPr>
          <p:cNvSpPr>
            <a:spLocks noGrp="1"/>
          </p:cNvSpPr>
          <p:nvPr>
            <p:ph type="body" sz="quarter" idx="11"/>
          </p:nvPr>
        </p:nvSpPr>
        <p:spPr>
          <a:xfrm>
            <a:off x="107505" y="0"/>
            <a:ext cx="3431984" cy="883828"/>
          </a:xfrm>
        </p:spPr>
        <p:txBody>
          <a:bodyPr/>
          <a:lstStyle/>
          <a:p>
            <a:r>
              <a:rPr lang="da-DK" dirty="0"/>
              <a:t>Løs en samlet opgave</a:t>
            </a:r>
          </a:p>
        </p:txBody>
      </p:sp>
      <p:pic>
        <p:nvPicPr>
          <p:cNvPr id="10" name="Pladsholder til billede 9" descr="Et billede, der indeholder person, bord, indendørs, mand&#10;&#10;Automatisk oprettet beskrivelse">
            <a:extLst>
              <a:ext uri="{FF2B5EF4-FFF2-40B4-BE49-F238E27FC236}">
                <a16:creationId xmlns:a16="http://schemas.microsoft.com/office/drawing/2014/main" id="{5E1382DB-3EC9-4137-88B1-32E52CAFAC5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p:pic>
      <p:sp>
        <p:nvSpPr>
          <p:cNvPr id="5" name="Pladsholder til tekst 4">
            <a:extLst>
              <a:ext uri="{FF2B5EF4-FFF2-40B4-BE49-F238E27FC236}">
                <a16:creationId xmlns:a16="http://schemas.microsoft.com/office/drawing/2014/main" id="{B9059D6C-0577-468C-A481-8CC1E8288152}"/>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111866E4-6F43-426E-9AFD-47109365F513}"/>
              </a:ext>
            </a:extLst>
          </p:cNvPr>
          <p:cNvSpPr>
            <a:spLocks noGrp="1"/>
          </p:cNvSpPr>
          <p:nvPr>
            <p:ph type="body" sz="quarter" idx="14"/>
          </p:nvPr>
        </p:nvSpPr>
        <p:spPr/>
        <p:txBody>
          <a:bodyPr/>
          <a:lstStyle/>
          <a:p>
            <a:r>
              <a:rPr lang="da-DK" dirty="0">
                <a:latin typeface="Franklin Gothic Book" panose="020B0503020102020204" pitchFamily="34" charset="0"/>
              </a:rPr>
              <a:t>Du er en del af en gruppe, som har til opgave at løse en samlet opgave. </a:t>
            </a:r>
          </a:p>
          <a:p>
            <a:r>
              <a:rPr lang="da-DK" dirty="0">
                <a:latin typeface="Franklin Gothic Book" panose="020B0503020102020204" pitchFamily="34" charset="0"/>
              </a:rPr>
              <a:t>Imidlertid er resten af din gruppe ikke tilstede til, at hjælpe dig med din del af opgaven, ligesom du desværre ikke kender det endelige samlede resultat/mål. </a:t>
            </a:r>
          </a:p>
          <a:p>
            <a:r>
              <a:rPr lang="da-DK" dirty="0">
                <a:latin typeface="Franklin Gothic Book" panose="020B0503020102020204" pitchFamily="34" charset="0"/>
              </a:rPr>
              <a:t>Du skal derfor løse din del af opgaven alene.</a:t>
            </a:r>
          </a:p>
          <a:p>
            <a:endParaRPr lang="da-DK" dirty="0"/>
          </a:p>
        </p:txBody>
      </p:sp>
    </p:spTree>
    <p:extLst>
      <p:ext uri="{BB962C8B-B14F-4D97-AF65-F5344CB8AC3E}">
        <p14:creationId xmlns:p14="http://schemas.microsoft.com/office/powerpoint/2010/main" val="1464378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902485" cy="883828"/>
          </a:xfrm>
        </p:spPr>
        <p:txBody>
          <a:bodyPr/>
          <a:lstStyle/>
          <a:p>
            <a:r>
              <a:rPr lang="da-DK" dirty="0"/>
              <a:t>Beskrivelse af øvelsen ”løs en samlet opgave”</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Øvelsen er med til at lære deltagerne at hver enkelt medarbejders arbejde og adfærd, er med til at bidrage til den 	samlede opgave/strategi, og at alle typer kan støtte op samme aktivitet, på trods af sparsom 	information/kommunikation.</a:t>
            </a:r>
          </a:p>
          <a:p>
            <a:r>
              <a:rPr lang="da-DK" sz="1200" dirty="0">
                <a:solidFill>
                  <a:schemeClr val="tx1"/>
                </a:solidFill>
              </a:rPr>
              <a:t>Materialer: 	Et foto/tegning/illustration ( str. A4) uden for mange små detaljer, som bliver klippet ud i lige store 	stykker, 1 stykke 	pr. deltager. Der udleveres blyanter, tusser/farver, linealer, papir og saks til den enkelte deltager. Tape til, at samle 	deltagernes brikker.</a:t>
            </a:r>
          </a:p>
          <a:p>
            <a:r>
              <a:rPr lang="da-DK" sz="1200" dirty="0">
                <a:solidFill>
                  <a:schemeClr val="tx1"/>
                </a:solidFill>
              </a:rPr>
              <a:t>Øvelsen:	Hver deltager bliver instrueret i at skabe en eksakt kopi af det stykke (den brik) de får, bare fem gange 	større. Det eneste den enkelte deltager ved er, at de har fået besked på at forstørre deres billede og at 	deres enkelte opgave, skal bidrage til gruppens samlede mål – og ikke andet.</a:t>
            </a:r>
          </a:p>
          <a:p>
            <a:r>
              <a:rPr lang="da-DK" sz="1200" dirty="0">
                <a:solidFill>
                  <a:schemeClr val="tx1"/>
                </a:solidFill>
              </a:rPr>
              <a:t>	</a:t>
            </a:r>
            <a:r>
              <a:rPr lang="da-DK" sz="1200" u="sng" dirty="0">
                <a:solidFill>
                  <a:schemeClr val="tx1"/>
                </a:solidFill>
              </a:rPr>
              <a:t>Når deltagerne samles i plenumlokalet</a:t>
            </a:r>
            <a:r>
              <a:rPr lang="da-DK" sz="1200" dirty="0">
                <a:solidFill>
                  <a:schemeClr val="tx1"/>
                </a:solidFill>
              </a:rPr>
              <a:t>, og alle er tilstede, bliver de bedt om at ”samle” deres del af 	opgaven til én fælles udført opgave.</a:t>
            </a:r>
          </a:p>
          <a:p>
            <a:r>
              <a:rPr lang="da-DK" sz="1200" dirty="0">
                <a:solidFill>
                  <a:schemeClr val="tx1"/>
                </a:solidFill>
              </a:rPr>
              <a:t>	Besked til hver enkelt deltager:</a:t>
            </a:r>
          </a:p>
          <a:p>
            <a:r>
              <a:rPr lang="da-DK" sz="1200" dirty="0">
                <a:solidFill>
                  <a:schemeClr val="tx1"/>
                </a:solidFill>
              </a:rPr>
              <a:t>	</a:t>
            </a:r>
            <a:r>
              <a:rPr lang="da-DK" sz="1200" i="1" dirty="0">
                <a:solidFill>
                  <a:schemeClr val="tx1"/>
                </a:solidFill>
              </a:rPr>
              <a:t>Du har fået en miniature model af din del af opgaven. Du skal skabe en eksakt kopi af din model – 	DOG skal din 	kopi af modellen være 5 gange større. Du har 20 minutter til at løse din del af opgaven. Når du har løst opgaven, 	skal du medbringe den til plenumlokalet.</a:t>
            </a:r>
          </a:p>
          <a:p>
            <a:endParaRPr lang="da-DK" sz="1200" dirty="0">
              <a:solidFill>
                <a:schemeClr val="tx1"/>
              </a:solidFill>
            </a:endParaRPr>
          </a:p>
          <a:p>
            <a:r>
              <a:rPr lang="da-DK" sz="1200" i="1" dirty="0">
                <a:solidFill>
                  <a:schemeClr val="tx1"/>
                </a:solidFill>
              </a:rPr>
              <a:t>Fortsættes på næste slide…</a:t>
            </a:r>
          </a:p>
        </p:txBody>
      </p:sp>
    </p:spTree>
    <p:extLst>
      <p:ext uri="{BB962C8B-B14F-4D97-AF65-F5344CB8AC3E}">
        <p14:creationId xmlns:p14="http://schemas.microsoft.com/office/powerpoint/2010/main" val="35930928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902485" cy="883828"/>
          </a:xfrm>
        </p:spPr>
        <p:txBody>
          <a:bodyPr/>
          <a:lstStyle/>
          <a:p>
            <a:r>
              <a:rPr lang="da-DK" dirty="0"/>
              <a:t>Beskrivelse af øvelsen ”løs en samlet opgave”</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i="1" dirty="0">
                <a:solidFill>
                  <a:schemeClr val="tx1"/>
                </a:solidFill>
              </a:rPr>
              <a:t>Fortsat…</a:t>
            </a:r>
          </a:p>
          <a:p>
            <a:r>
              <a:rPr lang="da-DK" sz="1200" dirty="0">
                <a:solidFill>
                  <a:schemeClr val="tx1"/>
                </a:solidFill>
              </a:rPr>
              <a:t>Observationer: Afhængigt at typen, vil nogle være hurtige og ikke så omhyggelige, nogle vil have behov for viden og 	omhyggelighed, andre vil være fokuseret på, hvad andre gør og tænker, og andre på, om det vi gør, giver 	mening.</a:t>
            </a:r>
          </a:p>
          <a:p>
            <a:r>
              <a:rPr lang="da-DK" sz="1200" dirty="0">
                <a:solidFill>
                  <a:schemeClr val="tx1"/>
                </a:solidFill>
              </a:rPr>
              <a:t>	Ved samling i plenum: Observer, hvad der sker. Hvem tager føringen/initiativ, hvem holder fast i formen.</a:t>
            </a:r>
          </a:p>
          <a:p>
            <a:endParaRPr lang="da-DK" sz="1200" dirty="0">
              <a:solidFill>
                <a:schemeClr val="tx1"/>
              </a:solidFill>
            </a:endParaRPr>
          </a:p>
          <a:p>
            <a:r>
              <a:rPr lang="da-DK" sz="1200" dirty="0">
                <a:solidFill>
                  <a:schemeClr val="tx1"/>
                </a:solidFill>
              </a:rPr>
              <a:t>Refleksioner: Hvad betyder det for den enkelte type, at der gives en kort, og ikke nødvendigvis fyldestgørende information?	</a:t>
            </a:r>
          </a:p>
          <a:p>
            <a:r>
              <a:rPr lang="da-DK" sz="1200" dirty="0">
                <a:solidFill>
                  <a:schemeClr val="tx1"/>
                </a:solidFill>
              </a:rPr>
              <a:t>	Hvad betyder det for den enkelte type at man ”kun” kan påvirke enkelte dele af processen?</a:t>
            </a:r>
          </a:p>
          <a:p>
            <a:r>
              <a:rPr lang="da-DK" sz="1200" dirty="0">
                <a:solidFill>
                  <a:schemeClr val="tx1"/>
                </a:solidFill>
              </a:rPr>
              <a:t>	Hvad betyder virksomhedens/lederens/kollegaens kommunikation for min adfærd?</a:t>
            </a:r>
          </a:p>
          <a:p>
            <a:r>
              <a:rPr lang="da-DK" sz="1200" dirty="0">
                <a:solidFill>
                  <a:schemeClr val="tx1"/>
                </a:solidFill>
              </a:rPr>
              <a:t>	Hvad skete der, da hele gruppen skulle samle deres del af opgaven. Hvordan blev der kommunikeret, 	hvordan lykkedes vi med opgaven. </a:t>
            </a:r>
          </a:p>
          <a:p>
            <a:r>
              <a:rPr lang="da-DK" sz="1200" dirty="0">
                <a:solidFill>
                  <a:schemeClr val="tx1"/>
                </a:solidFill>
              </a:rPr>
              <a:t>	Er det et billede af det vi så, og det vi oplever i vores hverdag?</a:t>
            </a:r>
          </a:p>
          <a:p>
            <a:r>
              <a:rPr lang="da-DK" sz="1200" dirty="0">
                <a:solidFill>
                  <a:schemeClr val="tx1"/>
                </a:solidFill>
              </a:rPr>
              <a:t> </a:t>
            </a:r>
          </a:p>
          <a:p>
            <a:endParaRPr lang="da-DK" sz="1200" dirty="0">
              <a:solidFill>
                <a:schemeClr val="tx1"/>
              </a:solidFill>
            </a:endParaRPr>
          </a:p>
          <a:p>
            <a:endParaRPr lang="da-DK" sz="1200" dirty="0"/>
          </a:p>
          <a:p>
            <a:r>
              <a:rPr lang="da-DK" sz="1200" dirty="0">
                <a:solidFill>
                  <a:schemeClr val="tx1"/>
                </a:solidFill>
              </a:rPr>
              <a:t>	</a:t>
            </a:r>
            <a:endParaRPr lang="da-DK" sz="1000" dirty="0"/>
          </a:p>
        </p:txBody>
      </p:sp>
    </p:spTree>
    <p:extLst>
      <p:ext uri="{BB962C8B-B14F-4D97-AF65-F5344CB8AC3E}">
        <p14:creationId xmlns:p14="http://schemas.microsoft.com/office/powerpoint/2010/main" val="36450740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Erstat analyser med de aktuelle for teamet</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dirty="0">
                <a:solidFill>
                  <a:schemeClr val="tx2"/>
                </a:solidFill>
              </a:rPr>
              <a:t>tema – styrker &amp; faldgruber</a:t>
            </a:r>
          </a:p>
        </p:txBody>
      </p:sp>
    </p:spTree>
    <p:extLst>
      <p:ext uri="{BB962C8B-B14F-4D97-AF65-F5344CB8AC3E}">
        <p14:creationId xmlns:p14="http://schemas.microsoft.com/office/powerpoint/2010/main" val="2562729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dertitel 7"/>
          <p:cNvSpPr>
            <a:spLocks noGrp="1"/>
          </p:cNvSpPr>
          <p:nvPr>
            <p:ph type="body" sz="quarter" idx="11"/>
          </p:nvPr>
        </p:nvSpPr>
        <p:spPr>
          <a:xfrm>
            <a:off x="107505" y="0"/>
            <a:ext cx="3266041" cy="883828"/>
          </a:xfrm>
        </p:spPr>
        <p:txBody>
          <a:bodyPr/>
          <a:lstStyle/>
          <a:p>
            <a:r>
              <a:rPr lang="da-DK" dirty="0"/>
              <a:t>Styrker &amp; faldgrube</a:t>
            </a:r>
          </a:p>
        </p:txBody>
      </p:sp>
      <p:pic>
        <p:nvPicPr>
          <p:cNvPr id="6" name="Billede 5" descr="Et billede, der indeholder kat, sidder, dyr, pattedyr&#10;&#10;Automatisk oprettet beskrivelse">
            <a:extLst>
              <a:ext uri="{FF2B5EF4-FFF2-40B4-BE49-F238E27FC236}">
                <a16:creationId xmlns:a16="http://schemas.microsoft.com/office/drawing/2014/main" id="{132EAB7A-CD5A-4427-A3BB-EB77F21E17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67944" y="1852953"/>
            <a:ext cx="4916579" cy="3289548"/>
          </a:xfrm>
          <a:prstGeom prst="rect">
            <a:avLst/>
          </a:prstGeom>
        </p:spPr>
      </p:pic>
      <p:sp>
        <p:nvSpPr>
          <p:cNvPr id="4" name="Pladsholder til tekst 3">
            <a:extLst>
              <a:ext uri="{FF2B5EF4-FFF2-40B4-BE49-F238E27FC236}">
                <a16:creationId xmlns:a16="http://schemas.microsoft.com/office/drawing/2014/main" id="{F922AF35-D3E0-4586-9BBE-2DA96298BEA1}"/>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D0673C9C-A4A3-444C-999D-7ADA2F09C15B}"/>
              </a:ext>
            </a:extLst>
          </p:cNvPr>
          <p:cNvSpPr>
            <a:spLocks noGrp="1"/>
          </p:cNvSpPr>
          <p:nvPr>
            <p:ph type="body" sz="quarter" idx="14"/>
          </p:nvPr>
        </p:nvSpPr>
        <p:spPr/>
        <p:txBody>
          <a:bodyPr/>
          <a:lstStyle/>
          <a:p>
            <a:pPr>
              <a:spcBef>
                <a:spcPts val="0"/>
              </a:spcBef>
              <a:spcAft>
                <a:spcPts val="2400"/>
              </a:spcAft>
            </a:pPr>
            <a:r>
              <a:rPr lang="da-DK" dirty="0"/>
              <a:t>Enhver styrke medfører en potentiel faldgrube.</a:t>
            </a:r>
          </a:p>
          <a:p>
            <a:pPr>
              <a:spcBef>
                <a:spcPts val="0"/>
              </a:spcBef>
              <a:spcAft>
                <a:spcPts val="2400"/>
              </a:spcAft>
            </a:pPr>
            <a:r>
              <a:rPr lang="da-DK" dirty="0"/>
              <a:t>Jo mere udtalt vores styrke er, desto lettere bliver den til en faldgrube ”blind vinkel”</a:t>
            </a:r>
          </a:p>
          <a:p>
            <a:pPr>
              <a:spcBef>
                <a:spcPts val="0"/>
              </a:spcBef>
              <a:spcAft>
                <a:spcPts val="2400"/>
              </a:spcAft>
            </a:pPr>
            <a:r>
              <a:rPr lang="da-DK" dirty="0"/>
              <a:t>Det handler om at holde fast i styrken og udvikle på faldgruben</a:t>
            </a:r>
          </a:p>
          <a:p>
            <a:endParaRPr lang="da-DK" dirty="0"/>
          </a:p>
          <a:p>
            <a:endParaRPr lang="da-DK" dirty="0"/>
          </a:p>
        </p:txBody>
      </p:sp>
    </p:spTree>
    <p:extLst>
      <p:ext uri="{BB962C8B-B14F-4D97-AF65-F5344CB8AC3E}">
        <p14:creationId xmlns:p14="http://schemas.microsoft.com/office/powerpoint/2010/main" val="945798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153447" cy="853050"/>
          </a:xfrm>
        </p:spPr>
        <p:txBody>
          <a:bodyPr/>
          <a:lstStyle/>
          <a:p>
            <a:r>
              <a:rPr lang="da-DK" sz="2000" dirty="0"/>
              <a:t>Styrker &amp; faldgruber</a:t>
            </a:r>
          </a:p>
        </p:txBody>
      </p:sp>
      <p:sp>
        <p:nvSpPr>
          <p:cNvPr id="8" name="Pladsholder til tekst 7">
            <a:extLst>
              <a:ext uri="{FF2B5EF4-FFF2-40B4-BE49-F238E27FC236}">
                <a16:creationId xmlns:a16="http://schemas.microsoft.com/office/drawing/2014/main" id="{C952B675-4511-463B-AD3F-DF69018F1389}"/>
              </a:ext>
            </a:extLst>
          </p:cNvPr>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3106736" y="613237"/>
            <a:ext cx="5142723" cy="4169249"/>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685601" y="338283"/>
            <a:ext cx="1887299" cy="2715098"/>
          </a:xfrm>
          <a:prstGeom prst="rect">
            <a:avLst/>
          </a:prstGeom>
          <a:noFill/>
        </p:spPr>
        <p:txBody>
          <a:bodyPr vert="horz" wrap="square" lIns="180000" tIns="180000" rIns="180000" bIns="360000" rtlCol="0" anchor="t" anchorCtr="0">
            <a:spAutoFit/>
          </a:bodyPr>
          <a:lstStyle/>
          <a:p>
            <a:r>
              <a:rPr lang="da-DK" sz="1100" b="1" dirty="0">
                <a:solidFill>
                  <a:srgbClr val="3D4955"/>
                </a:solidFill>
                <a:latin typeface="Franklin Gothic Book" panose="020B0503020102020204" pitchFamily="34" charset="0"/>
              </a:rPr>
              <a:t>Styrker:</a:t>
            </a:r>
          </a:p>
          <a:p>
            <a:r>
              <a:rPr lang="da-DK" sz="1100" dirty="0">
                <a:solidFill>
                  <a:srgbClr val="3D4955"/>
                </a:solidFill>
                <a:latin typeface="Franklin Gothic Book" panose="020B0503020102020204" pitchFamily="34" charset="0"/>
              </a:rPr>
              <a:t>Åben, begejstring, igangsættende, </a:t>
            </a:r>
            <a:br>
              <a:rPr lang="da-DK" sz="1100" dirty="0">
                <a:solidFill>
                  <a:srgbClr val="3D4955"/>
                </a:solidFill>
                <a:latin typeface="Franklin Gothic Book" panose="020B0503020102020204" pitchFamily="34" charset="0"/>
              </a:rPr>
            </a:br>
            <a:r>
              <a:rPr lang="da-DK" sz="1100" dirty="0">
                <a:solidFill>
                  <a:srgbClr val="3D4955"/>
                </a:solidFill>
                <a:latin typeface="Franklin Gothic Book" panose="020B0503020102020204" pitchFamily="34" charset="0"/>
              </a:rPr>
              <a:t>inspirerende, spændende, energisk</a:t>
            </a:r>
          </a:p>
          <a:p>
            <a:endParaRPr lang="da-DK" sz="1100" dirty="0">
              <a:solidFill>
                <a:srgbClr val="3D4955"/>
              </a:solidFill>
              <a:latin typeface="Franklin Gothic Book" panose="020B0503020102020204" pitchFamily="34" charset="0"/>
            </a:endParaRPr>
          </a:p>
          <a:p>
            <a:r>
              <a:rPr lang="da-DK" sz="1100" b="1" dirty="0">
                <a:solidFill>
                  <a:srgbClr val="3D4955"/>
                </a:solidFill>
                <a:latin typeface="Franklin Gothic Book" panose="020B0503020102020204" pitchFamily="34" charset="0"/>
              </a:rPr>
              <a:t>Faldgruber:</a:t>
            </a:r>
          </a:p>
          <a:p>
            <a:r>
              <a:rPr lang="da-DK" sz="1100" dirty="0">
                <a:solidFill>
                  <a:srgbClr val="3D4955"/>
                </a:solidFill>
                <a:latin typeface="Franklin Gothic Book" panose="020B0503020102020204" pitchFamily="34" charset="0"/>
              </a:rPr>
              <a:t>Overfladisk, frembrusende,, overdrivende, utålmodig </a:t>
            </a:r>
          </a:p>
          <a:p>
            <a:r>
              <a:rPr lang="da-DK" sz="1100" dirty="0">
                <a:solidFill>
                  <a:srgbClr val="3D4955"/>
                </a:solidFill>
                <a:latin typeface="Franklin Gothic Book" panose="020B0503020102020204" pitchFamily="34" charset="0"/>
              </a:rPr>
              <a:t>Manglende forberedelse og behovsafdækning</a:t>
            </a:r>
          </a:p>
          <a:p>
            <a:endParaRPr lang="da-DK" sz="900" dirty="0">
              <a:solidFill>
                <a:srgbClr val="3D4955"/>
              </a:solidFill>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689923" y="2560743"/>
            <a:ext cx="1914225" cy="2407322"/>
          </a:xfrm>
          <a:prstGeom prst="rect">
            <a:avLst/>
          </a:prstGeom>
          <a:noFill/>
        </p:spPr>
        <p:txBody>
          <a:bodyPr vert="horz" wrap="square" lIns="180000" tIns="180000" rIns="180000" bIns="360000" rtlCol="0" anchor="t" anchorCtr="0">
            <a:spAutoFit/>
          </a:bodyPr>
          <a:lstStyle/>
          <a:p>
            <a:r>
              <a:rPr lang="da-DK" sz="1100" b="1" dirty="0">
                <a:solidFill>
                  <a:srgbClr val="3D4955"/>
                </a:solidFill>
                <a:latin typeface="Franklin Gothic Book" panose="020B0503020102020204" pitchFamily="34" charset="0"/>
              </a:rPr>
              <a:t>Styrker:</a:t>
            </a:r>
          </a:p>
          <a:p>
            <a:r>
              <a:rPr lang="da-DK" sz="1100" dirty="0">
                <a:solidFill>
                  <a:srgbClr val="3D4955"/>
                </a:solidFill>
                <a:latin typeface="Franklin Gothic Book" panose="020B0503020102020204" pitchFamily="34" charset="0"/>
              </a:rPr>
              <a:t>Målbevidst, bestemt, kontrol over situationen, effektiv, beslutsom, fremdrift</a:t>
            </a:r>
          </a:p>
          <a:p>
            <a:endParaRPr lang="da-DK" sz="1100" dirty="0">
              <a:solidFill>
                <a:srgbClr val="3D4955"/>
              </a:solidFill>
              <a:latin typeface="Franklin Gothic Book" panose="020B0503020102020204" pitchFamily="34" charset="0"/>
            </a:endParaRPr>
          </a:p>
          <a:p>
            <a:r>
              <a:rPr lang="da-DK" sz="1100" b="1" dirty="0">
                <a:solidFill>
                  <a:srgbClr val="3D4955"/>
                </a:solidFill>
                <a:latin typeface="Franklin Gothic Book" panose="020B0503020102020204" pitchFamily="34" charset="0"/>
              </a:rPr>
              <a:t>Faldgruber:</a:t>
            </a:r>
          </a:p>
          <a:p>
            <a:r>
              <a:rPr lang="da-DK" sz="1100" dirty="0">
                <a:solidFill>
                  <a:srgbClr val="3D4955"/>
                </a:solidFill>
                <a:latin typeface="Franklin Gothic Book" panose="020B0503020102020204" pitchFamily="34" charset="0"/>
              </a:rPr>
              <a:t>Utålmodig, ubehagelig, for hurtig, tromlende, glemmer at få andre med</a:t>
            </a:r>
          </a:p>
          <a:p>
            <a:endParaRPr lang="da-DK" sz="1100" dirty="0">
              <a:solidFill>
                <a:srgbClr val="3D4955"/>
              </a:solidFill>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6082600" y="2576906"/>
            <a:ext cx="2309890" cy="2576599"/>
          </a:xfrm>
          <a:prstGeom prst="rect">
            <a:avLst/>
          </a:prstGeom>
          <a:noFill/>
        </p:spPr>
        <p:txBody>
          <a:bodyPr vert="horz" wrap="square" lIns="180000" tIns="180000" rIns="180000" bIns="360000" rtlCol="0" anchor="t" anchorCtr="0">
            <a:spAutoFit/>
          </a:bodyPr>
          <a:lstStyle/>
          <a:p>
            <a:r>
              <a:rPr lang="da-DK" sz="1100" b="1" dirty="0">
                <a:solidFill>
                  <a:srgbClr val="3D4955"/>
                </a:solidFill>
                <a:latin typeface="Franklin Gothic Book" panose="020B0503020102020204" pitchFamily="34" charset="0"/>
              </a:rPr>
              <a:t>Styrker:</a:t>
            </a:r>
          </a:p>
          <a:p>
            <a:r>
              <a:rPr lang="da-DK" sz="1100" dirty="0">
                <a:solidFill>
                  <a:srgbClr val="3D4955"/>
                </a:solidFill>
                <a:latin typeface="Franklin Gothic Book" panose="020B0503020102020204" pitchFamily="34" charset="0"/>
              </a:rPr>
              <a:t>Analyserende, detaljeret,</a:t>
            </a:r>
            <a:br>
              <a:rPr lang="da-DK" sz="1100" dirty="0">
                <a:solidFill>
                  <a:srgbClr val="3D4955"/>
                </a:solidFill>
                <a:latin typeface="Franklin Gothic Book" panose="020B0503020102020204" pitchFamily="34" charset="0"/>
              </a:rPr>
            </a:br>
            <a:r>
              <a:rPr lang="da-DK" sz="1100" dirty="0">
                <a:solidFill>
                  <a:srgbClr val="3D4955"/>
                </a:solidFill>
                <a:latin typeface="Franklin Gothic Book" panose="020B0503020102020204" pitchFamily="34" charset="0"/>
              </a:rPr>
              <a:t>struktureret, metodisk, forberedt, grundig. </a:t>
            </a:r>
          </a:p>
          <a:p>
            <a:endParaRPr lang="da-DK" sz="1100" dirty="0">
              <a:solidFill>
                <a:srgbClr val="3D4955"/>
              </a:solidFill>
              <a:latin typeface="Franklin Gothic Book" panose="020B0503020102020204" pitchFamily="34" charset="0"/>
            </a:endParaRPr>
          </a:p>
          <a:p>
            <a:endParaRPr lang="da-DK" sz="1100" b="1" dirty="0">
              <a:solidFill>
                <a:srgbClr val="3D4955"/>
              </a:solidFill>
              <a:latin typeface="Franklin Gothic Book" panose="020B0503020102020204" pitchFamily="34" charset="0"/>
            </a:endParaRPr>
          </a:p>
          <a:p>
            <a:r>
              <a:rPr lang="da-DK" sz="1100" b="1" dirty="0">
                <a:solidFill>
                  <a:srgbClr val="3D4955"/>
                </a:solidFill>
                <a:latin typeface="Franklin Gothic Book" panose="020B0503020102020204" pitchFamily="34" charset="0"/>
              </a:rPr>
              <a:t>Faldgruber:</a:t>
            </a:r>
          </a:p>
          <a:p>
            <a:r>
              <a:rPr lang="da-DK" sz="1100" dirty="0">
                <a:solidFill>
                  <a:srgbClr val="3D4955"/>
                </a:solidFill>
                <a:latin typeface="Franklin Gothic Book" panose="020B0503020102020204" pitchFamily="34" charset="0"/>
              </a:rPr>
              <a:t>Statisk, stædig, kritisk, lukket, påståelig, perfektionistisk</a:t>
            </a:r>
          </a:p>
          <a:p>
            <a:endParaRPr lang="da-DK" sz="1100" dirty="0">
              <a:solidFill>
                <a:srgbClr val="3D4955"/>
              </a:solidFill>
              <a:latin typeface="Franklin Gothic Book" panose="020B0503020102020204" pitchFamily="34" charset="0"/>
            </a:endParaRPr>
          </a:p>
          <a:p>
            <a:br>
              <a:rPr lang="da-DK" sz="1100" dirty="0">
                <a:solidFill>
                  <a:srgbClr val="3D4955"/>
                </a:solidFill>
                <a:latin typeface="Franklin Gothic Book" panose="020B0503020102020204" pitchFamily="34" charset="0"/>
              </a:rPr>
            </a:br>
            <a:endParaRPr lang="da-DK" sz="1100" dirty="0">
              <a:solidFill>
                <a:srgbClr val="3D4955"/>
              </a:solidFill>
              <a:latin typeface="Franklin Gothic Book" panose="020B0503020102020204" pitchFamily="34" charset="0"/>
              <a:sym typeface="Wingdings" panose="05000000000000000000" pitchFamily="2" charset="2"/>
            </a:endParaRPr>
          </a:p>
        </p:txBody>
      </p:sp>
      <p:sp>
        <p:nvSpPr>
          <p:cNvPr id="27" name="Tekstfelt 26">
            <a:extLst>
              <a:ext uri="{FF2B5EF4-FFF2-40B4-BE49-F238E27FC236}">
                <a16:creationId xmlns:a16="http://schemas.microsoft.com/office/drawing/2014/main" id="{F4567AFE-8A20-4F6B-8CF9-57C761D5B5B6}"/>
              </a:ext>
            </a:extLst>
          </p:cNvPr>
          <p:cNvSpPr txBox="1"/>
          <p:nvPr/>
        </p:nvSpPr>
        <p:spPr>
          <a:xfrm>
            <a:off x="5977401" y="333375"/>
            <a:ext cx="2073754" cy="2715098"/>
          </a:xfrm>
          <a:prstGeom prst="rect">
            <a:avLst/>
          </a:prstGeom>
          <a:noFill/>
        </p:spPr>
        <p:txBody>
          <a:bodyPr vert="horz" wrap="square" lIns="180000" tIns="180000" rIns="180000" bIns="360000" rtlCol="0" anchor="t" anchorCtr="0">
            <a:spAutoFit/>
          </a:bodyPr>
          <a:lstStyle/>
          <a:p>
            <a:r>
              <a:rPr lang="da-DK" sz="1100" b="1" dirty="0">
                <a:solidFill>
                  <a:srgbClr val="3D4955"/>
                </a:solidFill>
                <a:latin typeface="Franklin Gothic Book" panose="020B0503020102020204" pitchFamily="34" charset="0"/>
              </a:rPr>
              <a:t>Styrker:</a:t>
            </a:r>
          </a:p>
          <a:p>
            <a:r>
              <a:rPr lang="da-DK" sz="1100" dirty="0">
                <a:solidFill>
                  <a:srgbClr val="3D4955"/>
                </a:solidFill>
                <a:latin typeface="Franklin Gothic Book" panose="020B0503020102020204" pitchFamily="34" charset="0"/>
              </a:rPr>
              <a:t>Accepterende, venlig,</a:t>
            </a:r>
            <a:br>
              <a:rPr lang="da-DK" sz="1100" dirty="0">
                <a:solidFill>
                  <a:srgbClr val="3D4955"/>
                </a:solidFill>
                <a:latin typeface="Franklin Gothic Book" panose="020B0503020102020204" pitchFamily="34" charset="0"/>
              </a:rPr>
            </a:br>
            <a:r>
              <a:rPr lang="da-DK" sz="1100" dirty="0">
                <a:solidFill>
                  <a:srgbClr val="3D4955"/>
                </a:solidFill>
                <a:latin typeface="Franklin Gothic Book" panose="020B0503020102020204" pitchFamily="34" charset="0"/>
              </a:rPr>
              <a:t>samarbejdsvillig, tillidsvækkende, </a:t>
            </a:r>
          </a:p>
          <a:p>
            <a:r>
              <a:rPr lang="da-DK" sz="1100" dirty="0">
                <a:solidFill>
                  <a:srgbClr val="3D4955"/>
                </a:solidFill>
                <a:latin typeface="Franklin Gothic Book" panose="020B0503020102020204" pitchFamily="34" charset="0"/>
              </a:rPr>
              <a:t>diplomatisk, imødekommende	</a:t>
            </a:r>
          </a:p>
          <a:p>
            <a:r>
              <a:rPr lang="da-DK" sz="1100" b="1" dirty="0">
                <a:solidFill>
                  <a:srgbClr val="3D4955"/>
                </a:solidFill>
                <a:latin typeface="Franklin Gothic Book" panose="020B0503020102020204" pitchFamily="34" charset="0"/>
              </a:rPr>
              <a:t>Faldgruber:</a:t>
            </a:r>
          </a:p>
          <a:p>
            <a:r>
              <a:rPr lang="da-DK" sz="1100" dirty="0">
                <a:solidFill>
                  <a:srgbClr val="3D4955"/>
                </a:solidFill>
                <a:latin typeface="Franklin Gothic Book" panose="020B0503020102020204" pitchFamily="34" charset="0"/>
              </a:rPr>
              <a:t>Konfliktsky, flertydig, ubeslutsom, tilbageholdende, kan fremstå sensitiv</a:t>
            </a:r>
          </a:p>
          <a:p>
            <a:endParaRPr lang="da-DK" sz="900" dirty="0">
              <a:solidFill>
                <a:srgbClr val="3D4955"/>
              </a:solidFill>
              <a:latin typeface="Franklin Gothic Book" panose="020B0503020102020204" pitchFamily="34" charset="0"/>
            </a:endParaRPr>
          </a:p>
        </p:txBody>
      </p:sp>
      <p:sp>
        <p:nvSpPr>
          <p:cNvPr id="24" name="Tekstboks 12">
            <a:extLst>
              <a:ext uri="{FF2B5EF4-FFF2-40B4-BE49-F238E27FC236}">
                <a16:creationId xmlns:a16="http://schemas.microsoft.com/office/drawing/2014/main" id="{F9C930E2-4055-4D85-9D6B-B7050E988739}"/>
              </a:ext>
            </a:extLst>
          </p:cNvPr>
          <p:cNvSpPr txBox="1"/>
          <p:nvPr/>
        </p:nvSpPr>
        <p:spPr>
          <a:xfrm>
            <a:off x="2821122" y="703379"/>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C27D4386-C923-42C0-A300-2772360518B1}"/>
              </a:ext>
            </a:extLst>
          </p:cNvPr>
          <p:cNvSpPr txBox="1"/>
          <p:nvPr/>
        </p:nvSpPr>
        <p:spPr>
          <a:xfrm>
            <a:off x="7935888" y="876163"/>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B8272399-0B46-4D5F-A99A-67351DF6516B}"/>
              </a:ext>
            </a:extLst>
          </p:cNvPr>
          <p:cNvSpPr txBox="1"/>
          <p:nvPr/>
        </p:nvSpPr>
        <p:spPr>
          <a:xfrm>
            <a:off x="2980327" y="2967770"/>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303F9A6D-A066-43FF-B3C0-4C9DBA21FB00}"/>
              </a:ext>
            </a:extLst>
          </p:cNvPr>
          <p:cNvSpPr txBox="1"/>
          <p:nvPr/>
        </p:nvSpPr>
        <p:spPr>
          <a:xfrm>
            <a:off x="8004447" y="3096682"/>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33960424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98440F5-AF49-4A52-A78C-238EE90A1DE0}"/>
              </a:ext>
            </a:extLst>
          </p:cNvPr>
          <p:cNvSpPr>
            <a:spLocks noGrp="1"/>
          </p:cNvSpPr>
          <p:nvPr>
            <p:ph type="body" sz="quarter" idx="11"/>
          </p:nvPr>
        </p:nvSpPr>
        <p:spPr>
          <a:xfrm>
            <a:off x="107505" y="0"/>
            <a:ext cx="3160756" cy="883828"/>
          </a:xfrm>
        </p:spPr>
        <p:txBody>
          <a:bodyPr/>
          <a:lstStyle/>
          <a:p>
            <a:r>
              <a:rPr lang="da-DK" dirty="0"/>
              <a:t>Jeres samlede team </a:t>
            </a:r>
          </a:p>
        </p:txBody>
      </p:sp>
      <p:sp>
        <p:nvSpPr>
          <p:cNvPr id="4" name="Pladsholder til tekst 3">
            <a:extLst>
              <a:ext uri="{FF2B5EF4-FFF2-40B4-BE49-F238E27FC236}">
                <a16:creationId xmlns:a16="http://schemas.microsoft.com/office/drawing/2014/main" id="{86B09C14-4B69-448D-9471-0E32B5AB08E0}"/>
              </a:ext>
            </a:extLst>
          </p:cNvPr>
          <p:cNvSpPr>
            <a:spLocks noGrp="1"/>
          </p:cNvSpPr>
          <p:nvPr>
            <p:ph type="body" sz="quarter" idx="13"/>
          </p:nvPr>
        </p:nvSpPr>
        <p:spPr/>
        <p:txBody>
          <a:bodyPr/>
          <a:lstStyle/>
          <a:p>
            <a:endParaRPr lang="da-DK"/>
          </a:p>
        </p:txBody>
      </p:sp>
      <p:pic>
        <p:nvPicPr>
          <p:cNvPr id="3" name="Billede 2">
            <a:extLst>
              <a:ext uri="{FF2B5EF4-FFF2-40B4-BE49-F238E27FC236}">
                <a16:creationId xmlns:a16="http://schemas.microsoft.com/office/drawing/2014/main" id="{B17BA225-E30D-4598-8A32-94773866B64B}"/>
              </a:ext>
            </a:extLst>
          </p:cNvPr>
          <p:cNvPicPr>
            <a:picLocks noChangeAspect="1"/>
          </p:cNvPicPr>
          <p:nvPr/>
        </p:nvPicPr>
        <p:blipFill>
          <a:blip r:embed="rId3"/>
          <a:stretch>
            <a:fillRect/>
          </a:stretch>
        </p:blipFill>
        <p:spPr>
          <a:xfrm>
            <a:off x="1228837" y="1088024"/>
            <a:ext cx="6686326" cy="3538951"/>
          </a:xfrm>
          <a:prstGeom prst="rect">
            <a:avLst/>
          </a:prstGeom>
        </p:spPr>
      </p:pic>
    </p:spTree>
    <p:extLst>
      <p:ext uri="{BB962C8B-B14F-4D97-AF65-F5344CB8AC3E}">
        <p14:creationId xmlns:p14="http://schemas.microsoft.com/office/powerpoint/2010/main" val="4011219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1747838" y="1777380"/>
            <a:ext cx="5648325" cy="792163"/>
          </a:xfrm>
        </p:spPr>
        <p:txBody>
          <a:bodyPr/>
          <a:lstStyle/>
          <a:p>
            <a:r>
              <a:rPr lang="da-DK" b="1" dirty="0">
                <a:solidFill>
                  <a:schemeClr val="tx2"/>
                </a:solidFill>
              </a:rPr>
              <a:t>Øvelser – Styrker &amp; faldgruber</a:t>
            </a:r>
          </a:p>
        </p:txBody>
      </p:sp>
    </p:spTree>
    <p:extLst>
      <p:ext uri="{BB962C8B-B14F-4D97-AF65-F5344CB8AC3E}">
        <p14:creationId xmlns:p14="http://schemas.microsoft.com/office/powerpoint/2010/main" val="3400502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AB1718E5-E8F8-4405-BAD7-566378EFFD4F}"/>
              </a:ext>
            </a:extLst>
          </p:cNvPr>
          <p:cNvSpPr>
            <a:spLocks noGrp="1"/>
          </p:cNvSpPr>
          <p:nvPr>
            <p:ph type="body" sz="quarter" idx="11"/>
          </p:nvPr>
        </p:nvSpPr>
        <p:spPr>
          <a:xfrm>
            <a:off x="107505" y="0"/>
            <a:ext cx="1626682" cy="883828"/>
          </a:xfrm>
        </p:spPr>
        <p:txBody>
          <a:bodyPr/>
          <a:lstStyle/>
          <a:p>
            <a:r>
              <a:rPr lang="da-DK" dirty="0"/>
              <a:t>agenda</a:t>
            </a:r>
          </a:p>
        </p:txBody>
      </p:sp>
      <p:sp>
        <p:nvSpPr>
          <p:cNvPr id="5" name="Pladsholder til tekst 4">
            <a:extLst>
              <a:ext uri="{FF2B5EF4-FFF2-40B4-BE49-F238E27FC236}">
                <a16:creationId xmlns:a16="http://schemas.microsoft.com/office/drawing/2014/main" id="{67B9929D-839A-4C2D-855B-3383FE89760B}"/>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BC254AE2-BAAD-481B-9301-E029824D91FD}"/>
              </a:ext>
            </a:extLst>
          </p:cNvPr>
          <p:cNvSpPr>
            <a:spLocks noGrp="1"/>
          </p:cNvSpPr>
          <p:nvPr>
            <p:ph type="body" sz="quarter" idx="14"/>
          </p:nvPr>
        </p:nvSpPr>
        <p:spPr/>
        <p:txBody>
          <a:bodyPr/>
          <a:lstStyle/>
          <a:p>
            <a:pPr fontAlgn="base"/>
            <a:r>
              <a:rPr lang="da-DK" dirty="0"/>
              <a:t>Dagens team</a:t>
            </a:r>
          </a:p>
          <a:p>
            <a:pPr fontAlgn="base"/>
            <a:r>
              <a:rPr lang="da-DK" dirty="0"/>
              <a:t>Hvad er situationen?</a:t>
            </a:r>
          </a:p>
          <a:p>
            <a:pPr fontAlgn="base"/>
            <a:r>
              <a:rPr lang="da-DK" dirty="0"/>
              <a:t>Hvad er formålet med i dag?</a:t>
            </a:r>
          </a:p>
          <a:p>
            <a:pPr fontAlgn="base"/>
            <a:r>
              <a:rPr lang="da-DK" dirty="0"/>
              <a:t>Præsentation</a:t>
            </a:r>
          </a:p>
          <a:p>
            <a:pPr fontAlgn="base"/>
            <a:r>
              <a:rPr lang="da-DK" dirty="0"/>
              <a:t>Forløbet </a:t>
            </a:r>
          </a:p>
          <a:p>
            <a:pPr fontAlgn="base"/>
            <a:r>
              <a:rPr lang="da-DK" dirty="0"/>
              <a:t>Teamdefinitioner</a:t>
            </a:r>
          </a:p>
          <a:p>
            <a:pPr fontAlgn="base"/>
            <a:r>
              <a:rPr lang="da-DK" dirty="0"/>
              <a:t>EASI typologien?</a:t>
            </a:r>
          </a:p>
          <a:p>
            <a:pPr fontAlgn="base"/>
            <a:r>
              <a:rPr lang="da-DK" dirty="0"/>
              <a:t>Øvelser</a:t>
            </a:r>
          </a:p>
          <a:p>
            <a:pPr fontAlgn="base"/>
            <a:r>
              <a:rPr lang="da-DK" dirty="0"/>
              <a:t>Afrunding og evaluering</a:t>
            </a:r>
          </a:p>
          <a:p>
            <a:endParaRPr lang="da-DK"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person, indendørs, væg, bord&#10;&#10;Automatisk oprettet beskrivelse">
            <a:extLst>
              <a:ext uri="{FF2B5EF4-FFF2-40B4-BE49-F238E27FC236}">
                <a16:creationId xmlns:a16="http://schemas.microsoft.com/office/drawing/2014/main" id="{DD3E59D4-2A5B-4164-9D1C-BFF23A60446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b="-727"/>
          <a:stretch/>
        </p:blipFill>
        <p:spPr>
          <a:xfrm>
            <a:off x="4593896" y="157184"/>
            <a:ext cx="4392488" cy="5022580"/>
          </a:xfrm>
        </p:spPr>
      </p:pic>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4596534" cy="883828"/>
          </a:xfrm>
        </p:spPr>
        <p:txBody>
          <a:bodyPr/>
          <a:lstStyle/>
          <a:p>
            <a:r>
              <a:rPr lang="da-DK" dirty="0"/>
              <a:t>teamets styrker &amp; faldgruber</a:t>
            </a:r>
          </a:p>
        </p:txBody>
      </p:sp>
      <p:sp>
        <p:nvSpPr>
          <p:cNvPr id="11" name="Pladsholder til tekst 10">
            <a:extLst>
              <a:ext uri="{FF2B5EF4-FFF2-40B4-BE49-F238E27FC236}">
                <a16:creationId xmlns:a16="http://schemas.microsoft.com/office/drawing/2014/main" id="{3B3F9A1D-7CE0-4C14-99E1-F6E4E888479D}"/>
              </a:ext>
            </a:extLst>
          </p:cNvPr>
          <p:cNvSpPr>
            <a:spLocks noGrp="1"/>
          </p:cNvSpPr>
          <p:nvPr>
            <p:ph type="body" sz="quarter" idx="13"/>
          </p:nvPr>
        </p:nvSpPr>
        <p:spPr/>
        <p:txBody>
          <a:bodyPr/>
          <a:lstStyle/>
          <a:p>
            <a:endParaRPr lang="da-DK"/>
          </a:p>
        </p:txBody>
      </p:sp>
      <p:sp>
        <p:nvSpPr>
          <p:cNvPr id="12" name="Pladsholder til tekst 11">
            <a:extLst>
              <a:ext uri="{FF2B5EF4-FFF2-40B4-BE49-F238E27FC236}">
                <a16:creationId xmlns:a16="http://schemas.microsoft.com/office/drawing/2014/main" id="{F3903CAB-1A62-4291-9241-FB59D14C9707}"/>
              </a:ext>
            </a:extLst>
          </p:cNvPr>
          <p:cNvSpPr>
            <a:spLocks noGrp="1"/>
          </p:cNvSpPr>
          <p:nvPr>
            <p:ph type="body" sz="quarter" idx="14"/>
          </p:nvPr>
        </p:nvSpPr>
        <p:spPr/>
        <p:txBody>
          <a:bodyPr/>
          <a:lstStyle/>
          <a:p>
            <a:r>
              <a:rPr lang="da-DK" dirty="0">
                <a:solidFill>
                  <a:srgbClr val="4D4D4D"/>
                </a:solidFill>
                <a:latin typeface="Franklin Gothic Book" panose="020B0503020102020204" pitchFamily="34" charset="0"/>
                <a:cs typeface="Tahoma" pitchFamily="34" charset="0"/>
              </a:rPr>
              <a:t>Gruppens samarbejde og kommunikation er vigtig i relation til jeres fælles opgave. En større indsigt og forståelse for gruppens sammensætning af typer kan bidrage til at fremme forståelsen for teamets samlet styrker og svagheder.</a:t>
            </a:r>
          </a:p>
          <a:p>
            <a:r>
              <a:rPr lang="da-DK" b="1" dirty="0">
                <a:solidFill>
                  <a:srgbClr val="4D4D4D"/>
                </a:solidFill>
                <a:latin typeface="Franklin Gothic Book" panose="020B0503020102020204" pitchFamily="34" charset="0"/>
                <a:cs typeface="Tahoma" pitchFamily="34" charset="0"/>
              </a:rPr>
              <a:t>Gruppearbejde:</a:t>
            </a:r>
          </a:p>
          <a:p>
            <a:pPr marL="285750" indent="-285750">
              <a:buFont typeface="Arial" panose="020B0604020202020204" pitchFamily="34" charset="0"/>
              <a:buChar char="•"/>
            </a:pPr>
            <a:r>
              <a:rPr lang="da-DK" dirty="0">
                <a:solidFill>
                  <a:srgbClr val="4D4D4D"/>
                </a:solidFill>
                <a:latin typeface="Franklin Gothic Book" panose="020B0503020102020204" pitchFamily="34" charset="0"/>
                <a:cs typeface="Tahoma" pitchFamily="34" charset="0"/>
              </a:rPr>
              <a:t>Hvilke styrker har jeres team?</a:t>
            </a:r>
          </a:p>
          <a:p>
            <a:pPr marL="285750" indent="-285750">
              <a:buFont typeface="Arial" panose="020B0604020202020204" pitchFamily="34" charset="0"/>
              <a:buChar char="•"/>
            </a:pPr>
            <a:r>
              <a:rPr lang="da-DK" dirty="0">
                <a:solidFill>
                  <a:srgbClr val="4D4D4D"/>
                </a:solidFill>
                <a:latin typeface="Franklin Gothic Book" panose="020B0503020102020204" pitchFamily="34" charset="0"/>
                <a:cs typeface="Tahoma" pitchFamily="34" charset="0"/>
              </a:rPr>
              <a:t>Hvilke faldgruber har jeres team?</a:t>
            </a:r>
          </a:p>
          <a:p>
            <a:pPr marL="285750" indent="-285750">
              <a:buFont typeface="Arial" panose="020B0604020202020204" pitchFamily="34" charset="0"/>
              <a:buChar char="•"/>
            </a:pPr>
            <a:r>
              <a:rPr lang="da-DK" dirty="0">
                <a:solidFill>
                  <a:srgbClr val="4D4D4D"/>
                </a:solidFill>
                <a:latin typeface="Franklin Gothic Book" panose="020B0503020102020204" pitchFamily="34" charset="0"/>
                <a:cs typeface="Tahoma" pitchFamily="34" charset="0"/>
              </a:rPr>
              <a:t>Hvad betyder det for de kerneopgaver I skal løse?</a:t>
            </a:r>
          </a:p>
        </p:txBody>
      </p:sp>
    </p:spTree>
    <p:extLst>
      <p:ext uri="{BB962C8B-B14F-4D97-AF65-F5344CB8AC3E}">
        <p14:creationId xmlns:p14="http://schemas.microsoft.com/office/powerpoint/2010/main" val="21185131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3566637" cy="883828"/>
          </a:xfrm>
        </p:spPr>
        <p:txBody>
          <a:bodyPr/>
          <a:lstStyle/>
          <a:p>
            <a:r>
              <a:rPr lang="da-DK" dirty="0"/>
              <a:t>Analyse af min gruppe</a:t>
            </a:r>
          </a:p>
        </p:txBody>
      </p:sp>
      <p:sp>
        <p:nvSpPr>
          <p:cNvPr id="2" name="Pladsholder til tekst 1">
            <a:extLst>
              <a:ext uri="{FF2B5EF4-FFF2-40B4-BE49-F238E27FC236}">
                <a16:creationId xmlns:a16="http://schemas.microsoft.com/office/drawing/2014/main" id="{D4AFB7DC-2902-4FEC-A42E-D31DFEDC014D}"/>
              </a:ext>
            </a:extLst>
          </p:cNvPr>
          <p:cNvSpPr>
            <a:spLocks noGrp="1"/>
          </p:cNvSpPr>
          <p:nvPr>
            <p:ph type="body" sz="quarter" idx="13"/>
          </p:nvPr>
        </p:nvSpPr>
        <p:spPr/>
        <p:txBody>
          <a:bodyPr/>
          <a:lstStyle/>
          <a:p>
            <a:endParaRPr lang="da-DK"/>
          </a:p>
        </p:txBody>
      </p:sp>
      <p:sp>
        <p:nvSpPr>
          <p:cNvPr id="3" name="Pladsholder til tekst 2">
            <a:extLst>
              <a:ext uri="{FF2B5EF4-FFF2-40B4-BE49-F238E27FC236}">
                <a16:creationId xmlns:a16="http://schemas.microsoft.com/office/drawing/2014/main" id="{E0EB64C5-CC4C-423F-A0D9-6F2067DEA282}"/>
              </a:ext>
            </a:extLst>
          </p:cNvPr>
          <p:cNvSpPr>
            <a:spLocks noGrp="1"/>
          </p:cNvSpPr>
          <p:nvPr>
            <p:ph type="body" sz="quarter" idx="14"/>
          </p:nvPr>
        </p:nvSpPr>
        <p:spPr>
          <a:xfrm>
            <a:off x="395536" y="1128713"/>
            <a:ext cx="4752528" cy="3744912"/>
          </a:xfrm>
        </p:spPr>
        <p:txBody>
          <a:bodyPr/>
          <a:lstStyle/>
          <a:p>
            <a:r>
              <a:rPr lang="da-DK" b="1" dirty="0">
                <a:latin typeface="Franklin Gothic Book" panose="020B0503020102020204" pitchFamily="34" charset="0"/>
              </a:rPr>
              <a:t>Internt i gruppen:</a:t>
            </a:r>
          </a:p>
          <a:p>
            <a:pPr marL="285750" indent="-285750">
              <a:buFont typeface="Arial" panose="020B0604020202020204" pitchFamily="34" charset="0"/>
              <a:buChar char="•"/>
            </a:pPr>
            <a:r>
              <a:rPr lang="da-DK" dirty="0">
                <a:latin typeface="Franklin Gothic Book" panose="020B0503020102020204" pitchFamily="34" charset="0"/>
              </a:rPr>
              <a:t>Hvad er vores indbyrdes styrker og hvordan viser det sig i hverdagen?</a:t>
            </a:r>
          </a:p>
          <a:p>
            <a:pPr marL="285750" indent="-285750">
              <a:buFont typeface="Arial" panose="020B0604020202020204" pitchFamily="34" charset="0"/>
              <a:buChar char="•"/>
            </a:pPr>
            <a:r>
              <a:rPr lang="da-DK" dirty="0">
                <a:latin typeface="Franklin Gothic Book" panose="020B0503020102020204" pitchFamily="34" charset="0"/>
              </a:rPr>
              <a:t>Hvad er vores svagheder og hvordan/hvornår kommer det til udtryk?</a:t>
            </a:r>
          </a:p>
          <a:p>
            <a:r>
              <a:rPr lang="da-DK" b="1" dirty="0">
                <a:latin typeface="Franklin Gothic Book" panose="020B0503020102020204" pitchFamily="34" charset="0"/>
              </a:rPr>
              <a:t>Eksternt fra gruppen:</a:t>
            </a:r>
          </a:p>
          <a:p>
            <a:pPr marL="285750" indent="-285750">
              <a:buFont typeface="Arial" panose="020B0604020202020204" pitchFamily="34" charset="0"/>
              <a:buChar char="•"/>
            </a:pPr>
            <a:r>
              <a:rPr lang="da-DK" dirty="0">
                <a:latin typeface="Franklin Gothic Book" panose="020B0503020102020204" pitchFamily="34" charset="0"/>
              </a:rPr>
              <a:t>Hvordan viser vi gruppens styrker udadtil, hvem/hvordan?</a:t>
            </a:r>
          </a:p>
          <a:p>
            <a:pPr marL="285750" indent="-285750">
              <a:buFont typeface="Arial" panose="020B0604020202020204" pitchFamily="34" charset="0"/>
              <a:buChar char="•"/>
            </a:pPr>
            <a:r>
              <a:rPr lang="da-DK" dirty="0">
                <a:latin typeface="Franklin Gothic Book" panose="020B0503020102020204" pitchFamily="34" charset="0"/>
              </a:rPr>
              <a:t>Hvordan kommer gruppens svagheder til udtryk udadtil?</a:t>
            </a:r>
          </a:p>
        </p:txBody>
      </p:sp>
      <p:pic>
        <p:nvPicPr>
          <p:cNvPr id="4" name="Billede 3">
            <a:extLst>
              <a:ext uri="{FF2B5EF4-FFF2-40B4-BE49-F238E27FC236}">
                <a16:creationId xmlns:a16="http://schemas.microsoft.com/office/drawing/2014/main" id="{48D2C4A5-C897-4A85-8DBE-E35114FA5E3A}"/>
              </a:ext>
            </a:extLst>
          </p:cNvPr>
          <p:cNvPicPr>
            <a:picLocks noChangeAspect="1"/>
          </p:cNvPicPr>
          <p:nvPr/>
        </p:nvPicPr>
        <p:blipFill>
          <a:blip r:embed="rId3"/>
          <a:stretch>
            <a:fillRect/>
          </a:stretch>
        </p:blipFill>
        <p:spPr>
          <a:xfrm>
            <a:off x="5324034" y="1128713"/>
            <a:ext cx="3424430" cy="3596068"/>
          </a:xfrm>
          <a:prstGeom prst="rect">
            <a:avLst/>
          </a:prstGeom>
        </p:spPr>
      </p:pic>
    </p:spTree>
    <p:extLst>
      <p:ext uri="{BB962C8B-B14F-4D97-AF65-F5344CB8AC3E}">
        <p14:creationId xmlns:p14="http://schemas.microsoft.com/office/powerpoint/2010/main" val="1140888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7037137" cy="883828"/>
          </a:xfrm>
        </p:spPr>
        <p:txBody>
          <a:bodyPr/>
          <a:lstStyle/>
          <a:p>
            <a:r>
              <a:rPr lang="da-DK" dirty="0"/>
              <a:t>Beskrivelse af øvelsen ”analyse af min gruppe”</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En større indsigt og forståelse for gruppens sammensætning af typer kan bidrage til at fremme forståelsen for 	gruppens styrker og svagheder.</a:t>
            </a:r>
          </a:p>
          <a:p>
            <a:r>
              <a:rPr lang="da-DK" sz="1200" dirty="0">
                <a:solidFill>
                  <a:schemeClr val="tx1"/>
                </a:solidFill>
              </a:rPr>
              <a:t>Materiale:	Sikre at alle har besvaret en EASI test på adfærd. Lave Teamanalyse på adfærd og kopiere analysen til 	sliden ovenfor.</a:t>
            </a:r>
          </a:p>
          <a:p>
            <a:r>
              <a:rPr lang="da-DK" sz="1200" dirty="0">
                <a:solidFill>
                  <a:schemeClr val="tx1"/>
                </a:solidFill>
              </a:rPr>
              <a:t>Øvelse:	Gruppen taler om spørgsmålene på foregående slide. Derefter fremlægger de pointer i plenum.</a:t>
            </a:r>
          </a:p>
          <a:p>
            <a:r>
              <a:rPr lang="da-DK" sz="1200" dirty="0">
                <a:solidFill>
                  <a:schemeClr val="tx1"/>
                </a:solidFill>
              </a:rPr>
              <a:t>Observationer: Vær opmærksom på at fokus på dialogen ligger i gruppens adfærd og ikke i egen adfærd. Hold øje 	med, om alle deltagere er involveret i dialogen. Vær opmærksom på om deltagerne har en adfærd i 	gruppearbejde 	som kendetegner deres daglige arbejde/adfærd. Eksempelvis hurtige, detailorienteret, mister fokus på opgaven</a:t>
            </a:r>
          </a:p>
          <a:p>
            <a:r>
              <a:rPr lang="da-DK" sz="1200" dirty="0">
                <a:solidFill>
                  <a:schemeClr val="tx1"/>
                </a:solidFill>
              </a:rPr>
              <a:t>Refleksioner: Hvordan oplevede deltagerne øvelsen? Hvad var svært/let? Hvilken adfærd oplevede gruppen under 	gruppearbejdet? Kan de drage en parallel til dagligdagen? Hvordan kan gruppen, fremadrettet bruge, den 	dialog/det arbejde de lige har været igennem?</a:t>
            </a:r>
          </a:p>
          <a:p>
            <a:r>
              <a:rPr lang="da-DK" sz="1200" dirty="0">
                <a:solidFill>
                  <a:schemeClr val="tx1"/>
                </a:solidFill>
              </a:rPr>
              <a:t> </a:t>
            </a:r>
          </a:p>
          <a:p>
            <a:r>
              <a:rPr lang="da-DK" sz="1200" dirty="0">
                <a:solidFill>
                  <a:schemeClr val="tx1"/>
                </a:solidFill>
              </a:rPr>
              <a:t> </a:t>
            </a:r>
          </a:p>
          <a:p>
            <a:r>
              <a:rPr lang="da-DK" sz="1200" b="1" cap="all" dirty="0">
                <a:solidFill>
                  <a:schemeClr val="tx1"/>
                </a:solidFill>
              </a:rPr>
              <a:t> </a:t>
            </a:r>
            <a:endParaRPr lang="da-DK" sz="1200" cap="all" dirty="0">
              <a:solidFill>
                <a:schemeClr val="tx1"/>
              </a:solidFill>
            </a:endParaRPr>
          </a:p>
          <a:p>
            <a:r>
              <a:rPr lang="da-DK" sz="1200" b="1" cap="all" dirty="0">
                <a:solidFill>
                  <a:schemeClr val="tx1"/>
                </a:solidFill>
              </a:rPr>
              <a:t> </a:t>
            </a:r>
            <a:endParaRPr lang="da-DK" sz="1200" cap="all" dirty="0">
              <a:solidFill>
                <a:schemeClr val="tx1"/>
              </a:solidFill>
            </a:endParaRPr>
          </a:p>
        </p:txBody>
      </p:sp>
    </p:spTree>
    <p:extLst>
      <p:ext uri="{BB962C8B-B14F-4D97-AF65-F5344CB8AC3E}">
        <p14:creationId xmlns:p14="http://schemas.microsoft.com/office/powerpoint/2010/main" val="634183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3177876" cy="883828"/>
          </a:xfrm>
        </p:spPr>
        <p:txBody>
          <a:bodyPr/>
          <a:lstStyle/>
          <a:p>
            <a:r>
              <a:rPr lang="da-DK" dirty="0"/>
              <a:t>Styrker Faldgruber</a:t>
            </a:r>
          </a:p>
        </p:txBody>
      </p:sp>
      <p:sp>
        <p:nvSpPr>
          <p:cNvPr id="3" name="Pladsholder til tekst 2">
            <a:extLst>
              <a:ext uri="{FF2B5EF4-FFF2-40B4-BE49-F238E27FC236}">
                <a16:creationId xmlns:a16="http://schemas.microsoft.com/office/drawing/2014/main" id="{1BE21F0D-7A82-404B-8447-D8FB1C8AADA3}"/>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4B8B461A-1EC5-4E56-A74F-28E37E4742B0}"/>
              </a:ext>
            </a:extLst>
          </p:cNvPr>
          <p:cNvSpPr>
            <a:spLocks noGrp="1"/>
          </p:cNvSpPr>
          <p:nvPr>
            <p:ph type="body" sz="quarter" idx="14"/>
          </p:nvPr>
        </p:nvSpPr>
        <p:spPr/>
        <p:txBody>
          <a:bodyPr/>
          <a:lstStyle/>
          <a:p>
            <a:r>
              <a:rPr lang="da-DK" sz="1400" dirty="0">
                <a:latin typeface="Franklin Gothic Book" panose="020B0503020102020204" pitchFamily="34" charset="0"/>
              </a:rPr>
              <a:t>Gå sammen i grupper og udfyld en model for hver person.</a:t>
            </a:r>
          </a:p>
          <a:p>
            <a:r>
              <a:rPr lang="da-DK" sz="1400" dirty="0">
                <a:latin typeface="Franklin Gothic Book" panose="020B0503020102020204" pitchFamily="34" charset="0"/>
              </a:rPr>
              <a:t>Fokusperson skal sidde med ryggen til og må på intet tidspunkt sige noget eller give udtryk for noget gennem kropssprog. </a:t>
            </a:r>
          </a:p>
          <a:p>
            <a:r>
              <a:rPr lang="da-DK" sz="1400" b="1" dirty="0">
                <a:latin typeface="Franklin Gothic Book" panose="020B0503020102020204" pitchFamily="34" charset="0"/>
              </a:rPr>
              <a:t>Når I udfylder modellen:  </a:t>
            </a:r>
          </a:p>
          <a:p>
            <a:pPr marL="285750" indent="-285750">
              <a:buFont typeface="Arial" panose="020B0604020202020204" pitchFamily="34" charset="0"/>
              <a:buChar char="•"/>
            </a:pPr>
            <a:r>
              <a:rPr lang="da-DK" sz="1400" dirty="0">
                <a:latin typeface="Franklin Gothic Book" panose="020B0503020102020204" pitchFamily="34" charset="0"/>
              </a:rPr>
              <a:t>Tal så fokuspersonen hører alt.</a:t>
            </a:r>
          </a:p>
          <a:p>
            <a:r>
              <a:rPr lang="da-DK" sz="1400" b="1" dirty="0">
                <a:latin typeface="Franklin Gothic Book" panose="020B0503020102020204" pitchFamily="34" charset="0"/>
              </a:rPr>
              <a:t>Sørg for at skelne mellem: </a:t>
            </a:r>
          </a:p>
          <a:p>
            <a:pPr marL="285750" indent="-285750">
              <a:buFont typeface="Arial" panose="020B0604020202020204" pitchFamily="34" charset="0"/>
              <a:buChar char="•"/>
            </a:pPr>
            <a:r>
              <a:rPr lang="da-DK" sz="1400" dirty="0">
                <a:latin typeface="Franklin Gothic Book" panose="020B0503020102020204" pitchFamily="34" charset="0"/>
              </a:rPr>
              <a:t>Reelle observationer af fokuspersonen (Hvad? Hvor? Hvornår?) </a:t>
            </a:r>
          </a:p>
          <a:p>
            <a:pPr marL="285750" indent="-285750">
              <a:buFont typeface="Arial" panose="020B0604020202020204" pitchFamily="34" charset="0"/>
              <a:buChar char="•"/>
            </a:pPr>
            <a:r>
              <a:rPr lang="da-DK" sz="1400" dirty="0">
                <a:latin typeface="Franklin Gothic Book" panose="020B0503020102020204" pitchFamily="34" charset="0"/>
              </a:rPr>
              <a:t>Hypoteser om fokuspersonen (Hvorfor tror du/I det?)</a:t>
            </a:r>
          </a:p>
          <a:p>
            <a:r>
              <a:rPr lang="da-DK" sz="1400" b="1" dirty="0">
                <a:latin typeface="Franklin Gothic Book" panose="020B0503020102020204" pitchFamily="34" charset="0"/>
              </a:rPr>
              <a:t>Efter I har udfyldt modellen:</a:t>
            </a:r>
          </a:p>
          <a:p>
            <a:pPr marL="285750" indent="-285750">
              <a:buFont typeface="Arial" panose="020B0604020202020204" pitchFamily="34" charset="0"/>
              <a:buChar char="•"/>
            </a:pPr>
            <a:r>
              <a:rPr lang="da-DK" sz="1400" dirty="0">
                <a:latin typeface="Franklin Gothic Book" panose="020B0503020102020204" pitchFamily="34" charset="0"/>
              </a:rPr>
              <a:t>Fokusperson vender sig rundt og fortæller om sin oplevelse.</a:t>
            </a:r>
          </a:p>
          <a:p>
            <a:pPr marL="285750" indent="-285750">
              <a:buFont typeface="Arial" panose="020B0604020202020204" pitchFamily="34" charset="0"/>
              <a:buChar char="•"/>
            </a:pPr>
            <a:r>
              <a:rPr lang="da-DK" sz="1400" dirty="0">
                <a:latin typeface="Franklin Gothic Book" panose="020B0503020102020204" pitchFamily="34" charset="0"/>
              </a:rPr>
              <a:t>Fokusperson fortæller om han/hun er enig med resten af gruppen.</a:t>
            </a:r>
          </a:p>
          <a:p>
            <a:endParaRPr lang="da-DK" sz="1400" dirty="0"/>
          </a:p>
        </p:txBody>
      </p:sp>
      <p:pic>
        <p:nvPicPr>
          <p:cNvPr id="2" name="Billede 1">
            <a:extLst>
              <a:ext uri="{FF2B5EF4-FFF2-40B4-BE49-F238E27FC236}">
                <a16:creationId xmlns:a16="http://schemas.microsoft.com/office/drawing/2014/main" id="{64C5DD37-7E3C-4F16-82EC-BF27465B494D}"/>
              </a:ext>
            </a:extLst>
          </p:cNvPr>
          <p:cNvPicPr>
            <a:picLocks noChangeAspect="1"/>
          </p:cNvPicPr>
          <p:nvPr/>
        </p:nvPicPr>
        <p:blipFill>
          <a:blip r:embed="rId3"/>
          <a:stretch>
            <a:fillRect/>
          </a:stretch>
        </p:blipFill>
        <p:spPr>
          <a:xfrm>
            <a:off x="5940152" y="3001516"/>
            <a:ext cx="3079139" cy="1693738"/>
          </a:xfrm>
          <a:prstGeom prst="rect">
            <a:avLst/>
          </a:prstGeom>
        </p:spPr>
      </p:pic>
    </p:spTree>
    <p:extLst>
      <p:ext uri="{BB962C8B-B14F-4D97-AF65-F5344CB8AC3E}">
        <p14:creationId xmlns:p14="http://schemas.microsoft.com/office/powerpoint/2010/main" val="288528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901652" cy="883828"/>
          </a:xfrm>
        </p:spPr>
        <p:txBody>
          <a:bodyPr/>
          <a:lstStyle/>
          <a:p>
            <a:r>
              <a:rPr lang="da-DK" dirty="0"/>
              <a:t>Beskrivelse af øvelsen ”styrker &amp; faldgruber”</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At øge den enkeltes bevidsthed om sine egne styrker og faldgruber samt eventuelle udviklingspunkter i 	relationen til andre mennesker. At træne gruppen/individet i konstruktiv feedback.	</a:t>
            </a:r>
          </a:p>
          <a:p>
            <a:r>
              <a:rPr lang="da-DK" sz="1200" dirty="0">
                <a:solidFill>
                  <a:schemeClr val="tx1"/>
                </a:solidFill>
              </a:rPr>
              <a:t>Materialer: 	Print arbejdsark til grupperne, så de kan udfylde en model per deltager.</a:t>
            </a:r>
          </a:p>
          <a:p>
            <a:r>
              <a:rPr lang="da-DK" sz="1200" dirty="0">
                <a:solidFill>
                  <a:schemeClr val="tx1"/>
                </a:solidFill>
              </a:rPr>
              <a:t>Øvelsen:	Er beskrevet på foregående slide.</a:t>
            </a:r>
            <a:r>
              <a:rPr lang="da-DK" sz="1200" b="1" dirty="0">
                <a:solidFill>
                  <a:schemeClr val="tx1"/>
                </a:solidFill>
              </a:rPr>
              <a:t> </a:t>
            </a:r>
            <a:r>
              <a:rPr lang="da-DK" sz="1200" dirty="0">
                <a:solidFill>
                  <a:schemeClr val="tx1"/>
                </a:solidFill>
              </a:rPr>
              <a:t>Husk at undersøge, at der ikke er svære uløste konflikter imellem nogle få 	deltagere i gruppen. Overvej hvilke typer du sætter sammen i grupperne.</a:t>
            </a:r>
          </a:p>
          <a:p>
            <a:r>
              <a:rPr lang="da-DK" sz="1200" dirty="0">
                <a:solidFill>
                  <a:schemeClr val="tx1"/>
                </a:solidFill>
              </a:rPr>
              <a:t>	Du finder to eksempler på en udfyldt model på de næste slides. Vis dem evt. til grupperne på forhånd.</a:t>
            </a:r>
          </a:p>
          <a:p>
            <a:r>
              <a:rPr lang="da-DK" sz="1200" dirty="0">
                <a:solidFill>
                  <a:schemeClr val="tx1"/>
                </a:solidFill>
              </a:rPr>
              <a:t>Observationer: Hold øje med at grupperne arbejder konstruktivt og anerkendende. Accepter at nogle siger fra i forhold til at være 	fokusperson i øvelsen. Læg mærke til om typesammensætningen har betydning for gruppens arbejde 	(åbenhed/fokus/tålmodighed).</a:t>
            </a:r>
          </a:p>
          <a:p>
            <a:r>
              <a:rPr lang="da-DK" sz="1200" dirty="0">
                <a:solidFill>
                  <a:schemeClr val="tx1"/>
                </a:solidFill>
              </a:rPr>
              <a:t>Refleksioner: Hvordan kan denne øvelse/metode bruges i dagligdagen?</a:t>
            </a:r>
          </a:p>
          <a:p>
            <a:r>
              <a:rPr lang="da-DK" sz="1200" dirty="0">
                <a:solidFill>
                  <a:schemeClr val="tx1"/>
                </a:solidFill>
              </a:rPr>
              <a:t>	Hvordan oplevede gruppemedlemmerne at være i fokus?</a:t>
            </a:r>
          </a:p>
          <a:p>
            <a:r>
              <a:rPr lang="da-DK" sz="1200" dirty="0">
                <a:solidFill>
                  <a:schemeClr val="tx1"/>
                </a:solidFill>
              </a:rPr>
              <a:t>	Hvordan arbejdede gruppen? Kunne gruppen genkende typologier i relation til adfærd i gruppen?</a:t>
            </a:r>
          </a:p>
          <a:p>
            <a:r>
              <a:rPr lang="da-DK" sz="1200" dirty="0">
                <a:solidFill>
                  <a:schemeClr val="tx1"/>
                </a:solidFill>
              </a:rPr>
              <a:t>	Hvor gode er vi til at give konstruktiv feedback i dagligdagen?</a:t>
            </a:r>
          </a:p>
          <a:p>
            <a:endParaRPr lang="da-DK" sz="1200" dirty="0"/>
          </a:p>
          <a:p>
            <a:r>
              <a:rPr lang="da-DK" sz="1200" dirty="0">
                <a:solidFill>
                  <a:schemeClr val="tx1"/>
                </a:solidFill>
              </a:rPr>
              <a:t> </a:t>
            </a:r>
          </a:p>
          <a:p>
            <a:r>
              <a:rPr lang="da-DK" sz="1200" dirty="0">
                <a:solidFill>
                  <a:schemeClr val="tx1"/>
                </a:solidFill>
              </a:rPr>
              <a:t> </a:t>
            </a:r>
          </a:p>
          <a:p>
            <a:r>
              <a:rPr lang="da-DK" sz="1200" b="1" cap="all" dirty="0">
                <a:solidFill>
                  <a:schemeClr val="tx1"/>
                </a:solidFill>
              </a:rPr>
              <a:t> </a:t>
            </a:r>
            <a:endParaRPr lang="da-DK" sz="1200" cap="all" dirty="0">
              <a:solidFill>
                <a:schemeClr val="tx1"/>
              </a:solidFill>
            </a:endParaRPr>
          </a:p>
          <a:p>
            <a:r>
              <a:rPr lang="da-DK" sz="1200" b="1" cap="all" dirty="0">
                <a:solidFill>
                  <a:schemeClr val="tx1"/>
                </a:solidFill>
              </a:rPr>
              <a:t> </a:t>
            </a:r>
            <a:endParaRPr lang="da-DK" sz="1200" cap="all" dirty="0">
              <a:solidFill>
                <a:schemeClr val="tx1"/>
              </a:solidFill>
            </a:endParaRPr>
          </a:p>
        </p:txBody>
      </p:sp>
    </p:spTree>
    <p:extLst>
      <p:ext uri="{BB962C8B-B14F-4D97-AF65-F5344CB8AC3E}">
        <p14:creationId xmlns:p14="http://schemas.microsoft.com/office/powerpoint/2010/main" val="11984667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6894791" cy="883828"/>
          </a:xfrm>
        </p:spPr>
        <p:txBody>
          <a:bodyPr/>
          <a:lstStyle/>
          <a:p>
            <a:r>
              <a:rPr lang="da-DK" dirty="0"/>
              <a:t>Eksempel på udfyldt Styrke &amp; Faldgrube model</a:t>
            </a:r>
          </a:p>
        </p:txBody>
      </p:sp>
      <p:sp>
        <p:nvSpPr>
          <p:cNvPr id="3" name="Pladsholder til tekst 2"/>
          <p:cNvSpPr>
            <a:spLocks noGrp="1"/>
          </p:cNvSpPr>
          <p:nvPr>
            <p:ph type="body" sz="quarter" idx="13"/>
          </p:nvPr>
        </p:nvSpPr>
        <p:spPr>
          <a:xfrm>
            <a:off x="251520" y="553244"/>
            <a:ext cx="360000" cy="18000"/>
          </a:xfrm>
        </p:spPr>
        <p:txBody>
          <a:bodyPr/>
          <a:lstStyle/>
          <a:p>
            <a:endParaRPr lang="da-DK" dirty="0"/>
          </a:p>
        </p:txBody>
      </p:sp>
      <p:sp>
        <p:nvSpPr>
          <p:cNvPr id="5" name="Cirkulær pil 4"/>
          <p:cNvSpPr/>
          <p:nvPr/>
        </p:nvSpPr>
        <p:spPr>
          <a:xfrm>
            <a:off x="2555312" y="1459411"/>
            <a:ext cx="4412106" cy="3140306"/>
          </a:xfrm>
          <a:prstGeom prst="circularArrow">
            <a:avLst>
              <a:gd name="adj1" fmla="val 4668"/>
              <a:gd name="adj2" fmla="val 272909"/>
              <a:gd name="adj3" fmla="val 13152637"/>
              <a:gd name="adj4" fmla="val 17815880"/>
              <a:gd name="adj5" fmla="val 4847"/>
            </a:avLst>
          </a:prstGeom>
          <a:solidFill>
            <a:schemeClr val="tx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Kombinationstegning 5"/>
          <p:cNvSpPr/>
          <p:nvPr/>
        </p:nvSpPr>
        <p:spPr>
          <a:xfrm>
            <a:off x="3542785" y="1171430"/>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Styrke:</a:t>
            </a:r>
          </a:p>
        </p:txBody>
      </p:sp>
      <p:sp>
        <p:nvSpPr>
          <p:cNvPr id="7" name="Kombinationstegning 6"/>
          <p:cNvSpPr/>
          <p:nvPr/>
        </p:nvSpPr>
        <p:spPr>
          <a:xfrm>
            <a:off x="5682700" y="2463577"/>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Faldgrube:</a:t>
            </a:r>
          </a:p>
        </p:txBody>
      </p:sp>
      <p:sp>
        <p:nvSpPr>
          <p:cNvPr id="8" name="Kombinationstegning 7"/>
          <p:cNvSpPr/>
          <p:nvPr/>
        </p:nvSpPr>
        <p:spPr>
          <a:xfrm>
            <a:off x="3548165" y="4126335"/>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7211" tIns="137211" rIns="137211" bIns="137211" numCol="1" spcCol="1270" anchor="t" anchorCtr="0">
            <a:noAutofit/>
            <a:sp3d extrusionH="57150" prstMaterial="metal">
              <a:bevelT w="50800" h="38100"/>
            </a:sp3d>
          </a:bodyPr>
          <a:lstStyle/>
          <a:p>
            <a:pPr lvl="0" algn="ctr" defTabSz="9779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Udviklingspunkt</a:t>
            </a:r>
            <a:r>
              <a:rPr lang="da-DK" sz="2200" kern="1200" dirty="0">
                <a:solidFill>
                  <a:schemeClr val="tx1"/>
                </a:solidFill>
                <a:effectLst>
                  <a:outerShdw blurRad="50800" dir="2700000" algn="tl" rotWithShape="0">
                    <a:prstClr val="black">
                      <a:alpha val="40000"/>
                    </a:prstClr>
                  </a:outerShdw>
                </a:effectLst>
              </a:rPr>
              <a:t>:</a:t>
            </a:r>
          </a:p>
        </p:txBody>
      </p:sp>
      <p:sp>
        <p:nvSpPr>
          <p:cNvPr id="9" name="Kombinationstegning 8"/>
          <p:cNvSpPr/>
          <p:nvPr/>
        </p:nvSpPr>
        <p:spPr>
          <a:xfrm>
            <a:off x="1713653" y="2433776"/>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rPr>
              <a:t>Provokatør:</a:t>
            </a:r>
          </a:p>
        </p:txBody>
      </p:sp>
      <p:sp>
        <p:nvSpPr>
          <p:cNvPr id="10" name="Tekstboks 17"/>
          <p:cNvSpPr txBox="1"/>
          <p:nvPr/>
        </p:nvSpPr>
        <p:spPr>
          <a:xfrm>
            <a:off x="4091093" y="1549369"/>
            <a:ext cx="1000354" cy="276999"/>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HURTIG</a:t>
            </a:r>
          </a:p>
        </p:txBody>
      </p:sp>
      <p:sp>
        <p:nvSpPr>
          <p:cNvPr id="11" name="Tekstboks 18"/>
          <p:cNvSpPr txBox="1"/>
          <p:nvPr/>
        </p:nvSpPr>
        <p:spPr>
          <a:xfrm>
            <a:off x="6300192" y="2815830"/>
            <a:ext cx="1000354" cy="276999"/>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SJUSKET</a:t>
            </a:r>
          </a:p>
        </p:txBody>
      </p:sp>
      <p:sp>
        <p:nvSpPr>
          <p:cNvPr id="12" name="Tekstboks 20"/>
          <p:cNvSpPr txBox="1"/>
          <p:nvPr/>
        </p:nvSpPr>
        <p:spPr>
          <a:xfrm>
            <a:off x="3641978" y="4492919"/>
            <a:ext cx="2000705" cy="461665"/>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LAV ALTID ET </a:t>
            </a:r>
            <a:r>
              <a:rPr lang="en-GB" sz="1200" u="sng" dirty="0">
                <a:solidFill>
                  <a:schemeClr val="bg1"/>
                </a:solidFill>
                <a:latin typeface="Franklin Gothic Book" panose="020B0503020102020204" pitchFamily="34" charset="0"/>
              </a:rPr>
              <a:t>HURTIGT </a:t>
            </a:r>
            <a:r>
              <a:rPr lang="en-GB" sz="1200" dirty="0">
                <a:solidFill>
                  <a:schemeClr val="bg1"/>
                </a:solidFill>
                <a:latin typeface="Franklin Gothic Book" panose="020B0503020102020204" pitchFamily="34" charset="0"/>
              </a:rPr>
              <a:t>SIKKERHEDSTJEK</a:t>
            </a:r>
          </a:p>
        </p:txBody>
      </p:sp>
      <p:sp>
        <p:nvSpPr>
          <p:cNvPr id="13" name="Tekstboks 23"/>
          <p:cNvSpPr txBox="1"/>
          <p:nvPr/>
        </p:nvSpPr>
        <p:spPr>
          <a:xfrm>
            <a:off x="1881586" y="2785391"/>
            <a:ext cx="1800635" cy="461665"/>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EN GRUNDIG OG FORSIGTIG PERSON</a:t>
            </a:r>
          </a:p>
        </p:txBody>
      </p:sp>
    </p:spTree>
    <p:extLst>
      <p:ext uri="{BB962C8B-B14F-4D97-AF65-F5344CB8AC3E}">
        <p14:creationId xmlns:p14="http://schemas.microsoft.com/office/powerpoint/2010/main" val="23180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dissolv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6894791" cy="883828"/>
          </a:xfrm>
        </p:spPr>
        <p:txBody>
          <a:bodyPr/>
          <a:lstStyle/>
          <a:p>
            <a:r>
              <a:rPr lang="da-DK" dirty="0"/>
              <a:t>Eksempel på udfyldt Styrke &amp; Faldgrube model</a:t>
            </a:r>
          </a:p>
        </p:txBody>
      </p:sp>
      <p:sp>
        <p:nvSpPr>
          <p:cNvPr id="3" name="Pladsholder til tekst 2"/>
          <p:cNvSpPr>
            <a:spLocks noGrp="1"/>
          </p:cNvSpPr>
          <p:nvPr>
            <p:ph type="body" sz="quarter" idx="13"/>
          </p:nvPr>
        </p:nvSpPr>
        <p:spPr/>
        <p:txBody>
          <a:bodyPr/>
          <a:lstStyle/>
          <a:p>
            <a:endParaRPr lang="da-DK"/>
          </a:p>
        </p:txBody>
      </p:sp>
      <p:sp>
        <p:nvSpPr>
          <p:cNvPr id="6" name="Cirkulær pil 5"/>
          <p:cNvSpPr/>
          <p:nvPr/>
        </p:nvSpPr>
        <p:spPr>
          <a:xfrm>
            <a:off x="2555312" y="1459411"/>
            <a:ext cx="4412106" cy="3140306"/>
          </a:xfrm>
          <a:prstGeom prst="circularArrow">
            <a:avLst>
              <a:gd name="adj1" fmla="val 4668"/>
              <a:gd name="adj2" fmla="val 272909"/>
              <a:gd name="adj3" fmla="val 13152637"/>
              <a:gd name="adj4" fmla="val 17815880"/>
              <a:gd name="adj5" fmla="val 4847"/>
            </a:avLst>
          </a:prstGeom>
          <a:solidFill>
            <a:schemeClr val="tx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Kombinationstegning 6"/>
          <p:cNvSpPr/>
          <p:nvPr/>
        </p:nvSpPr>
        <p:spPr>
          <a:xfrm>
            <a:off x="3542785" y="1171430"/>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Styrke:</a:t>
            </a:r>
          </a:p>
        </p:txBody>
      </p:sp>
      <p:sp>
        <p:nvSpPr>
          <p:cNvPr id="8" name="Kombinationstegning 7"/>
          <p:cNvSpPr/>
          <p:nvPr/>
        </p:nvSpPr>
        <p:spPr>
          <a:xfrm>
            <a:off x="5682700" y="2463577"/>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Faldgrube:</a:t>
            </a:r>
          </a:p>
        </p:txBody>
      </p:sp>
      <p:sp>
        <p:nvSpPr>
          <p:cNvPr id="9" name="Kombinationstegning 8"/>
          <p:cNvSpPr/>
          <p:nvPr/>
        </p:nvSpPr>
        <p:spPr>
          <a:xfrm>
            <a:off x="3548165" y="4126335"/>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7211" tIns="137211" rIns="137211" bIns="137211" numCol="1" spcCol="1270" anchor="t" anchorCtr="0">
            <a:noAutofit/>
            <a:sp3d extrusionH="57150" prstMaterial="metal">
              <a:bevelT w="50800" h="38100"/>
            </a:sp3d>
          </a:bodyPr>
          <a:lstStyle/>
          <a:p>
            <a:pPr lvl="0" algn="ctr" defTabSz="9779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Udviklingspunkt</a:t>
            </a:r>
            <a:r>
              <a:rPr lang="da-DK" sz="2200" kern="1200" dirty="0">
                <a:solidFill>
                  <a:schemeClr val="tx1"/>
                </a:solidFill>
                <a:effectLst>
                  <a:outerShdw blurRad="50800" dir="2700000" algn="tl" rotWithShape="0">
                    <a:prstClr val="black">
                      <a:alpha val="40000"/>
                    </a:prstClr>
                  </a:outerShdw>
                </a:effectLst>
              </a:rPr>
              <a:t>:</a:t>
            </a:r>
          </a:p>
        </p:txBody>
      </p:sp>
      <p:sp>
        <p:nvSpPr>
          <p:cNvPr id="10" name="Kombinationstegning 9"/>
          <p:cNvSpPr/>
          <p:nvPr/>
        </p:nvSpPr>
        <p:spPr>
          <a:xfrm>
            <a:off x="1713653" y="2433776"/>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rPr>
              <a:t>Provokatør:</a:t>
            </a:r>
          </a:p>
        </p:txBody>
      </p:sp>
      <p:sp>
        <p:nvSpPr>
          <p:cNvPr id="11" name="Tekstboks 17"/>
          <p:cNvSpPr txBox="1"/>
          <p:nvPr/>
        </p:nvSpPr>
        <p:spPr>
          <a:xfrm>
            <a:off x="3969828" y="1563169"/>
            <a:ext cx="1345004" cy="276999"/>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HANDLEKRAFTIG</a:t>
            </a:r>
          </a:p>
        </p:txBody>
      </p:sp>
      <p:sp>
        <p:nvSpPr>
          <p:cNvPr id="12" name="Tekstboks 18"/>
          <p:cNvSpPr txBox="1"/>
          <p:nvPr/>
        </p:nvSpPr>
        <p:spPr>
          <a:xfrm>
            <a:off x="6156176" y="2815830"/>
            <a:ext cx="1152128" cy="276999"/>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TROMLENDE</a:t>
            </a:r>
          </a:p>
        </p:txBody>
      </p:sp>
      <p:sp>
        <p:nvSpPr>
          <p:cNvPr id="13" name="Tekstboks 20"/>
          <p:cNvSpPr txBox="1"/>
          <p:nvPr/>
        </p:nvSpPr>
        <p:spPr>
          <a:xfrm>
            <a:off x="3491880" y="4492919"/>
            <a:ext cx="2226166" cy="461665"/>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FÅ ANDRE MED DIG FOR STØRST MULIG HANDLEKRAFT</a:t>
            </a:r>
          </a:p>
        </p:txBody>
      </p:sp>
      <p:sp>
        <p:nvSpPr>
          <p:cNvPr id="14" name="Tekstboks 23"/>
          <p:cNvSpPr txBox="1"/>
          <p:nvPr/>
        </p:nvSpPr>
        <p:spPr>
          <a:xfrm>
            <a:off x="1881586" y="2795079"/>
            <a:ext cx="1800635" cy="276999"/>
          </a:xfrm>
          <a:prstGeom prst="rect">
            <a:avLst/>
          </a:prstGeom>
          <a:noFill/>
        </p:spPr>
        <p:txBody>
          <a:bodyPr wrap="square" rtlCol="0">
            <a:spAutoFit/>
          </a:bodyPr>
          <a:lstStyle/>
          <a:p>
            <a:pPr algn="ctr"/>
            <a:r>
              <a:rPr lang="en-GB" sz="1200" dirty="0">
                <a:solidFill>
                  <a:schemeClr val="bg1"/>
                </a:solidFill>
                <a:latin typeface="Franklin Gothic Book" panose="020B0503020102020204" pitchFamily="34" charset="0"/>
              </a:rPr>
              <a:t>USELVSTÆNDIG</a:t>
            </a:r>
          </a:p>
        </p:txBody>
      </p:sp>
    </p:spTree>
    <p:extLst>
      <p:ext uri="{BB962C8B-B14F-4D97-AF65-F5344CB8AC3E}">
        <p14:creationId xmlns:p14="http://schemas.microsoft.com/office/powerpoint/2010/main" val="377595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par>
                                <p:cTn id="19" presetID="31" presetClass="entr" presetSubtype="0" fill="hold" nodeType="withEffect">
                                  <p:stCondLst>
                                    <p:cond delay="0"/>
                                  </p:stCondLst>
                                  <p:iterate type="lt">
                                    <p:tmPct val="5000"/>
                                  </p:iterate>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dissolve">
                                      <p:cBhvr>
                                        <p:cTn id="4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p:bldP spid="1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654242" cy="883828"/>
          </a:xfrm>
        </p:spPr>
        <p:txBody>
          <a:bodyPr/>
          <a:lstStyle/>
          <a:p>
            <a:r>
              <a:rPr lang="da-DK" dirty="0"/>
              <a:t>EASI Styrke &amp; Faldgrube model</a:t>
            </a:r>
          </a:p>
        </p:txBody>
      </p:sp>
      <p:sp>
        <p:nvSpPr>
          <p:cNvPr id="3" name="Pladsholder til tekst 2"/>
          <p:cNvSpPr>
            <a:spLocks noGrp="1"/>
          </p:cNvSpPr>
          <p:nvPr>
            <p:ph type="body" sz="quarter" idx="13"/>
          </p:nvPr>
        </p:nvSpPr>
        <p:spPr/>
        <p:txBody>
          <a:bodyPr/>
          <a:lstStyle/>
          <a:p>
            <a:endParaRPr lang="da-DK"/>
          </a:p>
        </p:txBody>
      </p:sp>
      <p:sp>
        <p:nvSpPr>
          <p:cNvPr id="6" name="Cirkulær pil 5"/>
          <p:cNvSpPr/>
          <p:nvPr/>
        </p:nvSpPr>
        <p:spPr>
          <a:xfrm>
            <a:off x="2555312" y="1459411"/>
            <a:ext cx="4412106" cy="3140306"/>
          </a:xfrm>
          <a:prstGeom prst="circularArrow">
            <a:avLst>
              <a:gd name="adj1" fmla="val 4668"/>
              <a:gd name="adj2" fmla="val 272909"/>
              <a:gd name="adj3" fmla="val 13152637"/>
              <a:gd name="adj4" fmla="val 17815880"/>
              <a:gd name="adj5" fmla="val 4847"/>
            </a:avLst>
          </a:prstGeom>
          <a:solidFill>
            <a:schemeClr val="tx1"/>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Kombinationstegning 6"/>
          <p:cNvSpPr/>
          <p:nvPr/>
        </p:nvSpPr>
        <p:spPr>
          <a:xfrm>
            <a:off x="3542785" y="1171430"/>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Styrke:</a:t>
            </a:r>
          </a:p>
        </p:txBody>
      </p:sp>
      <p:sp>
        <p:nvSpPr>
          <p:cNvPr id="8" name="Kombinationstegning 7"/>
          <p:cNvSpPr/>
          <p:nvPr/>
        </p:nvSpPr>
        <p:spPr>
          <a:xfrm>
            <a:off x="5682700" y="2463577"/>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Faldgrube:</a:t>
            </a:r>
          </a:p>
        </p:txBody>
      </p:sp>
      <p:sp>
        <p:nvSpPr>
          <p:cNvPr id="9" name="Kombinationstegning 8"/>
          <p:cNvSpPr/>
          <p:nvPr/>
        </p:nvSpPr>
        <p:spPr>
          <a:xfrm>
            <a:off x="3548165" y="4126335"/>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37211" tIns="137211" rIns="137211" bIns="137211" numCol="1" spcCol="1270" anchor="t" anchorCtr="0">
            <a:noAutofit/>
            <a:sp3d extrusionH="57150" prstMaterial="metal">
              <a:bevelT w="50800" h="38100"/>
            </a:sp3d>
          </a:bodyPr>
          <a:lstStyle/>
          <a:p>
            <a:pPr lvl="0" algn="ctr" defTabSz="9779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latin typeface="Franklin Gothic Book" panose="020B0503020102020204" pitchFamily="34" charset="0"/>
              </a:rPr>
              <a:t>Udviklingspunkt</a:t>
            </a:r>
            <a:r>
              <a:rPr lang="da-DK" sz="2200" kern="1200" dirty="0">
                <a:solidFill>
                  <a:schemeClr val="tx1"/>
                </a:solidFill>
                <a:effectLst>
                  <a:outerShdw blurRad="50800" dir="2700000" algn="tl" rotWithShape="0">
                    <a:prstClr val="black">
                      <a:alpha val="40000"/>
                    </a:prstClr>
                  </a:outerShdw>
                </a:effectLst>
              </a:rPr>
              <a:t>:</a:t>
            </a:r>
          </a:p>
        </p:txBody>
      </p:sp>
      <p:sp>
        <p:nvSpPr>
          <p:cNvPr id="10" name="Kombinationstegning 9"/>
          <p:cNvSpPr/>
          <p:nvPr/>
        </p:nvSpPr>
        <p:spPr>
          <a:xfrm>
            <a:off x="1713653" y="2433776"/>
            <a:ext cx="2136502" cy="783479"/>
          </a:xfrm>
          <a:custGeom>
            <a:avLst/>
            <a:gdLst>
              <a:gd name="connsiteX0" fmla="*/ 0 w 2673651"/>
              <a:gd name="connsiteY0" fmla="*/ 182290 h 1093716"/>
              <a:gd name="connsiteX1" fmla="*/ 53392 w 2673651"/>
              <a:gd name="connsiteY1" fmla="*/ 53392 h 1093716"/>
              <a:gd name="connsiteX2" fmla="*/ 182291 w 2673651"/>
              <a:gd name="connsiteY2" fmla="*/ 1 h 1093716"/>
              <a:gd name="connsiteX3" fmla="*/ 2491361 w 2673651"/>
              <a:gd name="connsiteY3" fmla="*/ 0 h 1093716"/>
              <a:gd name="connsiteX4" fmla="*/ 2620259 w 2673651"/>
              <a:gd name="connsiteY4" fmla="*/ 53392 h 1093716"/>
              <a:gd name="connsiteX5" fmla="*/ 2673650 w 2673651"/>
              <a:gd name="connsiteY5" fmla="*/ 182291 h 1093716"/>
              <a:gd name="connsiteX6" fmla="*/ 2673651 w 2673651"/>
              <a:gd name="connsiteY6" fmla="*/ 911426 h 1093716"/>
              <a:gd name="connsiteX7" fmla="*/ 2620259 w 2673651"/>
              <a:gd name="connsiteY7" fmla="*/ 1040325 h 1093716"/>
              <a:gd name="connsiteX8" fmla="*/ 2491360 w 2673651"/>
              <a:gd name="connsiteY8" fmla="*/ 1093716 h 1093716"/>
              <a:gd name="connsiteX9" fmla="*/ 182290 w 2673651"/>
              <a:gd name="connsiteY9" fmla="*/ 1093716 h 1093716"/>
              <a:gd name="connsiteX10" fmla="*/ 53391 w 2673651"/>
              <a:gd name="connsiteY10" fmla="*/ 1040324 h 1093716"/>
              <a:gd name="connsiteX11" fmla="*/ 0 w 2673651"/>
              <a:gd name="connsiteY11" fmla="*/ 911425 h 1093716"/>
              <a:gd name="connsiteX12" fmla="*/ 0 w 2673651"/>
              <a:gd name="connsiteY12" fmla="*/ 182290 h 109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3651" h="1093716">
                <a:moveTo>
                  <a:pt x="0" y="182290"/>
                </a:moveTo>
                <a:cubicBezTo>
                  <a:pt x="0" y="133944"/>
                  <a:pt x="19206" y="87577"/>
                  <a:pt x="53392" y="53392"/>
                </a:cubicBezTo>
                <a:cubicBezTo>
                  <a:pt x="87578" y="19206"/>
                  <a:pt x="133944" y="1"/>
                  <a:pt x="182291" y="1"/>
                </a:cubicBezTo>
                <a:lnTo>
                  <a:pt x="2491361" y="0"/>
                </a:lnTo>
                <a:cubicBezTo>
                  <a:pt x="2539707" y="0"/>
                  <a:pt x="2586074" y="19206"/>
                  <a:pt x="2620259" y="53392"/>
                </a:cubicBezTo>
                <a:cubicBezTo>
                  <a:pt x="2654445" y="87578"/>
                  <a:pt x="2673650" y="133944"/>
                  <a:pt x="2673650" y="182291"/>
                </a:cubicBezTo>
                <a:cubicBezTo>
                  <a:pt x="2673650" y="425336"/>
                  <a:pt x="2673651" y="668381"/>
                  <a:pt x="2673651" y="911426"/>
                </a:cubicBezTo>
                <a:cubicBezTo>
                  <a:pt x="2673651" y="959772"/>
                  <a:pt x="2654445" y="1006139"/>
                  <a:pt x="2620259" y="1040325"/>
                </a:cubicBezTo>
                <a:cubicBezTo>
                  <a:pt x="2586073" y="1074511"/>
                  <a:pt x="2539707" y="1093716"/>
                  <a:pt x="2491360" y="1093716"/>
                </a:cubicBezTo>
                <a:lnTo>
                  <a:pt x="182290" y="1093716"/>
                </a:lnTo>
                <a:cubicBezTo>
                  <a:pt x="133944" y="1093716"/>
                  <a:pt x="87577" y="1074510"/>
                  <a:pt x="53391" y="1040324"/>
                </a:cubicBezTo>
                <a:cubicBezTo>
                  <a:pt x="19205" y="1006138"/>
                  <a:pt x="0" y="959772"/>
                  <a:pt x="0" y="911425"/>
                </a:cubicBezTo>
                <a:lnTo>
                  <a:pt x="0" y="182290"/>
                </a:lnTo>
                <a:close/>
              </a:path>
            </a:pathLst>
          </a:custGeom>
          <a:solidFill>
            <a:srgbClr val="39AECA"/>
          </a:solidFill>
          <a:effectLst>
            <a:outerShdw blurRad="50800" dist="241300" dir="2700000" algn="tl" rotWithShape="0">
              <a:prstClr val="black">
                <a:alpha val="40000"/>
              </a:prstClr>
            </a:outerShdw>
          </a:effectLst>
          <a:scene3d>
            <a:camera prst="orthographicFront"/>
            <a:lightRig rig="threePt" dir="t"/>
          </a:scene3d>
          <a:sp3d>
            <a:bevelT w="101600" h="114300"/>
          </a:sp3d>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44831" tIns="144831" rIns="144831" bIns="144831" numCol="1" spcCol="1270" anchor="t" anchorCtr="0">
            <a:noAutofit/>
            <a:sp3d extrusionH="57150" prstMaterial="metal">
              <a:bevelT w="50800" h="38100"/>
            </a:sp3d>
          </a:bodyPr>
          <a:lstStyle/>
          <a:p>
            <a:pPr lvl="0" algn="ctr" defTabSz="1066800">
              <a:lnSpc>
                <a:spcPct val="90000"/>
              </a:lnSpc>
              <a:spcBef>
                <a:spcPct val="0"/>
              </a:spcBef>
              <a:spcAft>
                <a:spcPct val="35000"/>
              </a:spcAft>
            </a:pPr>
            <a:r>
              <a:rPr lang="da-DK" sz="2000" kern="1200" dirty="0">
                <a:solidFill>
                  <a:schemeClr val="tx1"/>
                </a:solidFill>
                <a:effectLst>
                  <a:outerShdw blurRad="50800" dir="2700000" algn="tl" rotWithShape="0">
                    <a:prstClr val="black">
                      <a:alpha val="40000"/>
                    </a:prstClr>
                  </a:outerShdw>
                </a:effectLst>
              </a:rPr>
              <a:t>Provokatør:</a:t>
            </a:r>
          </a:p>
        </p:txBody>
      </p:sp>
      <p:sp>
        <p:nvSpPr>
          <p:cNvPr id="15" name="Line 14">
            <a:extLst>
              <a:ext uri="{FF2B5EF4-FFF2-40B4-BE49-F238E27FC236}">
                <a16:creationId xmlns:a16="http://schemas.microsoft.com/office/drawing/2014/main" id="{2C7083EA-808D-4BED-AF34-5F5C6C567575}"/>
              </a:ext>
            </a:extLst>
          </p:cNvPr>
          <p:cNvSpPr>
            <a:spLocks noChangeShapeType="1"/>
          </p:cNvSpPr>
          <p:nvPr/>
        </p:nvSpPr>
        <p:spPr bwMode="auto">
          <a:xfrm>
            <a:off x="4624958" y="1976053"/>
            <a:ext cx="19050" cy="1695450"/>
          </a:xfrm>
          <a:prstGeom prst="line">
            <a:avLst/>
          </a:prstGeom>
          <a:noFill/>
          <a:ln w="127000">
            <a:solidFill>
              <a:srgbClr val="39AECA"/>
            </a:solidFill>
            <a:prstDash val="sysDot"/>
            <a:round/>
            <a:headEnd/>
            <a:tailEnd type="triangle" w="med" len="med"/>
          </a:ln>
          <a:effectLst/>
        </p:spPr>
        <p:txBody>
          <a:bodyPr wrap="none" anchor="ctr"/>
          <a:lstStyle/>
          <a:p>
            <a:endParaRPr lang="da-DK" dirty="0"/>
          </a:p>
        </p:txBody>
      </p:sp>
    </p:spTree>
    <p:extLst>
      <p:ext uri="{BB962C8B-B14F-4D97-AF65-F5344CB8AC3E}">
        <p14:creationId xmlns:p14="http://schemas.microsoft.com/office/powerpoint/2010/main" val="16573685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Erstat analyser med de aktuelle for teamet</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dirty="0">
                <a:solidFill>
                  <a:schemeClr val="tx2"/>
                </a:solidFill>
              </a:rPr>
              <a:t>tema – motivation</a:t>
            </a:r>
          </a:p>
        </p:txBody>
      </p:sp>
    </p:spTree>
    <p:extLst>
      <p:ext uri="{BB962C8B-B14F-4D97-AF65-F5344CB8AC3E}">
        <p14:creationId xmlns:p14="http://schemas.microsoft.com/office/powerpoint/2010/main" val="27814708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434182" cy="883828"/>
          </a:xfrm>
        </p:spPr>
        <p:txBody>
          <a:bodyPr/>
          <a:lstStyle/>
          <a:p>
            <a:r>
              <a:rPr lang="da-DK" dirty="0">
                <a:sym typeface="Tahoma" pitchFamily="34" charset="0"/>
              </a:rPr>
              <a:t>Adfærd overfor motivation</a:t>
            </a:r>
          </a:p>
        </p:txBody>
      </p:sp>
      <p:sp>
        <p:nvSpPr>
          <p:cNvPr id="3" name="Pladsholder til tekst 2"/>
          <p:cNvSpPr>
            <a:spLocks noGrp="1"/>
          </p:cNvSpPr>
          <p:nvPr>
            <p:ph type="body" sz="quarter" idx="13"/>
          </p:nvPr>
        </p:nvSpPr>
        <p:spPr/>
        <p:txBody>
          <a:bodyPr/>
          <a:lstStyle/>
          <a:p>
            <a:endParaRPr lang="da-DK"/>
          </a:p>
        </p:txBody>
      </p:sp>
      <p:sp>
        <p:nvSpPr>
          <p:cNvPr id="9" name="Pladsholder til indhold 2"/>
          <p:cNvSpPr txBox="1">
            <a:spLocks/>
          </p:cNvSpPr>
          <p:nvPr/>
        </p:nvSpPr>
        <p:spPr>
          <a:xfrm>
            <a:off x="311658" y="1023466"/>
            <a:ext cx="7571184" cy="898724"/>
          </a:xfrm>
          <a:prstGeom prst="rect">
            <a:avLst/>
          </a:prstGeom>
        </p:spPr>
        <p:txBody>
          <a:bodyPr>
            <a:normAutofit/>
          </a:bodyPr>
          <a:lstStyle/>
          <a:p>
            <a:pPr marR="0" lvl="0" algn="l" defTabSz="914400" rtl="0" eaLnBrk="1" fontAlgn="auto" latinLnBrk="0" hangingPunct="1">
              <a:lnSpc>
                <a:spcPct val="100000"/>
              </a:lnSpc>
              <a:spcBef>
                <a:spcPct val="20000"/>
              </a:spcBef>
              <a:spcAft>
                <a:spcPts val="600"/>
              </a:spcAft>
              <a:buClr>
                <a:schemeClr val="tx1"/>
              </a:buClr>
              <a:buSzTx/>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sym typeface="Tahoma" pitchFamily="34" charset="0"/>
              </a:rPr>
              <a:t>Adfærd: Det, vi gør i vores daglige arbejde.</a:t>
            </a:r>
          </a:p>
          <a:p>
            <a:pPr marR="0" lvl="0" algn="l" defTabSz="914400" rtl="0" eaLnBrk="1" fontAlgn="auto" latinLnBrk="0" hangingPunct="1">
              <a:lnSpc>
                <a:spcPct val="100000"/>
              </a:lnSpc>
              <a:spcBef>
                <a:spcPct val="20000"/>
              </a:spcBef>
              <a:spcAft>
                <a:spcPts val="600"/>
              </a:spcAft>
              <a:buClr>
                <a:schemeClr val="tx1"/>
              </a:buClr>
              <a:buSzTx/>
              <a:tabLst/>
              <a:defRPr/>
            </a:pPr>
            <a:r>
              <a:rPr kumimoji="0" lang="da-DK" sz="1600" b="0" i="0" u="none" strike="noStrike" kern="1200" cap="none" spc="0" normalizeH="0" baseline="0" noProof="0" dirty="0">
                <a:ln>
                  <a:noFill/>
                </a:ln>
                <a:solidFill>
                  <a:srgbClr val="3D4955"/>
                </a:solidFill>
                <a:effectLst/>
                <a:uLnTx/>
                <a:uFillTx/>
                <a:latin typeface="Franklin Gothic Book" panose="020B0503020102020204" pitchFamily="34" charset="0"/>
                <a:sym typeface="Tahoma" pitchFamily="34" charset="0"/>
              </a:rPr>
              <a:t>Motivation: Det, vi trives bedst med ved arbejdet.</a:t>
            </a:r>
          </a:p>
        </p:txBody>
      </p:sp>
      <p:graphicFrame>
        <p:nvGraphicFramePr>
          <p:cNvPr id="4" name="Diagram 3">
            <a:extLst>
              <a:ext uri="{FF2B5EF4-FFF2-40B4-BE49-F238E27FC236}">
                <a16:creationId xmlns:a16="http://schemas.microsoft.com/office/drawing/2014/main" id="{DE2BECD1-8549-41DD-BB1C-FBA0308DD9A2}"/>
              </a:ext>
            </a:extLst>
          </p:cNvPr>
          <p:cNvGraphicFramePr/>
          <p:nvPr>
            <p:extLst>
              <p:ext uri="{D42A27DB-BD31-4B8C-83A1-F6EECF244321}">
                <p14:modId xmlns:p14="http://schemas.microsoft.com/office/powerpoint/2010/main" val="1577406891"/>
              </p:ext>
            </p:extLst>
          </p:nvPr>
        </p:nvGraphicFramePr>
        <p:xfrm>
          <a:off x="1613717" y="2137420"/>
          <a:ext cx="5916566" cy="2391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felt 4">
            <a:extLst>
              <a:ext uri="{FF2B5EF4-FFF2-40B4-BE49-F238E27FC236}">
                <a16:creationId xmlns:a16="http://schemas.microsoft.com/office/drawing/2014/main" id="{A4B5F517-1046-4865-85FE-B853B31E7385}"/>
              </a:ext>
            </a:extLst>
          </p:cNvPr>
          <p:cNvSpPr txBox="1"/>
          <p:nvPr/>
        </p:nvSpPr>
        <p:spPr>
          <a:xfrm>
            <a:off x="4016972" y="2857500"/>
            <a:ext cx="1006320" cy="1037716"/>
          </a:xfrm>
          <a:prstGeom prst="rect">
            <a:avLst/>
          </a:prstGeom>
          <a:noFill/>
        </p:spPr>
        <p:txBody>
          <a:bodyPr vert="horz" wrap="none" lIns="180000" tIns="180000" rIns="180000" bIns="360000" rtlCol="0" anchor="t" anchorCtr="0">
            <a:spAutoFit/>
          </a:bodyPr>
          <a:lstStyle/>
          <a:p>
            <a:pPr algn="ctr"/>
            <a:r>
              <a:rPr lang="da-DK" sz="1600" dirty="0">
                <a:latin typeface="Franklin Gothic Book" panose="020B0503020102020204" pitchFamily="34" charset="0"/>
              </a:rPr>
              <a:t>Ideel</a:t>
            </a:r>
          </a:p>
          <a:p>
            <a:pPr algn="ctr"/>
            <a:r>
              <a:rPr lang="da-DK" sz="1600" dirty="0">
                <a:latin typeface="Franklin Gothic Book" panose="020B0503020102020204" pitchFamily="34" charset="0"/>
              </a:rPr>
              <a:t>tilstand</a:t>
            </a:r>
          </a:p>
        </p:txBody>
      </p:sp>
    </p:spTree>
    <p:extLst>
      <p:ext uri="{BB962C8B-B14F-4D97-AF65-F5344CB8AC3E}">
        <p14:creationId xmlns:p14="http://schemas.microsoft.com/office/powerpoint/2010/main" val="4290415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882AE41-3E55-4ED1-B926-C160F9847129}"/>
              </a:ext>
            </a:extLst>
          </p:cNvPr>
          <p:cNvSpPr>
            <a:spLocks noGrp="1"/>
          </p:cNvSpPr>
          <p:nvPr>
            <p:ph type="body" sz="quarter" idx="11"/>
          </p:nvPr>
        </p:nvSpPr>
        <p:spPr>
          <a:xfrm>
            <a:off x="107505" y="0"/>
            <a:ext cx="2088231" cy="883828"/>
          </a:xfrm>
        </p:spPr>
        <p:txBody>
          <a:bodyPr/>
          <a:lstStyle/>
          <a:p>
            <a:r>
              <a:rPr lang="da-DK" dirty="0"/>
              <a:t>situationen</a:t>
            </a:r>
          </a:p>
        </p:txBody>
      </p:sp>
      <p:sp>
        <p:nvSpPr>
          <p:cNvPr id="3" name="Pladsholder til tekst 2">
            <a:extLst>
              <a:ext uri="{FF2B5EF4-FFF2-40B4-BE49-F238E27FC236}">
                <a16:creationId xmlns:a16="http://schemas.microsoft.com/office/drawing/2014/main" id="{C6814CF5-E418-435A-8E9B-AAF116B64474}"/>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7C75CFA9-7505-484F-B09F-009929191DF9}"/>
              </a:ext>
            </a:extLst>
          </p:cNvPr>
          <p:cNvSpPr>
            <a:spLocks noGrp="1"/>
          </p:cNvSpPr>
          <p:nvPr>
            <p:ph type="body" sz="quarter" idx="14"/>
          </p:nvPr>
        </p:nvSpPr>
        <p:spPr>
          <a:xfrm>
            <a:off x="311658" y="1129308"/>
            <a:ext cx="8280920" cy="3744912"/>
          </a:xfrm>
        </p:spPr>
        <p:txBody>
          <a:bodyPr/>
          <a:lstStyle/>
          <a:p>
            <a:pPr fontAlgn="base"/>
            <a:r>
              <a:rPr lang="da-DK" b="1" dirty="0"/>
              <a:t>Hvad vil vi gerne have ud af at være sammen? </a:t>
            </a:r>
          </a:p>
          <a:p>
            <a:pPr marL="385763" indent="-385763" fontAlgn="base">
              <a:buAutoNum type="arabicPeriod"/>
            </a:pPr>
            <a:r>
              <a:rPr lang="da-DK" dirty="0"/>
              <a:t>Vi skal blive eksperter i at udvikle og projektstyre på tværs af enheder.</a:t>
            </a:r>
          </a:p>
          <a:p>
            <a:pPr marL="385763" indent="-385763" fontAlgn="base">
              <a:buAutoNum type="arabicPeriod"/>
            </a:pPr>
            <a:r>
              <a:rPr lang="da-DK" dirty="0"/>
              <a:t>Vi skal kunne samarbejde om digitalisering og vedligeholdelse af digitale processer.</a:t>
            </a:r>
          </a:p>
          <a:p>
            <a:pPr marL="385763" indent="-385763" fontAlgn="base">
              <a:buAutoNum type="arabicPeriod"/>
            </a:pPr>
            <a:r>
              <a:rPr lang="da-DK" dirty="0"/>
              <a:t>Vi lærer hinanden endnu bedre at kende fordi det skaber grundlaget for samarbejde og arbejdsglæde.</a:t>
            </a:r>
          </a:p>
          <a:p>
            <a:br>
              <a:rPr lang="da-DK" dirty="0"/>
            </a:br>
            <a:br>
              <a:rPr lang="da-DK" dirty="0"/>
            </a:br>
            <a:endParaRPr lang="da-DK" dirty="0"/>
          </a:p>
        </p:txBody>
      </p:sp>
    </p:spTree>
    <p:extLst>
      <p:ext uri="{BB962C8B-B14F-4D97-AF65-F5344CB8AC3E}">
        <p14:creationId xmlns:p14="http://schemas.microsoft.com/office/powerpoint/2010/main" val="2727948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007655" cy="883828"/>
          </a:xfrm>
        </p:spPr>
        <p:txBody>
          <a:bodyPr/>
          <a:lstStyle/>
          <a:p>
            <a:r>
              <a:rPr lang="da-DK" dirty="0">
                <a:sym typeface="Tahoma" pitchFamily="34" charset="0"/>
              </a:rPr>
              <a:t>Maslows behovspyramide</a:t>
            </a:r>
          </a:p>
        </p:txBody>
      </p:sp>
      <p:pic>
        <p:nvPicPr>
          <p:cNvPr id="12" name="Billede 11">
            <a:extLst>
              <a:ext uri="{FF2B5EF4-FFF2-40B4-BE49-F238E27FC236}">
                <a16:creationId xmlns:a16="http://schemas.microsoft.com/office/drawing/2014/main" id="{3BD04780-5348-4F89-B2F0-EC58195DBC4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39752" y="1069227"/>
            <a:ext cx="4464496" cy="3867875"/>
          </a:xfrm>
          <a:prstGeom prst="rect">
            <a:avLst/>
          </a:prstGeom>
        </p:spPr>
      </p:pic>
      <p:sp>
        <p:nvSpPr>
          <p:cNvPr id="3" name="Pladsholder til tekst 2"/>
          <p:cNvSpPr>
            <a:spLocks noGrp="1"/>
          </p:cNvSpPr>
          <p:nvPr>
            <p:ph type="body" sz="quarter" idx="13"/>
          </p:nvPr>
        </p:nvSpPr>
        <p:spPr/>
        <p:txBody>
          <a:bodyPr/>
          <a:lstStyle/>
          <a:p>
            <a:endParaRPr lang="da-DK"/>
          </a:p>
        </p:txBody>
      </p:sp>
      <p:sp>
        <p:nvSpPr>
          <p:cNvPr id="13" name="Tekstfelt 12">
            <a:extLst>
              <a:ext uri="{FF2B5EF4-FFF2-40B4-BE49-F238E27FC236}">
                <a16:creationId xmlns:a16="http://schemas.microsoft.com/office/drawing/2014/main" id="{DFA84F48-5232-4C91-BF33-2E1018AF4158}"/>
              </a:ext>
            </a:extLst>
          </p:cNvPr>
          <p:cNvSpPr txBox="1"/>
          <p:nvPr/>
        </p:nvSpPr>
        <p:spPr>
          <a:xfrm>
            <a:off x="3779912" y="4145607"/>
            <a:ext cx="1728192" cy="791495"/>
          </a:xfrm>
          <a:prstGeom prst="rect">
            <a:avLst/>
          </a:prstGeom>
          <a:noFill/>
        </p:spPr>
        <p:txBody>
          <a:bodyPr vert="horz" wrap="square" lIns="180000" tIns="180000" rIns="180000" bIns="360000" rtlCol="0" anchor="t" anchorCtr="0">
            <a:spAutoFit/>
          </a:bodyPr>
          <a:lstStyle/>
          <a:p>
            <a:r>
              <a:rPr lang="da-DK" sz="1600" dirty="0">
                <a:latin typeface="Franklin Gothic Book" panose="020B0503020102020204" pitchFamily="34" charset="0"/>
              </a:rPr>
              <a:t>Fysiske behov</a:t>
            </a:r>
          </a:p>
        </p:txBody>
      </p:sp>
      <p:sp>
        <p:nvSpPr>
          <p:cNvPr id="14" name="Tekstfelt 13">
            <a:extLst>
              <a:ext uri="{FF2B5EF4-FFF2-40B4-BE49-F238E27FC236}">
                <a16:creationId xmlns:a16="http://schemas.microsoft.com/office/drawing/2014/main" id="{B0B488DF-596F-4669-BD3B-FEACED0C2748}"/>
              </a:ext>
            </a:extLst>
          </p:cNvPr>
          <p:cNvSpPr txBox="1"/>
          <p:nvPr/>
        </p:nvSpPr>
        <p:spPr>
          <a:xfrm>
            <a:off x="3779912" y="3433564"/>
            <a:ext cx="1728192" cy="791495"/>
          </a:xfrm>
          <a:prstGeom prst="rect">
            <a:avLst/>
          </a:prstGeom>
          <a:noFill/>
        </p:spPr>
        <p:txBody>
          <a:bodyPr vert="horz" wrap="square" lIns="180000" tIns="180000" rIns="180000" bIns="360000" rtlCol="0" anchor="t" anchorCtr="0">
            <a:spAutoFit/>
          </a:bodyPr>
          <a:lstStyle/>
          <a:p>
            <a:r>
              <a:rPr lang="da-DK" sz="1600" dirty="0">
                <a:latin typeface="Franklin Gothic Book" panose="020B0503020102020204" pitchFamily="34" charset="0"/>
              </a:rPr>
              <a:t>Tryghedsbehov</a:t>
            </a:r>
          </a:p>
        </p:txBody>
      </p:sp>
      <p:sp>
        <p:nvSpPr>
          <p:cNvPr id="15" name="Tekstfelt 14">
            <a:extLst>
              <a:ext uri="{FF2B5EF4-FFF2-40B4-BE49-F238E27FC236}">
                <a16:creationId xmlns:a16="http://schemas.microsoft.com/office/drawing/2014/main" id="{39F4938B-2B2B-443F-B060-DC69E77DFBC6}"/>
              </a:ext>
            </a:extLst>
          </p:cNvPr>
          <p:cNvSpPr txBox="1"/>
          <p:nvPr/>
        </p:nvSpPr>
        <p:spPr>
          <a:xfrm>
            <a:off x="3779912" y="2721521"/>
            <a:ext cx="1728192" cy="791495"/>
          </a:xfrm>
          <a:prstGeom prst="rect">
            <a:avLst/>
          </a:prstGeom>
          <a:noFill/>
        </p:spPr>
        <p:txBody>
          <a:bodyPr vert="horz" wrap="square" lIns="180000" tIns="180000" rIns="180000" bIns="360000" rtlCol="0" anchor="t" anchorCtr="0">
            <a:spAutoFit/>
          </a:bodyPr>
          <a:lstStyle/>
          <a:p>
            <a:r>
              <a:rPr lang="da-DK" sz="1600" dirty="0">
                <a:latin typeface="Franklin Gothic Book" panose="020B0503020102020204" pitchFamily="34" charset="0"/>
              </a:rPr>
              <a:t>Sociale behov</a:t>
            </a:r>
          </a:p>
        </p:txBody>
      </p:sp>
      <p:sp>
        <p:nvSpPr>
          <p:cNvPr id="16" name="Tekstfelt 15">
            <a:extLst>
              <a:ext uri="{FF2B5EF4-FFF2-40B4-BE49-F238E27FC236}">
                <a16:creationId xmlns:a16="http://schemas.microsoft.com/office/drawing/2014/main" id="{BC53AA51-3AB7-4F90-B8CB-CE34A2CD8FF6}"/>
              </a:ext>
            </a:extLst>
          </p:cNvPr>
          <p:cNvSpPr txBox="1"/>
          <p:nvPr/>
        </p:nvSpPr>
        <p:spPr>
          <a:xfrm>
            <a:off x="4008070" y="1983203"/>
            <a:ext cx="1728192" cy="791495"/>
          </a:xfrm>
          <a:prstGeom prst="rect">
            <a:avLst/>
          </a:prstGeom>
          <a:noFill/>
        </p:spPr>
        <p:txBody>
          <a:bodyPr vert="horz" wrap="square" lIns="180000" tIns="180000" rIns="180000" bIns="360000" rtlCol="0" anchor="t" anchorCtr="0">
            <a:spAutoFit/>
          </a:bodyPr>
          <a:lstStyle/>
          <a:p>
            <a:r>
              <a:rPr lang="da-DK" sz="1600" dirty="0">
                <a:latin typeface="Franklin Gothic Book" panose="020B0503020102020204" pitchFamily="34" charset="0"/>
              </a:rPr>
              <a:t>Egobehov</a:t>
            </a:r>
          </a:p>
        </p:txBody>
      </p:sp>
      <p:sp>
        <p:nvSpPr>
          <p:cNvPr id="17" name="Tekstfelt 16">
            <a:extLst>
              <a:ext uri="{FF2B5EF4-FFF2-40B4-BE49-F238E27FC236}">
                <a16:creationId xmlns:a16="http://schemas.microsoft.com/office/drawing/2014/main" id="{3EEEBA02-0486-4BD0-B961-5DCF2282B4A3}"/>
              </a:ext>
            </a:extLst>
          </p:cNvPr>
          <p:cNvSpPr txBox="1"/>
          <p:nvPr/>
        </p:nvSpPr>
        <p:spPr>
          <a:xfrm>
            <a:off x="4872166" y="1191708"/>
            <a:ext cx="2436138" cy="791495"/>
          </a:xfrm>
          <a:prstGeom prst="rect">
            <a:avLst/>
          </a:prstGeom>
          <a:noFill/>
        </p:spPr>
        <p:txBody>
          <a:bodyPr vert="horz" wrap="square" lIns="180000" tIns="180000" rIns="180000" bIns="360000" rtlCol="0" anchor="t" anchorCtr="0">
            <a:spAutoFit/>
          </a:bodyPr>
          <a:lstStyle/>
          <a:p>
            <a:r>
              <a:rPr lang="da-DK" sz="1600" dirty="0">
                <a:latin typeface="Franklin Gothic Book" panose="020B0503020102020204" pitchFamily="34" charset="0"/>
              </a:rPr>
              <a:t>Selvrealiseringsbehov</a:t>
            </a:r>
          </a:p>
        </p:txBody>
      </p:sp>
    </p:spTree>
    <p:extLst>
      <p:ext uri="{BB962C8B-B14F-4D97-AF65-F5344CB8AC3E}">
        <p14:creationId xmlns:p14="http://schemas.microsoft.com/office/powerpoint/2010/main" val="36532270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2870612" cy="883828"/>
          </a:xfrm>
        </p:spPr>
        <p:txBody>
          <a:bodyPr/>
          <a:lstStyle/>
          <a:p>
            <a:r>
              <a:rPr lang="da-DK" dirty="0">
                <a:sym typeface="Tahoma" pitchFamily="34" charset="0"/>
              </a:rPr>
              <a:t>Spændingsniveau</a:t>
            </a:r>
          </a:p>
        </p:txBody>
      </p:sp>
      <p:sp>
        <p:nvSpPr>
          <p:cNvPr id="3" name="Pladsholder til tekst 2"/>
          <p:cNvSpPr>
            <a:spLocks noGrp="1"/>
          </p:cNvSpPr>
          <p:nvPr>
            <p:ph type="body" sz="quarter" idx="13"/>
          </p:nvPr>
        </p:nvSpPr>
        <p:spPr/>
        <p:txBody>
          <a:bodyPr/>
          <a:lstStyle/>
          <a:p>
            <a:endParaRPr lang="da-DK"/>
          </a:p>
        </p:txBody>
      </p:sp>
      <p:sp>
        <p:nvSpPr>
          <p:cNvPr id="5" name="Tekstfelt 4">
            <a:extLst>
              <a:ext uri="{FF2B5EF4-FFF2-40B4-BE49-F238E27FC236}">
                <a16:creationId xmlns:a16="http://schemas.microsoft.com/office/drawing/2014/main" id="{A4B5F517-1046-4865-85FE-B853B31E7385}"/>
              </a:ext>
            </a:extLst>
          </p:cNvPr>
          <p:cNvSpPr txBox="1"/>
          <p:nvPr/>
        </p:nvSpPr>
        <p:spPr>
          <a:xfrm>
            <a:off x="4338342" y="2857500"/>
            <a:ext cx="363579" cy="791495"/>
          </a:xfrm>
          <a:prstGeom prst="rect">
            <a:avLst/>
          </a:prstGeom>
          <a:noFill/>
        </p:spPr>
        <p:txBody>
          <a:bodyPr vert="horz" wrap="none" lIns="180000" tIns="180000" rIns="180000" bIns="360000" rtlCol="0" anchor="t" anchorCtr="0">
            <a:spAutoFit/>
          </a:bodyPr>
          <a:lstStyle/>
          <a:p>
            <a:pPr algn="ctr"/>
            <a:endParaRPr lang="da-DK" sz="1600" dirty="0">
              <a:latin typeface="Franklin Gothic Book" panose="020B0503020102020204" pitchFamily="34" charset="0"/>
            </a:endParaRPr>
          </a:p>
        </p:txBody>
      </p:sp>
      <p:sp>
        <p:nvSpPr>
          <p:cNvPr id="7" name="Rektangel 6">
            <a:extLst>
              <a:ext uri="{FF2B5EF4-FFF2-40B4-BE49-F238E27FC236}">
                <a16:creationId xmlns:a16="http://schemas.microsoft.com/office/drawing/2014/main" id="{71C1B148-1966-4BCE-B45B-A2017A75A4D7}"/>
              </a:ext>
            </a:extLst>
          </p:cNvPr>
          <p:cNvSpPr/>
          <p:nvPr/>
        </p:nvSpPr>
        <p:spPr>
          <a:xfrm>
            <a:off x="296596" y="910546"/>
            <a:ext cx="8208911" cy="3693319"/>
          </a:xfrm>
          <a:prstGeom prst="rect">
            <a:avLst/>
          </a:prstGeom>
        </p:spPr>
        <p:txBody>
          <a:bodyPr wrap="square">
            <a:spAutoFit/>
          </a:bodyPr>
          <a:lstStyle/>
          <a:p>
            <a:pPr>
              <a:buSzPct val="100000"/>
              <a:buFontTx/>
              <a:buNone/>
            </a:pPr>
            <a:r>
              <a:rPr lang="da-DK" dirty="0">
                <a:solidFill>
                  <a:srgbClr val="3D4955"/>
                </a:solidFill>
                <a:latin typeface="Franklin Gothic Book" panose="020B0503020102020204" pitchFamily="34" charset="0"/>
                <a:sym typeface="Tahoma" pitchFamily="34" charset="0"/>
              </a:rPr>
              <a:t>Optimalt spændingsniveau ”optimum Level of </a:t>
            </a:r>
            <a:r>
              <a:rPr lang="da-DK" dirty="0" err="1">
                <a:solidFill>
                  <a:srgbClr val="3D4955"/>
                </a:solidFill>
                <a:latin typeface="Franklin Gothic Book" panose="020B0503020102020204" pitchFamily="34" charset="0"/>
                <a:sym typeface="Tahoma" pitchFamily="34" charset="0"/>
              </a:rPr>
              <a:t>Arousal</a:t>
            </a:r>
            <a:r>
              <a:rPr lang="da-DK" dirty="0">
                <a:solidFill>
                  <a:srgbClr val="3D4955"/>
                </a:solidFill>
                <a:latin typeface="Franklin Gothic Book" panose="020B0503020102020204" pitchFamily="34" charset="0"/>
                <a:sym typeface="Tahoma" pitchFamily="34" charset="0"/>
              </a:rPr>
              <a:t>” = OLA</a:t>
            </a:r>
          </a:p>
          <a:p>
            <a:pPr>
              <a:buSzPct val="100000"/>
              <a:buFontTx/>
              <a:buNone/>
            </a:pPr>
            <a:endParaRPr lang="da-DK" dirty="0">
              <a:solidFill>
                <a:srgbClr val="3D4955"/>
              </a:solidFill>
              <a:latin typeface="Franklin Gothic Book" panose="020B0503020102020204" pitchFamily="34" charset="0"/>
              <a:sym typeface="Tahoma" pitchFamily="34" charset="0"/>
            </a:endParaRPr>
          </a:p>
          <a:p>
            <a:pPr>
              <a:buSzPct val="100000"/>
              <a:buFontTx/>
              <a:buNone/>
            </a:pPr>
            <a:r>
              <a:rPr lang="da-DK" dirty="0">
                <a:solidFill>
                  <a:srgbClr val="3D4955"/>
                </a:solidFill>
                <a:latin typeface="Franklin Gothic Book" panose="020B0503020102020204" pitchFamily="34" charset="0"/>
                <a:sym typeface="Tahoma" pitchFamily="34" charset="0"/>
              </a:rPr>
              <a:t>Kan påvirkes af følgende:</a:t>
            </a:r>
          </a:p>
          <a:p>
            <a:pPr>
              <a:buSzPct val="100000"/>
              <a:buFontTx/>
              <a:buNone/>
            </a:pPr>
            <a:endParaRPr lang="da-DK" dirty="0">
              <a:solidFill>
                <a:srgbClr val="3D4955"/>
              </a:solidFill>
              <a:latin typeface="Franklin Gothic Book" panose="020B0503020102020204" pitchFamily="34" charset="0"/>
              <a:sym typeface="Tahoma" pitchFamily="34" charset="0"/>
            </a:endParaRPr>
          </a:p>
          <a:p>
            <a:pPr marL="285750" indent="-285750">
              <a:buSzPct val="10000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Indre stresstolerance</a:t>
            </a:r>
          </a:p>
          <a:p>
            <a:pPr marL="742950" lvl="1" indent="-285750">
              <a:buSzPct val="10000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Mentale evner</a:t>
            </a:r>
          </a:p>
          <a:p>
            <a:pPr marL="742950" lvl="1" indent="-285750">
              <a:buSzPct val="10000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Behov for stimulering</a:t>
            </a:r>
          </a:p>
          <a:p>
            <a:pPr marL="285750" indent="-285750">
              <a:buSzPct val="100000"/>
              <a:buFont typeface="Arial" panose="020B0604020202020204" pitchFamily="34" charset="0"/>
              <a:buChar char="•"/>
            </a:pPr>
            <a:endParaRPr lang="da-DK" dirty="0">
              <a:solidFill>
                <a:srgbClr val="3D4955"/>
              </a:solidFill>
              <a:latin typeface="Franklin Gothic Book" panose="020B0503020102020204" pitchFamily="34" charset="0"/>
              <a:sym typeface="Tahoma" pitchFamily="34" charset="0"/>
            </a:endParaRPr>
          </a:p>
          <a:p>
            <a:pPr marL="285750" indent="-285750">
              <a:buSzPct val="10000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Ydre stresstolerance</a:t>
            </a:r>
          </a:p>
          <a:p>
            <a:pPr marL="742950" lvl="1" indent="-285750">
              <a:buSzPct val="10000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Ydre stressfaktorer</a:t>
            </a:r>
          </a:p>
          <a:p>
            <a:pPr marL="742950" lvl="1" indent="-285750">
              <a:buSzPct val="10000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Støtte/hjælp fra andre</a:t>
            </a:r>
          </a:p>
          <a:p>
            <a:pPr marL="285750" indent="-285750">
              <a:buSzPct val="100000"/>
              <a:buFont typeface="Arial" panose="020B0604020202020204" pitchFamily="34" charset="0"/>
              <a:buChar char="•"/>
            </a:pPr>
            <a:endParaRPr lang="da-DK" dirty="0">
              <a:solidFill>
                <a:srgbClr val="3D4955"/>
              </a:solidFill>
              <a:latin typeface="Franklin Gothic Book" panose="020B0503020102020204" pitchFamily="34" charset="0"/>
              <a:sym typeface="Tahoma" pitchFamily="34" charset="0"/>
            </a:endParaRPr>
          </a:p>
          <a:p>
            <a:pPr marL="285750" indent="-285750">
              <a:buSzPct val="10000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Nysgerrighed/ interesse</a:t>
            </a:r>
          </a:p>
        </p:txBody>
      </p:sp>
      <p:pic>
        <p:nvPicPr>
          <p:cNvPr id="10" name="Billede 9">
            <a:extLst>
              <a:ext uri="{FF2B5EF4-FFF2-40B4-BE49-F238E27FC236}">
                <a16:creationId xmlns:a16="http://schemas.microsoft.com/office/drawing/2014/main" id="{63482988-062D-4EAF-95CA-EBAD25A5FADF}"/>
              </a:ext>
            </a:extLst>
          </p:cNvPr>
          <p:cNvPicPr>
            <a:picLocks noChangeAspect="1"/>
          </p:cNvPicPr>
          <p:nvPr/>
        </p:nvPicPr>
        <p:blipFill>
          <a:blip r:embed="rId3"/>
          <a:stretch>
            <a:fillRect/>
          </a:stretch>
        </p:blipFill>
        <p:spPr>
          <a:xfrm>
            <a:off x="5508104" y="1397869"/>
            <a:ext cx="3168351" cy="3406585"/>
          </a:xfrm>
          <a:prstGeom prst="rect">
            <a:avLst/>
          </a:prstGeom>
        </p:spPr>
      </p:pic>
    </p:spTree>
    <p:extLst>
      <p:ext uri="{BB962C8B-B14F-4D97-AF65-F5344CB8AC3E}">
        <p14:creationId xmlns:p14="http://schemas.microsoft.com/office/powerpoint/2010/main" val="15576756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1208170" cy="883828"/>
          </a:xfrm>
        </p:spPr>
        <p:txBody>
          <a:bodyPr/>
          <a:lstStyle/>
          <a:p>
            <a:r>
              <a:rPr lang="da-DK" dirty="0">
                <a:sym typeface="Tahoma" pitchFamily="34" charset="0"/>
              </a:rPr>
              <a:t>Vaner</a:t>
            </a:r>
          </a:p>
        </p:txBody>
      </p:sp>
      <p:sp>
        <p:nvSpPr>
          <p:cNvPr id="3" name="Pladsholder til tekst 2"/>
          <p:cNvSpPr>
            <a:spLocks noGrp="1"/>
          </p:cNvSpPr>
          <p:nvPr>
            <p:ph type="body" sz="quarter" idx="13"/>
          </p:nvPr>
        </p:nvSpPr>
        <p:spPr/>
        <p:txBody>
          <a:bodyPr/>
          <a:lstStyle/>
          <a:p>
            <a:endParaRPr lang="da-DK"/>
          </a:p>
        </p:txBody>
      </p:sp>
      <p:sp>
        <p:nvSpPr>
          <p:cNvPr id="5" name="Tekstfelt 4">
            <a:extLst>
              <a:ext uri="{FF2B5EF4-FFF2-40B4-BE49-F238E27FC236}">
                <a16:creationId xmlns:a16="http://schemas.microsoft.com/office/drawing/2014/main" id="{A4B5F517-1046-4865-85FE-B853B31E7385}"/>
              </a:ext>
            </a:extLst>
          </p:cNvPr>
          <p:cNvSpPr txBox="1"/>
          <p:nvPr/>
        </p:nvSpPr>
        <p:spPr>
          <a:xfrm>
            <a:off x="4338342" y="2857500"/>
            <a:ext cx="363579" cy="791495"/>
          </a:xfrm>
          <a:prstGeom prst="rect">
            <a:avLst/>
          </a:prstGeom>
          <a:noFill/>
        </p:spPr>
        <p:txBody>
          <a:bodyPr vert="horz" wrap="none" lIns="180000" tIns="180000" rIns="180000" bIns="360000" rtlCol="0" anchor="t" anchorCtr="0">
            <a:spAutoFit/>
          </a:bodyPr>
          <a:lstStyle/>
          <a:p>
            <a:pPr algn="ctr"/>
            <a:endParaRPr lang="da-DK" sz="1600" dirty="0">
              <a:latin typeface="Franklin Gothic Book" panose="020B0503020102020204" pitchFamily="34" charset="0"/>
            </a:endParaRPr>
          </a:p>
        </p:txBody>
      </p:sp>
      <p:sp>
        <p:nvSpPr>
          <p:cNvPr id="7" name="Rektangel 6">
            <a:extLst>
              <a:ext uri="{FF2B5EF4-FFF2-40B4-BE49-F238E27FC236}">
                <a16:creationId xmlns:a16="http://schemas.microsoft.com/office/drawing/2014/main" id="{71C1B148-1966-4BCE-B45B-A2017A75A4D7}"/>
              </a:ext>
            </a:extLst>
          </p:cNvPr>
          <p:cNvSpPr/>
          <p:nvPr/>
        </p:nvSpPr>
        <p:spPr>
          <a:xfrm>
            <a:off x="309009" y="985292"/>
            <a:ext cx="8439455" cy="3416320"/>
          </a:xfrm>
          <a:prstGeom prst="rect">
            <a:avLst/>
          </a:prstGeom>
        </p:spPr>
        <p:txBody>
          <a:bodyPr wrap="square">
            <a:spAutoFit/>
          </a:bodyPr>
          <a:lstStyle/>
          <a:p>
            <a:r>
              <a:rPr lang="da-DK" dirty="0">
                <a:solidFill>
                  <a:srgbClr val="3D4955"/>
                </a:solidFill>
                <a:latin typeface="Franklin Gothic Book" panose="020B0503020102020204" pitchFamily="34" charset="0"/>
                <a:sym typeface="Tahoma" pitchFamily="34" charset="0"/>
              </a:rPr>
              <a:t>Vaner er stærke motivationsfaktorer: Generelt foretrækker vi at se og gøre ting på den måde, vi er vant til.</a:t>
            </a:r>
          </a:p>
          <a:p>
            <a:pPr>
              <a:buSzPct val="100000"/>
              <a:buFontTx/>
              <a:buNone/>
            </a:pPr>
            <a:endParaRPr lang="da-DK" dirty="0">
              <a:solidFill>
                <a:srgbClr val="3D4955"/>
              </a:solidFill>
              <a:latin typeface="Franklin Gothic Book" panose="020B0503020102020204" pitchFamily="34" charset="0"/>
              <a:sym typeface="Tahoma" pitchFamily="34" charset="0"/>
            </a:endParaRPr>
          </a:p>
          <a:p>
            <a:r>
              <a:rPr lang="da-DK" dirty="0">
                <a:solidFill>
                  <a:srgbClr val="3D4955"/>
                </a:solidFill>
                <a:latin typeface="Franklin Gothic Book" panose="020B0503020102020204" pitchFamily="34" charset="0"/>
                <a:sym typeface="Tahoma" pitchFamily="34" charset="0"/>
              </a:rPr>
              <a:t>Vaner kan opstå på baggrund af følgende:</a:t>
            </a:r>
          </a:p>
          <a:p>
            <a:endParaRPr lang="da-DK" dirty="0">
              <a:solidFill>
                <a:srgbClr val="3D4955"/>
              </a:solidFill>
              <a:latin typeface="Franklin Gothic Book" panose="020B0503020102020204" pitchFamily="34" charset="0"/>
              <a:sym typeface="Tahoma" pitchFamily="34" charset="0"/>
            </a:endParaRP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Det, vi personligt foretrækker at gøre.</a:t>
            </a: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Det, vi mener, er det rigtige at gøre.</a:t>
            </a: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Det, vi "altid" har gjort.</a:t>
            </a:r>
          </a:p>
          <a:p>
            <a:pPr lvl="1">
              <a:buSzPct val="100000"/>
              <a:buFontTx/>
              <a:buNone/>
            </a:pPr>
            <a:endParaRPr lang="da-DK" dirty="0">
              <a:solidFill>
                <a:srgbClr val="3D4955"/>
              </a:solidFill>
              <a:latin typeface="Franklin Gothic Book" panose="020B0503020102020204" pitchFamily="34" charset="0"/>
              <a:sym typeface="Tahoma" pitchFamily="34" charset="0"/>
            </a:endParaRPr>
          </a:p>
          <a:p>
            <a:r>
              <a:rPr lang="da-DK" dirty="0">
                <a:solidFill>
                  <a:srgbClr val="3D4955"/>
                </a:solidFill>
                <a:latin typeface="Franklin Gothic Book" panose="020B0503020102020204" pitchFamily="34" charset="0"/>
                <a:sym typeface="Tahoma" pitchFamily="34" charset="0"/>
              </a:rPr>
              <a:t>Det er vigtigt at skelne mellem disse!</a:t>
            </a:r>
          </a:p>
          <a:p>
            <a:pPr>
              <a:buSzPct val="100000"/>
              <a:buFontTx/>
              <a:buNone/>
            </a:pPr>
            <a:endParaRPr lang="da-DK" dirty="0">
              <a:cs typeface="Tahoma" pitchFamily="34" charset="0"/>
              <a:sym typeface="Tahoma" pitchFamily="34" charset="0"/>
            </a:endParaRPr>
          </a:p>
          <a:p>
            <a:pPr>
              <a:buSzPct val="100000"/>
              <a:buFontTx/>
              <a:buNone/>
            </a:pPr>
            <a:endParaRPr lang="da-DK" dirty="0">
              <a:cs typeface="Tahoma" pitchFamily="34" charset="0"/>
              <a:sym typeface="Tahoma" pitchFamily="34" charset="0"/>
            </a:endParaRPr>
          </a:p>
        </p:txBody>
      </p:sp>
    </p:spTree>
    <p:extLst>
      <p:ext uri="{BB962C8B-B14F-4D97-AF65-F5344CB8AC3E}">
        <p14:creationId xmlns:p14="http://schemas.microsoft.com/office/powerpoint/2010/main" val="12695352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288996" cy="883828"/>
          </a:xfrm>
        </p:spPr>
        <p:txBody>
          <a:bodyPr/>
          <a:lstStyle/>
          <a:p>
            <a:r>
              <a:rPr lang="da-DK" dirty="0">
                <a:sym typeface="Tahoma" pitchFamily="34" charset="0"/>
              </a:rPr>
              <a:t>Mål &amp; målsætninger</a:t>
            </a:r>
          </a:p>
        </p:txBody>
      </p:sp>
      <p:sp>
        <p:nvSpPr>
          <p:cNvPr id="3" name="Pladsholder til tekst 2"/>
          <p:cNvSpPr>
            <a:spLocks noGrp="1"/>
          </p:cNvSpPr>
          <p:nvPr>
            <p:ph type="body" sz="quarter" idx="13"/>
          </p:nvPr>
        </p:nvSpPr>
        <p:spPr/>
        <p:txBody>
          <a:bodyPr/>
          <a:lstStyle/>
          <a:p>
            <a:endParaRPr lang="da-DK"/>
          </a:p>
        </p:txBody>
      </p:sp>
      <p:sp>
        <p:nvSpPr>
          <p:cNvPr id="5" name="Tekstfelt 4">
            <a:extLst>
              <a:ext uri="{FF2B5EF4-FFF2-40B4-BE49-F238E27FC236}">
                <a16:creationId xmlns:a16="http://schemas.microsoft.com/office/drawing/2014/main" id="{A4B5F517-1046-4865-85FE-B853B31E7385}"/>
              </a:ext>
            </a:extLst>
          </p:cNvPr>
          <p:cNvSpPr txBox="1"/>
          <p:nvPr/>
        </p:nvSpPr>
        <p:spPr>
          <a:xfrm>
            <a:off x="4338342" y="2857500"/>
            <a:ext cx="363579" cy="791495"/>
          </a:xfrm>
          <a:prstGeom prst="rect">
            <a:avLst/>
          </a:prstGeom>
          <a:noFill/>
        </p:spPr>
        <p:txBody>
          <a:bodyPr vert="horz" wrap="none" lIns="180000" tIns="180000" rIns="180000" bIns="360000" rtlCol="0" anchor="t" anchorCtr="0">
            <a:spAutoFit/>
          </a:bodyPr>
          <a:lstStyle/>
          <a:p>
            <a:pPr algn="ctr"/>
            <a:endParaRPr lang="da-DK" sz="1600" dirty="0">
              <a:latin typeface="Franklin Gothic Book" panose="020B0503020102020204" pitchFamily="34" charset="0"/>
            </a:endParaRPr>
          </a:p>
        </p:txBody>
      </p:sp>
      <p:sp>
        <p:nvSpPr>
          <p:cNvPr id="7" name="Rektangel 6">
            <a:extLst>
              <a:ext uri="{FF2B5EF4-FFF2-40B4-BE49-F238E27FC236}">
                <a16:creationId xmlns:a16="http://schemas.microsoft.com/office/drawing/2014/main" id="{71C1B148-1966-4BCE-B45B-A2017A75A4D7}"/>
              </a:ext>
            </a:extLst>
          </p:cNvPr>
          <p:cNvSpPr/>
          <p:nvPr/>
        </p:nvSpPr>
        <p:spPr>
          <a:xfrm>
            <a:off x="311658" y="985292"/>
            <a:ext cx="8208911" cy="2862322"/>
          </a:xfrm>
          <a:prstGeom prst="rect">
            <a:avLst/>
          </a:prstGeom>
        </p:spPr>
        <p:txBody>
          <a:bodyPr wrap="square">
            <a:spAutoFit/>
          </a:bodyPr>
          <a:lstStyle/>
          <a:p>
            <a:r>
              <a:rPr lang="da-DK" dirty="0">
                <a:solidFill>
                  <a:srgbClr val="3D4955"/>
                </a:solidFill>
                <a:latin typeface="Franklin Gothic Book" panose="020B0503020102020204" pitchFamily="34" charset="0"/>
                <a:sym typeface="Tahoma" pitchFamily="34" charset="0"/>
              </a:rPr>
              <a:t>Mål &amp; målsætninger motiverer os.</a:t>
            </a:r>
          </a:p>
          <a:p>
            <a:endParaRPr lang="da-DK" dirty="0">
              <a:solidFill>
                <a:srgbClr val="3D4955"/>
              </a:solidFill>
              <a:latin typeface="Franklin Gothic Book" panose="020B0503020102020204" pitchFamily="34" charset="0"/>
              <a:sym typeface="Tahoma" pitchFamily="34" charset="0"/>
            </a:endParaRPr>
          </a:p>
          <a:p>
            <a:r>
              <a:rPr lang="da-DK" dirty="0">
                <a:solidFill>
                  <a:srgbClr val="3D4955"/>
                </a:solidFill>
                <a:latin typeface="Franklin Gothic Book" panose="020B0503020102020204" pitchFamily="34" charset="0"/>
                <a:sym typeface="Tahoma" pitchFamily="34" charset="0"/>
              </a:rPr>
              <a:t>Især når vi:</a:t>
            </a:r>
          </a:p>
          <a:p>
            <a:endParaRPr lang="da-DK" dirty="0">
              <a:solidFill>
                <a:srgbClr val="3D4955"/>
              </a:solidFill>
              <a:latin typeface="Franklin Gothic Book" panose="020B0503020102020204" pitchFamily="34" charset="0"/>
              <a:sym typeface="Tahoma" pitchFamily="34" charset="0"/>
            </a:endParaRP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Er personligt engagerede i at realisere målsætningerne</a:t>
            </a: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Får feedback vedrørende vores resultater</a:t>
            </a: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Bliver belønnet for at nå et mål</a:t>
            </a: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Har de nødvendige evner til at nå målet</a:t>
            </a:r>
          </a:p>
          <a:p>
            <a:pPr marL="742950" lvl="1" indent="-285750">
              <a:buFont typeface="Arial" panose="020B0604020202020204" pitchFamily="34" charset="0"/>
              <a:buChar char="•"/>
            </a:pPr>
            <a:r>
              <a:rPr lang="da-DK" dirty="0">
                <a:solidFill>
                  <a:srgbClr val="3D4955"/>
                </a:solidFill>
                <a:latin typeface="Franklin Gothic Book" panose="020B0503020102020204" pitchFamily="34" charset="0"/>
                <a:sym typeface="Tahoma" pitchFamily="34" charset="0"/>
              </a:rPr>
              <a:t>Tilskyndes af ledelsen eller andre</a:t>
            </a:r>
          </a:p>
          <a:p>
            <a:pPr>
              <a:buSzPct val="100000"/>
              <a:buFontTx/>
              <a:buNone/>
            </a:pPr>
            <a:endParaRPr lang="da-DK" dirty="0">
              <a:cs typeface="Tahoma" pitchFamily="34" charset="0"/>
              <a:sym typeface="Tahoma" pitchFamily="34" charset="0"/>
            </a:endParaRPr>
          </a:p>
        </p:txBody>
      </p:sp>
    </p:spTree>
    <p:extLst>
      <p:ext uri="{BB962C8B-B14F-4D97-AF65-F5344CB8AC3E}">
        <p14:creationId xmlns:p14="http://schemas.microsoft.com/office/powerpoint/2010/main" val="20081062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4148463" cy="883828"/>
          </a:xfrm>
        </p:spPr>
        <p:txBody>
          <a:bodyPr/>
          <a:lstStyle/>
          <a:p>
            <a:r>
              <a:rPr lang="da-DK" dirty="0" err="1"/>
              <a:t>GAp</a:t>
            </a:r>
            <a:r>
              <a:rPr lang="da-DK" dirty="0"/>
              <a:t> analyse  – Hvad ser vi?</a:t>
            </a:r>
          </a:p>
        </p:txBody>
      </p:sp>
      <p:sp>
        <p:nvSpPr>
          <p:cNvPr id="3" name="Pladsholder til tekst 2"/>
          <p:cNvSpPr>
            <a:spLocks noGrp="1"/>
          </p:cNvSpPr>
          <p:nvPr>
            <p:ph type="body" sz="quarter" idx="13"/>
          </p:nvPr>
        </p:nvSpPr>
        <p:spPr/>
        <p:txBody>
          <a:bodyPr/>
          <a:lstStyle/>
          <a:p>
            <a:endParaRPr lang="da-DK"/>
          </a:p>
        </p:txBody>
      </p:sp>
      <p:pic>
        <p:nvPicPr>
          <p:cNvPr id="4" name="Billede 3">
            <a:extLst>
              <a:ext uri="{FF2B5EF4-FFF2-40B4-BE49-F238E27FC236}">
                <a16:creationId xmlns:a16="http://schemas.microsoft.com/office/drawing/2014/main" id="{92BCEE09-4D2F-4C60-B657-DF4DA73786DC}"/>
              </a:ext>
            </a:extLst>
          </p:cNvPr>
          <p:cNvPicPr>
            <a:picLocks noChangeAspect="1"/>
          </p:cNvPicPr>
          <p:nvPr/>
        </p:nvPicPr>
        <p:blipFill>
          <a:blip r:embed="rId3"/>
          <a:stretch>
            <a:fillRect/>
          </a:stretch>
        </p:blipFill>
        <p:spPr>
          <a:xfrm>
            <a:off x="2123728" y="1057300"/>
            <a:ext cx="4392488" cy="3742062"/>
          </a:xfrm>
          <a:prstGeom prst="rect">
            <a:avLst/>
          </a:prstGeom>
        </p:spPr>
      </p:pic>
    </p:spTree>
    <p:extLst>
      <p:ext uri="{BB962C8B-B14F-4D97-AF65-F5344CB8AC3E}">
        <p14:creationId xmlns:p14="http://schemas.microsoft.com/office/powerpoint/2010/main" val="35300975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9737282A-76DD-486E-AF45-E698FF684A3B}"/>
              </a:ext>
            </a:extLst>
          </p:cNvPr>
          <p:cNvSpPr>
            <a:spLocks noGrp="1"/>
          </p:cNvSpPr>
          <p:nvPr>
            <p:ph type="body" sz="quarter" idx="11"/>
          </p:nvPr>
        </p:nvSpPr>
        <p:spPr>
          <a:xfrm>
            <a:off x="107505" y="0"/>
            <a:ext cx="4381667" cy="883828"/>
          </a:xfrm>
        </p:spPr>
        <p:txBody>
          <a:bodyPr/>
          <a:lstStyle/>
          <a:p>
            <a:r>
              <a:rPr lang="da-DK" dirty="0"/>
              <a:t>Teamets samlede motivation</a:t>
            </a:r>
          </a:p>
        </p:txBody>
      </p:sp>
      <p:sp>
        <p:nvSpPr>
          <p:cNvPr id="4" name="Pladsholder til tekst 3">
            <a:extLst>
              <a:ext uri="{FF2B5EF4-FFF2-40B4-BE49-F238E27FC236}">
                <a16:creationId xmlns:a16="http://schemas.microsoft.com/office/drawing/2014/main" id="{C1E26754-9683-48FA-83EE-0912DE083AE0}"/>
              </a:ext>
            </a:extLst>
          </p:cNvPr>
          <p:cNvSpPr>
            <a:spLocks noGrp="1"/>
          </p:cNvSpPr>
          <p:nvPr>
            <p:ph type="body" sz="quarter" idx="13"/>
          </p:nvPr>
        </p:nvSpPr>
        <p:spPr/>
        <p:txBody>
          <a:bodyPr/>
          <a:lstStyle/>
          <a:p>
            <a:endParaRPr lang="da-DK"/>
          </a:p>
        </p:txBody>
      </p:sp>
      <p:pic>
        <p:nvPicPr>
          <p:cNvPr id="5" name="Billede 4">
            <a:extLst>
              <a:ext uri="{FF2B5EF4-FFF2-40B4-BE49-F238E27FC236}">
                <a16:creationId xmlns:a16="http://schemas.microsoft.com/office/drawing/2014/main" id="{F08C935B-5E76-4AF8-A11A-3BA3475C84A9}"/>
              </a:ext>
            </a:extLst>
          </p:cNvPr>
          <p:cNvPicPr>
            <a:picLocks noChangeAspect="1"/>
          </p:cNvPicPr>
          <p:nvPr/>
        </p:nvPicPr>
        <p:blipFill>
          <a:blip r:embed="rId3"/>
          <a:stretch>
            <a:fillRect/>
          </a:stretch>
        </p:blipFill>
        <p:spPr>
          <a:xfrm>
            <a:off x="1475656" y="1129308"/>
            <a:ext cx="6120680" cy="3456383"/>
          </a:xfrm>
          <a:prstGeom prst="rect">
            <a:avLst/>
          </a:prstGeom>
        </p:spPr>
      </p:pic>
    </p:spTree>
    <p:extLst>
      <p:ext uri="{BB962C8B-B14F-4D97-AF65-F5344CB8AC3E}">
        <p14:creationId xmlns:p14="http://schemas.microsoft.com/office/powerpoint/2010/main" val="15569293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p:cNvSpPr>
            <a:spLocks noGrp="1"/>
          </p:cNvSpPr>
          <p:nvPr>
            <p:ph type="body" sz="quarter" idx="11"/>
          </p:nvPr>
        </p:nvSpPr>
        <p:spPr>
          <a:xfrm>
            <a:off x="107505" y="0"/>
            <a:ext cx="3214104" cy="883828"/>
          </a:xfrm>
        </p:spPr>
        <p:txBody>
          <a:bodyPr/>
          <a:lstStyle/>
          <a:p>
            <a:r>
              <a:rPr lang="da-DK" dirty="0"/>
              <a:t>motiv og drivkraft</a:t>
            </a:r>
          </a:p>
        </p:txBody>
      </p:sp>
      <p:sp>
        <p:nvSpPr>
          <p:cNvPr id="3" name="Pladsholder til tekst 2"/>
          <p:cNvSpPr>
            <a:spLocks noGrp="1"/>
          </p:cNvSpPr>
          <p:nvPr>
            <p:ph type="body" sz="quarter" idx="13"/>
          </p:nvPr>
        </p:nvSpPr>
        <p:spPr/>
        <p:txBody>
          <a:bodyPr/>
          <a:lstStyle/>
          <a:p>
            <a:endParaRPr lang="da-DK"/>
          </a:p>
        </p:txBody>
      </p:sp>
      <p:grpSp>
        <p:nvGrpSpPr>
          <p:cNvPr id="5" name="Group 3"/>
          <p:cNvGrpSpPr>
            <a:grpSpLocks/>
          </p:cNvGrpSpPr>
          <p:nvPr/>
        </p:nvGrpSpPr>
        <p:grpSpPr bwMode="auto">
          <a:xfrm>
            <a:off x="3203848" y="553244"/>
            <a:ext cx="4800600" cy="426720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a:p>
          </p:txBody>
        </p:sp>
      </p:grpSp>
      <p:sp>
        <p:nvSpPr>
          <p:cNvPr id="12" name="Tekstboks 17"/>
          <p:cNvSpPr txBox="1">
            <a:spLocks noChangeArrowheads="1"/>
          </p:cNvSpPr>
          <p:nvPr/>
        </p:nvSpPr>
        <p:spPr bwMode="auto">
          <a:xfrm>
            <a:off x="2321198" y="2331244"/>
            <a:ext cx="1014413" cy="369888"/>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5002486" y="4733132"/>
            <a:ext cx="11271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967936" y="2323307"/>
            <a:ext cx="1060450" cy="368300"/>
          </a:xfrm>
          <a:prstGeom prst="rect">
            <a:avLst/>
          </a:prstGeom>
          <a:noFill/>
          <a:ln w="9525">
            <a:noFill/>
            <a:miter lim="800000"/>
            <a:headEnd/>
            <a:tailEnd/>
          </a:ln>
        </p:spPr>
        <p:txBody>
          <a:bodyPr>
            <a:spAutoFit/>
          </a:bodyPr>
          <a:lstStyle/>
          <a:p>
            <a:pPr algn="ctr">
              <a:buSzPct val="100000"/>
            </a:pPr>
            <a:r>
              <a:rPr lang="da-DK">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904061" y="148432"/>
            <a:ext cx="1444625" cy="369887"/>
          </a:xfrm>
          <a:prstGeom prst="rect">
            <a:avLst/>
          </a:prstGeom>
          <a:noFill/>
          <a:ln w="9525">
            <a:noFill/>
            <a:miter lim="800000"/>
            <a:headEnd/>
            <a:tailEnd/>
          </a:ln>
        </p:spPr>
        <p:txBody>
          <a:bodyPr>
            <a:spAutoFit/>
          </a:bodyPr>
          <a:lstStyle/>
          <a:p>
            <a:pPr algn="ctr">
              <a:buSzPct val="100000"/>
            </a:pPr>
            <a:r>
              <a:rPr lang="da-DK"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723800" y="1277672"/>
            <a:ext cx="1728720" cy="853050"/>
          </a:xfrm>
          <a:prstGeom prst="rect">
            <a:avLst/>
          </a:prstGeom>
          <a:noFill/>
        </p:spPr>
        <p:txBody>
          <a:bodyPr vert="horz" wrap="square" lIns="180000" tIns="180000" rIns="180000" bIns="360000" rtlCol="0" anchor="t" anchorCtr="0">
            <a:spAutoFit/>
          </a:bodyPr>
          <a:lstStyle/>
          <a:p>
            <a:r>
              <a:rPr lang="da-DK" sz="2000" dirty="0">
                <a:latin typeface="Franklin Gothic Book" panose="020B0503020102020204" pitchFamily="34" charset="0"/>
              </a:rPr>
              <a:t>Udvikling</a:t>
            </a:r>
          </a:p>
        </p:txBody>
      </p:sp>
      <p:sp>
        <p:nvSpPr>
          <p:cNvPr id="27" name="Tekstfelt 26">
            <a:extLst>
              <a:ext uri="{FF2B5EF4-FFF2-40B4-BE49-F238E27FC236}">
                <a16:creationId xmlns:a16="http://schemas.microsoft.com/office/drawing/2014/main" id="{4A5BAE77-89A0-4A3D-8650-87758A277E36}"/>
              </a:ext>
            </a:extLst>
          </p:cNvPr>
          <p:cNvSpPr txBox="1"/>
          <p:nvPr/>
        </p:nvSpPr>
        <p:spPr>
          <a:xfrm>
            <a:off x="3688592" y="3377616"/>
            <a:ext cx="1728720" cy="853050"/>
          </a:xfrm>
          <a:prstGeom prst="rect">
            <a:avLst/>
          </a:prstGeom>
          <a:noFill/>
        </p:spPr>
        <p:txBody>
          <a:bodyPr vert="horz" wrap="square" lIns="180000" tIns="180000" rIns="180000" bIns="360000" rtlCol="0" anchor="t" anchorCtr="0">
            <a:spAutoFit/>
          </a:bodyPr>
          <a:lstStyle/>
          <a:p>
            <a:r>
              <a:rPr lang="da-DK" sz="2000" dirty="0">
                <a:latin typeface="Franklin Gothic Book" panose="020B0503020102020204" pitchFamily="34" charset="0"/>
              </a:rPr>
              <a:t>Resultater</a:t>
            </a:r>
          </a:p>
        </p:txBody>
      </p:sp>
      <p:sp>
        <p:nvSpPr>
          <p:cNvPr id="28" name="Tekstfelt 27">
            <a:extLst>
              <a:ext uri="{FF2B5EF4-FFF2-40B4-BE49-F238E27FC236}">
                <a16:creationId xmlns:a16="http://schemas.microsoft.com/office/drawing/2014/main" id="{531A0EDE-6ED1-4612-8C35-9644565C8D46}"/>
              </a:ext>
            </a:extLst>
          </p:cNvPr>
          <p:cNvSpPr txBox="1"/>
          <p:nvPr/>
        </p:nvSpPr>
        <p:spPr>
          <a:xfrm>
            <a:off x="5985337" y="1277672"/>
            <a:ext cx="1728720" cy="853050"/>
          </a:xfrm>
          <a:prstGeom prst="rect">
            <a:avLst/>
          </a:prstGeom>
          <a:noFill/>
        </p:spPr>
        <p:txBody>
          <a:bodyPr vert="horz" wrap="square" lIns="180000" tIns="180000" rIns="180000" bIns="360000" rtlCol="0" anchor="t" anchorCtr="0">
            <a:spAutoFit/>
          </a:bodyPr>
          <a:lstStyle/>
          <a:p>
            <a:r>
              <a:rPr lang="da-DK" sz="2000" dirty="0">
                <a:latin typeface="Franklin Gothic Book" panose="020B0503020102020204" pitchFamily="34" charset="0"/>
              </a:rPr>
              <a:t>Relation</a:t>
            </a:r>
          </a:p>
        </p:txBody>
      </p:sp>
      <p:sp>
        <p:nvSpPr>
          <p:cNvPr id="29" name="Tekstfelt 28">
            <a:extLst>
              <a:ext uri="{FF2B5EF4-FFF2-40B4-BE49-F238E27FC236}">
                <a16:creationId xmlns:a16="http://schemas.microsoft.com/office/drawing/2014/main" id="{E98B31A2-6B87-4564-886C-E3573AF68E86}"/>
              </a:ext>
            </a:extLst>
          </p:cNvPr>
          <p:cNvSpPr txBox="1"/>
          <p:nvPr/>
        </p:nvSpPr>
        <p:spPr>
          <a:xfrm>
            <a:off x="5996455" y="3347189"/>
            <a:ext cx="1728720" cy="853050"/>
          </a:xfrm>
          <a:prstGeom prst="rect">
            <a:avLst/>
          </a:prstGeom>
          <a:noFill/>
        </p:spPr>
        <p:txBody>
          <a:bodyPr vert="horz" wrap="square" lIns="180000" tIns="180000" rIns="180000" bIns="360000" rtlCol="0" anchor="t" anchorCtr="0">
            <a:spAutoFit/>
          </a:bodyPr>
          <a:lstStyle/>
          <a:p>
            <a:r>
              <a:rPr lang="da-DK" sz="2000" dirty="0">
                <a:latin typeface="Franklin Gothic Book" panose="020B0503020102020204" pitchFamily="34" charset="0"/>
              </a:rPr>
              <a:t>Kvalitet</a:t>
            </a:r>
          </a:p>
        </p:txBody>
      </p:sp>
      <p:sp>
        <p:nvSpPr>
          <p:cNvPr id="24" name="Tekstboks 12">
            <a:extLst>
              <a:ext uri="{FF2B5EF4-FFF2-40B4-BE49-F238E27FC236}">
                <a16:creationId xmlns:a16="http://schemas.microsoft.com/office/drawing/2014/main" id="{89791C77-2D2D-4880-870B-32CF78EF7A64}"/>
              </a:ext>
            </a:extLst>
          </p:cNvPr>
          <p:cNvSpPr txBox="1"/>
          <p:nvPr/>
        </p:nvSpPr>
        <p:spPr>
          <a:xfrm>
            <a:off x="2850229" y="172864"/>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5" name="Tekstboks 13">
            <a:extLst>
              <a:ext uri="{FF2B5EF4-FFF2-40B4-BE49-F238E27FC236}">
                <a16:creationId xmlns:a16="http://schemas.microsoft.com/office/drawing/2014/main" id="{9F8563DB-9F90-4C0C-89F4-79B41EA4DE8F}"/>
              </a:ext>
            </a:extLst>
          </p:cNvPr>
          <p:cNvSpPr txBox="1"/>
          <p:nvPr/>
        </p:nvSpPr>
        <p:spPr>
          <a:xfrm>
            <a:off x="7650829" y="172864"/>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6" name="Tekstboks 15">
            <a:extLst>
              <a:ext uri="{FF2B5EF4-FFF2-40B4-BE49-F238E27FC236}">
                <a16:creationId xmlns:a16="http://schemas.microsoft.com/office/drawing/2014/main" id="{93DD9A75-D742-45E5-83C1-482EF7B9BC1C}"/>
              </a:ext>
            </a:extLst>
          </p:cNvPr>
          <p:cNvSpPr txBox="1"/>
          <p:nvPr/>
        </p:nvSpPr>
        <p:spPr>
          <a:xfrm>
            <a:off x="2942667" y="3628279"/>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1" name="Tekstboks 14">
            <a:extLst>
              <a:ext uri="{FF2B5EF4-FFF2-40B4-BE49-F238E27FC236}">
                <a16:creationId xmlns:a16="http://schemas.microsoft.com/office/drawing/2014/main" id="{96AE87B1-0BDD-479B-A24B-67EF0BBAE39C}"/>
              </a:ext>
            </a:extLst>
          </p:cNvPr>
          <p:cNvSpPr txBox="1"/>
          <p:nvPr/>
        </p:nvSpPr>
        <p:spPr>
          <a:xfrm>
            <a:off x="7690911" y="3628279"/>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32582855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a:grpSpLocks/>
          </p:cNvGrpSpPr>
          <p:nvPr/>
        </p:nvGrpSpPr>
        <p:grpSpPr bwMode="auto">
          <a:xfrm>
            <a:off x="3308944" y="984876"/>
            <a:ext cx="4320540" cy="384048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62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620"/>
            </a:p>
          </p:txBody>
        </p:sp>
      </p:grpSp>
      <p:sp>
        <p:nvSpPr>
          <p:cNvPr id="12" name="Tekstboks 17"/>
          <p:cNvSpPr txBox="1">
            <a:spLocks noChangeArrowheads="1"/>
          </p:cNvSpPr>
          <p:nvPr/>
        </p:nvSpPr>
        <p:spPr bwMode="auto">
          <a:xfrm>
            <a:off x="2514559" y="2585076"/>
            <a:ext cx="912972"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4927718" y="4746775"/>
            <a:ext cx="1014413"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596622" y="2577932"/>
            <a:ext cx="954405" cy="341632"/>
          </a:xfrm>
          <a:prstGeom prst="rect">
            <a:avLst/>
          </a:prstGeom>
          <a:noFill/>
          <a:ln w="9525">
            <a:noFill/>
            <a:miter lim="800000"/>
            <a:headEnd/>
            <a:tailEnd/>
          </a:ln>
        </p:spPr>
        <p:txBody>
          <a:bodyPr>
            <a:spAutoFit/>
          </a:bodyPr>
          <a:lstStyle/>
          <a:p>
            <a:pPr algn="ctr">
              <a:buSzPct val="100000"/>
            </a:pPr>
            <a:r>
              <a:rPr lang="da-DK" sz="1620">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839135" y="620545"/>
            <a:ext cx="1300163"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Mennesker</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606015" y="1015615"/>
            <a:ext cx="1931970" cy="1841885"/>
          </a:xfrm>
          <a:prstGeom prst="rect">
            <a:avLst/>
          </a:prstGeom>
          <a:noFill/>
        </p:spPr>
        <p:txBody>
          <a:bodyPr vert="horz" wrap="square" lIns="162000" tIns="162000" rIns="162000" bIns="324000" rtlCol="0" anchor="t" anchorCtr="0">
            <a:spAutoFit/>
          </a:bodyPr>
          <a:lstStyle/>
          <a:p>
            <a:pPr marL="65484" lvl="1"/>
            <a:r>
              <a:rPr lang="en-GB" sz="1100" dirty="0" err="1">
                <a:latin typeface="Franklin Gothic Book" panose="020B0503020102020204" pitchFamily="34" charset="0"/>
              </a:rPr>
              <a:t>Begejstring</a:t>
            </a:r>
            <a:endParaRPr lang="da-DK" sz="1100" dirty="0">
              <a:latin typeface="Franklin Gothic Book" panose="020B0503020102020204" pitchFamily="34" charset="0"/>
            </a:endParaRPr>
          </a:p>
          <a:p>
            <a:pPr marL="65484" lvl="1"/>
            <a:r>
              <a:rPr lang="da-DK" sz="1100" dirty="0">
                <a:latin typeface="Franklin Gothic Book" panose="020B0503020102020204" pitchFamily="34" charset="0"/>
              </a:rPr>
              <a:t>Plads til følelser og ideer</a:t>
            </a:r>
          </a:p>
          <a:p>
            <a:pPr marL="65484" lvl="1"/>
            <a:r>
              <a:rPr lang="da-DK" sz="1100" dirty="0">
                <a:latin typeface="Franklin Gothic Book" panose="020B0503020102020204" pitchFamily="34" charset="0"/>
              </a:rPr>
              <a:t>Udadvendte aktiviteter </a:t>
            </a:r>
          </a:p>
          <a:p>
            <a:pPr marL="65484" lvl="1"/>
            <a:r>
              <a:rPr lang="da-DK" sz="1100" dirty="0">
                <a:latin typeface="Franklin Gothic Book" panose="020B0503020102020204" pitchFamily="34" charset="0"/>
              </a:rPr>
              <a:t>Muligt at påvirke andre</a:t>
            </a:r>
          </a:p>
          <a:p>
            <a:pPr marL="65484" lvl="1"/>
            <a:r>
              <a:rPr lang="en-GB" sz="1100" dirty="0" err="1">
                <a:latin typeface="Franklin Gothic Book" panose="020B0503020102020204" pitchFamily="34" charset="0"/>
              </a:rPr>
              <a:t>Eksperimenterende</a:t>
            </a:r>
            <a:endParaRPr lang="en-GB" sz="1100" dirty="0">
              <a:latin typeface="Franklin Gothic Book" panose="020B0503020102020204" pitchFamily="34" charset="0"/>
            </a:endParaRPr>
          </a:p>
          <a:p>
            <a:pPr marL="65484" lvl="1"/>
            <a:r>
              <a:rPr lang="da-DK" sz="1100" dirty="0">
                <a:latin typeface="Franklin Gothic Book" panose="020B0503020102020204" pitchFamily="34" charset="0"/>
              </a:rPr>
              <a:t>Spontanitet </a:t>
            </a:r>
          </a:p>
          <a:p>
            <a:pPr marL="65484" lvl="1"/>
            <a:r>
              <a:rPr lang="nb-NO" sz="1100" dirty="0">
                <a:latin typeface="Franklin Gothic Book" panose="020B0503020102020204" pitchFamily="34" charset="0"/>
              </a:rPr>
              <a:t>Åben for inspiration</a:t>
            </a:r>
            <a:r>
              <a:rPr lang="nb-NO" sz="1100" dirty="0"/>
              <a:t>.</a:t>
            </a:r>
          </a:p>
          <a:p>
            <a:pPr marL="65484" lvl="1"/>
            <a:endParaRPr lang="da-DK" sz="1050" dirty="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528581" y="1045906"/>
            <a:ext cx="2022184" cy="1860352"/>
          </a:xfrm>
          <a:prstGeom prst="rect">
            <a:avLst/>
          </a:prstGeom>
          <a:noFill/>
        </p:spPr>
        <p:txBody>
          <a:bodyPr vert="horz" wrap="square" lIns="162000" tIns="162000" rIns="162000" bIns="324000" rtlCol="0" anchor="t" anchorCtr="0">
            <a:spAutoFit/>
          </a:bodyPr>
          <a:lstStyle/>
          <a:p>
            <a:pPr marL="65484" lvl="1"/>
            <a:r>
              <a:rPr lang="en-GB" sz="1100" dirty="0" err="1">
                <a:latin typeface="Franklin Gothic Book" panose="020B0503020102020204" pitchFamily="34" charset="0"/>
              </a:rPr>
              <a:t>Omsorg</a:t>
            </a:r>
            <a:r>
              <a:rPr lang="en-GB" sz="1100" dirty="0">
                <a:latin typeface="Franklin Gothic Book" panose="020B0503020102020204" pitchFamily="34" charset="0"/>
              </a:rPr>
              <a:t> for </a:t>
            </a:r>
            <a:r>
              <a:rPr lang="en-GB" sz="1100" dirty="0" err="1">
                <a:latin typeface="Franklin Gothic Book" panose="020B0503020102020204" pitchFamily="34" charset="0"/>
              </a:rPr>
              <a:t>hinanden</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Behagelig</a:t>
            </a:r>
            <a:r>
              <a:rPr lang="en-GB" sz="1100" dirty="0">
                <a:latin typeface="Franklin Gothic Book" panose="020B0503020102020204" pitchFamily="34" charset="0"/>
              </a:rPr>
              <a:t> </a:t>
            </a:r>
            <a:r>
              <a:rPr lang="en-GB" sz="1100" dirty="0" err="1">
                <a:latin typeface="Franklin Gothic Book" panose="020B0503020102020204" pitchFamily="34" charset="0"/>
              </a:rPr>
              <a:t>omgangstone</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Sympati</a:t>
            </a:r>
            <a:r>
              <a:rPr lang="en-GB" sz="1100" dirty="0">
                <a:latin typeface="Franklin Gothic Book" panose="020B0503020102020204" pitchFamily="34" charset="0"/>
              </a:rPr>
              <a:t> &amp; accept</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Nærvær</a:t>
            </a:r>
            <a:endParaRPr lang="en-GB" sz="1100" dirty="0">
              <a:latin typeface="Franklin Gothic Book" panose="020B0503020102020204" pitchFamily="34" charset="0"/>
            </a:endParaRPr>
          </a:p>
          <a:p>
            <a:pPr marL="65484" lvl="1"/>
            <a:r>
              <a:rPr lang="en-GB" sz="1100" dirty="0" err="1">
                <a:latin typeface="Franklin Gothic Book" panose="020B0503020102020204" pitchFamily="34" charset="0"/>
              </a:rPr>
              <a:t>Høj</a:t>
            </a:r>
            <a:r>
              <a:rPr lang="en-GB" sz="1100" dirty="0">
                <a:latin typeface="Franklin Gothic Book" panose="020B0503020102020204" pitchFamily="34" charset="0"/>
              </a:rPr>
              <a:t> grad </a:t>
            </a:r>
            <a:r>
              <a:rPr lang="en-GB" sz="1100" dirty="0" err="1">
                <a:latin typeface="Franklin Gothic Book" panose="020B0503020102020204" pitchFamily="34" charset="0"/>
              </a:rPr>
              <a:t>af</a:t>
            </a:r>
            <a:r>
              <a:rPr lang="en-GB" sz="1100" dirty="0">
                <a:latin typeface="Franklin Gothic Book" panose="020B0503020102020204" pitchFamily="34" charset="0"/>
              </a:rPr>
              <a:t> </a:t>
            </a:r>
            <a:r>
              <a:rPr lang="en-GB" sz="1100" dirty="0" err="1">
                <a:latin typeface="Franklin Gothic Book" panose="020B0503020102020204" pitchFamily="34" charset="0"/>
              </a:rPr>
              <a:t>involvering</a:t>
            </a:r>
            <a:endParaRPr lang="en-GB" sz="1100" dirty="0">
              <a:latin typeface="Franklin Gothic Book" panose="020B0503020102020204" pitchFamily="34" charset="0"/>
            </a:endParaRPr>
          </a:p>
          <a:p>
            <a:pPr marL="65484" lvl="1"/>
            <a:r>
              <a:rPr lang="nb-NO" sz="1100" dirty="0">
                <a:latin typeface="Franklin Gothic Book" panose="020B0503020102020204" pitchFamily="34" charset="0"/>
              </a:rPr>
              <a:t>Optaget af at sikre forankring af beslutning</a:t>
            </a:r>
            <a:endParaRPr lang="nb-NO" sz="1200" dirty="0">
              <a:latin typeface="Franklin Gothic Book" panose="020B0503020102020204" pitchFamily="34" charset="0"/>
            </a:endParaRPr>
          </a:p>
          <a:p>
            <a:pPr marL="65484" lvl="1"/>
            <a:endParaRPr lang="en-GB" sz="1100" dirty="0"/>
          </a:p>
        </p:txBody>
      </p:sp>
      <p:sp>
        <p:nvSpPr>
          <p:cNvPr id="25" name="Tekstfelt 24">
            <a:extLst>
              <a:ext uri="{FF2B5EF4-FFF2-40B4-BE49-F238E27FC236}">
                <a16:creationId xmlns:a16="http://schemas.microsoft.com/office/drawing/2014/main" id="{66892B28-E953-48BD-933A-07F3CA486AA7}"/>
              </a:ext>
            </a:extLst>
          </p:cNvPr>
          <p:cNvSpPr txBox="1"/>
          <p:nvPr/>
        </p:nvSpPr>
        <p:spPr>
          <a:xfrm>
            <a:off x="3606014" y="2905116"/>
            <a:ext cx="1931970" cy="2180439"/>
          </a:xfrm>
          <a:prstGeom prst="rect">
            <a:avLst/>
          </a:prstGeom>
          <a:noFill/>
        </p:spPr>
        <p:txBody>
          <a:bodyPr vert="horz" wrap="square" lIns="162000" tIns="162000" rIns="162000" bIns="324000" rtlCol="0" anchor="t" anchorCtr="0">
            <a:spAutoFit/>
          </a:bodyPr>
          <a:lstStyle/>
          <a:p>
            <a:pPr marL="65484" lvl="1"/>
            <a:r>
              <a:rPr lang="en-GB" sz="1100" dirty="0" err="1">
                <a:latin typeface="Franklin Gothic Book" panose="020B0503020102020204" pitchFamily="34" charset="0"/>
              </a:rPr>
              <a:t>Resultater</a:t>
            </a:r>
            <a:r>
              <a:rPr lang="en-GB" sz="1100" dirty="0">
                <a:latin typeface="Franklin Gothic Book" panose="020B0503020102020204" pitchFamily="34" charset="0"/>
              </a:rPr>
              <a:t> </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Effektivitet</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Pragmatisk</a:t>
            </a:r>
            <a:r>
              <a:rPr lang="en-GB" sz="1100" dirty="0">
                <a:latin typeface="Franklin Gothic Book" panose="020B0503020102020204" pitchFamily="34" charset="0"/>
              </a:rPr>
              <a:t> </a:t>
            </a:r>
            <a:r>
              <a:rPr lang="en-GB" sz="1100" dirty="0" err="1">
                <a:latin typeface="Franklin Gothic Book" panose="020B0503020102020204" pitchFamily="34" charset="0"/>
              </a:rPr>
              <a:t>tilgang</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Direkte</a:t>
            </a:r>
            <a:r>
              <a:rPr lang="en-GB" sz="1100" dirty="0">
                <a:latin typeface="Franklin Gothic Book" panose="020B0503020102020204" pitchFamily="34" charset="0"/>
              </a:rPr>
              <a:t> </a:t>
            </a:r>
            <a:r>
              <a:rPr lang="en-GB" sz="1100" dirty="0" err="1">
                <a:latin typeface="Franklin Gothic Book" panose="020B0503020102020204" pitchFamily="34" charset="0"/>
              </a:rPr>
              <a:t>omgangstone</a:t>
            </a:r>
            <a:endParaRPr lang="en-GB" sz="1100" dirty="0">
              <a:latin typeface="Franklin Gothic Book" panose="020B0503020102020204" pitchFamily="34" charset="0"/>
            </a:endParaRPr>
          </a:p>
          <a:p>
            <a:pPr marL="65484" lvl="1"/>
            <a:r>
              <a:rPr lang="da-DK" sz="1100" dirty="0">
                <a:latin typeface="Franklin Gothic Book" panose="020B0503020102020204" pitchFamily="34" charset="0"/>
              </a:rPr>
              <a:t>Kort fra tanke til handling </a:t>
            </a:r>
          </a:p>
          <a:p>
            <a:pPr marL="65484" lvl="1"/>
            <a:r>
              <a:rPr lang="nb-NO" sz="1100" dirty="0">
                <a:latin typeface="Franklin Gothic Book" panose="020B0503020102020204" pitchFamily="34" charset="0"/>
              </a:rPr>
              <a:t>Hurtige beslutninger kræver styring</a:t>
            </a:r>
          </a:p>
          <a:p>
            <a:pPr marL="65484" lvl="1"/>
            <a:r>
              <a:rPr lang="nb-NO" sz="1100" dirty="0">
                <a:latin typeface="Franklin Gothic Book" panose="020B0503020102020204" pitchFamily="34" charset="0"/>
              </a:rPr>
              <a:t>Selvstændig</a:t>
            </a:r>
          </a:p>
          <a:p>
            <a:pPr marL="65484" lvl="1"/>
            <a:endParaRPr lang="da-DK" sz="1100" dirty="0">
              <a:latin typeface="Franklin Gothic Book" panose="020B0503020102020204" pitchFamily="34" charset="0"/>
            </a:endParaRPr>
          </a:p>
          <a:p>
            <a:endParaRPr lang="da-DK" sz="1050" dirty="0">
              <a:latin typeface="Franklin Gothic Book" panose="020B0503020102020204" pitchFamily="34" charset="0"/>
            </a:endParaRPr>
          </a:p>
        </p:txBody>
      </p:sp>
      <p:sp>
        <p:nvSpPr>
          <p:cNvPr id="26" name="Tekstfelt 25">
            <a:extLst>
              <a:ext uri="{FF2B5EF4-FFF2-40B4-BE49-F238E27FC236}">
                <a16:creationId xmlns:a16="http://schemas.microsoft.com/office/drawing/2014/main" id="{AB4435B4-8912-48AA-B5DA-D2D8E183D7BB}"/>
              </a:ext>
            </a:extLst>
          </p:cNvPr>
          <p:cNvSpPr txBox="1"/>
          <p:nvPr/>
        </p:nvSpPr>
        <p:spPr>
          <a:xfrm>
            <a:off x="5537984" y="2919564"/>
            <a:ext cx="1983123" cy="2014240"/>
          </a:xfrm>
          <a:prstGeom prst="rect">
            <a:avLst/>
          </a:prstGeom>
          <a:noFill/>
        </p:spPr>
        <p:txBody>
          <a:bodyPr vert="horz" wrap="square" lIns="162000" tIns="162000" rIns="162000" bIns="324000" rtlCol="0" anchor="t" anchorCtr="0">
            <a:spAutoFit/>
          </a:bodyPr>
          <a:lstStyle/>
          <a:p>
            <a:pPr marL="65484" lvl="1"/>
            <a:r>
              <a:rPr lang="da-DK" sz="1100" dirty="0">
                <a:latin typeface="Franklin Gothic Book" panose="020B0503020102020204" pitchFamily="34" charset="0"/>
              </a:rPr>
              <a:t>Tid til fordybelse</a:t>
            </a:r>
          </a:p>
          <a:p>
            <a:pPr marL="65484" lvl="1"/>
            <a:r>
              <a:rPr lang="en-GB" sz="1100" dirty="0" err="1">
                <a:latin typeface="Franklin Gothic Book" panose="020B0503020102020204" pitchFamily="34" charset="0"/>
              </a:rPr>
              <a:t>Systematik</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Objektivitet</a:t>
            </a:r>
            <a:endParaRPr lang="en-GB" sz="1100" dirty="0">
              <a:latin typeface="Franklin Gothic Book" panose="020B0503020102020204" pitchFamily="34" charset="0"/>
            </a:endParaRPr>
          </a:p>
          <a:p>
            <a:pPr marL="65484" lvl="1"/>
            <a:r>
              <a:rPr lang="en-GB" sz="1100" dirty="0" err="1">
                <a:latin typeface="Franklin Gothic Book" panose="020B0503020102020204" pitchFamily="34" charset="0"/>
              </a:rPr>
              <a:t>Fakta</a:t>
            </a:r>
            <a:endParaRPr lang="da-DK" sz="1100" dirty="0">
              <a:latin typeface="Franklin Gothic Book" panose="020B0503020102020204" pitchFamily="34" charset="0"/>
            </a:endParaRPr>
          </a:p>
          <a:p>
            <a:pPr marL="65484" lvl="1"/>
            <a:r>
              <a:rPr lang="en-GB" sz="1100" dirty="0" err="1">
                <a:latin typeface="Franklin Gothic Book" panose="020B0503020102020204" pitchFamily="34" charset="0"/>
              </a:rPr>
              <a:t>Analysere</a:t>
            </a:r>
            <a:r>
              <a:rPr lang="en-GB" sz="1100" dirty="0">
                <a:latin typeface="Franklin Gothic Book" panose="020B0503020102020204" pitchFamily="34" charset="0"/>
              </a:rPr>
              <a:t> &amp; </a:t>
            </a:r>
            <a:r>
              <a:rPr lang="en-GB" sz="1100" dirty="0" err="1">
                <a:latin typeface="Franklin Gothic Book" panose="020B0503020102020204" pitchFamily="34" charset="0"/>
              </a:rPr>
              <a:t>vurdere</a:t>
            </a:r>
            <a:endParaRPr lang="en-GB" sz="1100" dirty="0">
              <a:latin typeface="Franklin Gothic Book" panose="020B0503020102020204" pitchFamily="34" charset="0"/>
            </a:endParaRPr>
          </a:p>
          <a:p>
            <a:pPr marL="65484" lvl="1"/>
            <a:r>
              <a:rPr lang="en-GB" sz="1100" dirty="0" err="1">
                <a:latin typeface="Franklin Gothic Book" panose="020B0503020102020204" pitchFamily="34" charset="0"/>
              </a:rPr>
              <a:t>Korrekthed</a:t>
            </a:r>
            <a:r>
              <a:rPr lang="en-GB" sz="1100" dirty="0">
                <a:latin typeface="Franklin Gothic Book" panose="020B0503020102020204" pitchFamily="34" charset="0"/>
              </a:rPr>
              <a:t> </a:t>
            </a:r>
          </a:p>
          <a:p>
            <a:pPr marL="65484" lvl="1"/>
            <a:r>
              <a:rPr lang="nb-NO" sz="1100" dirty="0">
                <a:latin typeface="Franklin Gothic Book" panose="020B0503020102020204" pitchFamily="34" charset="0"/>
              </a:rPr>
              <a:t>Ønsker realistiske tidsfrister</a:t>
            </a:r>
          </a:p>
          <a:p>
            <a:pPr marL="65484" lvl="1"/>
            <a:endParaRPr lang="en-GB" sz="1100" dirty="0"/>
          </a:p>
        </p:txBody>
      </p:sp>
      <p:sp>
        <p:nvSpPr>
          <p:cNvPr id="9" name="Pladsholder til indhold 8">
            <a:extLst>
              <a:ext uri="{FF2B5EF4-FFF2-40B4-BE49-F238E27FC236}">
                <a16:creationId xmlns:a16="http://schemas.microsoft.com/office/drawing/2014/main" id="{95D855DB-AB9E-4C3E-AE15-B256DC589770}"/>
              </a:ext>
            </a:extLst>
          </p:cNvPr>
          <p:cNvSpPr>
            <a:spLocks noGrp="1"/>
          </p:cNvSpPr>
          <p:nvPr>
            <p:ph type="body" sz="quarter" idx="11"/>
          </p:nvPr>
        </p:nvSpPr>
        <p:spPr>
          <a:xfrm>
            <a:off x="107505" y="0"/>
            <a:ext cx="3873515" cy="883828"/>
          </a:xfrm>
        </p:spPr>
        <p:txBody>
          <a:bodyPr/>
          <a:lstStyle/>
          <a:p>
            <a:pPr marL="0" indent="0">
              <a:buNone/>
            </a:pPr>
            <a:r>
              <a:rPr lang="da-DK" dirty="0"/>
              <a:t>Motivation i samarbejde</a:t>
            </a:r>
          </a:p>
        </p:txBody>
      </p:sp>
      <p:sp>
        <p:nvSpPr>
          <p:cNvPr id="2" name="Pladsholder til tekst 1">
            <a:extLst>
              <a:ext uri="{FF2B5EF4-FFF2-40B4-BE49-F238E27FC236}">
                <a16:creationId xmlns:a16="http://schemas.microsoft.com/office/drawing/2014/main" id="{E638414B-09D9-43D0-8EBA-03DF705B117D}"/>
              </a:ext>
            </a:extLst>
          </p:cNvPr>
          <p:cNvSpPr>
            <a:spLocks noGrp="1"/>
          </p:cNvSpPr>
          <p:nvPr>
            <p:ph type="body" sz="quarter" idx="13"/>
          </p:nvPr>
        </p:nvSpPr>
        <p:spPr/>
        <p:txBody>
          <a:bodyPr/>
          <a:lstStyle/>
          <a:p>
            <a:endParaRPr lang="da-DK"/>
          </a:p>
        </p:txBody>
      </p:sp>
      <p:sp>
        <p:nvSpPr>
          <p:cNvPr id="3" name="Pladsholder til tekst 2">
            <a:extLst>
              <a:ext uri="{FF2B5EF4-FFF2-40B4-BE49-F238E27FC236}">
                <a16:creationId xmlns:a16="http://schemas.microsoft.com/office/drawing/2014/main" id="{E51880CF-8EB1-4973-8CA9-45071CA289FC}"/>
              </a:ext>
            </a:extLst>
          </p:cNvPr>
          <p:cNvSpPr>
            <a:spLocks noGrp="1"/>
          </p:cNvSpPr>
          <p:nvPr>
            <p:ph type="body" sz="quarter" idx="14"/>
          </p:nvPr>
        </p:nvSpPr>
        <p:spPr>
          <a:xfrm>
            <a:off x="395536" y="1128713"/>
            <a:ext cx="1627682" cy="3744912"/>
          </a:xfrm>
        </p:spPr>
        <p:txBody>
          <a:bodyPr/>
          <a:lstStyle/>
          <a:p>
            <a:endParaRPr lang="da-DK" sz="1400" dirty="0">
              <a:latin typeface="Franklin Gothic Book" panose="020B0503020102020204" pitchFamily="34" charset="0"/>
            </a:endParaRPr>
          </a:p>
          <a:p>
            <a:endParaRPr lang="da-DK" dirty="0"/>
          </a:p>
        </p:txBody>
      </p:sp>
      <p:sp>
        <p:nvSpPr>
          <p:cNvPr id="27" name="Tekstboks 12">
            <a:extLst>
              <a:ext uri="{FF2B5EF4-FFF2-40B4-BE49-F238E27FC236}">
                <a16:creationId xmlns:a16="http://schemas.microsoft.com/office/drawing/2014/main" id="{C63B6C4B-1164-476B-A50C-E25B1DD41C3F}"/>
              </a:ext>
            </a:extLst>
          </p:cNvPr>
          <p:cNvSpPr txBox="1"/>
          <p:nvPr/>
        </p:nvSpPr>
        <p:spPr>
          <a:xfrm>
            <a:off x="2818509" y="374070"/>
            <a:ext cx="707237" cy="1421928"/>
          </a:xfrm>
          <a:prstGeom prst="rect">
            <a:avLst/>
          </a:prstGeom>
          <a:noFill/>
        </p:spPr>
        <p:txBody>
          <a:bodyPr wrap="square" rtlCol="0">
            <a:spAutoFit/>
          </a:bodyPr>
          <a:lstStyle/>
          <a:p>
            <a:pPr defTabSz="822960"/>
            <a:r>
              <a:rPr lang="da-DK" sz="8640" dirty="0">
                <a:solidFill>
                  <a:srgbClr val="C05C56"/>
                </a:solidFill>
                <a:latin typeface="Franklin Gothic Book" panose="020B0503020102020204" pitchFamily="34" charset="0"/>
              </a:rPr>
              <a:t>E</a:t>
            </a:r>
          </a:p>
        </p:txBody>
      </p:sp>
      <p:sp>
        <p:nvSpPr>
          <p:cNvPr id="28" name="Tekstboks 13">
            <a:extLst>
              <a:ext uri="{FF2B5EF4-FFF2-40B4-BE49-F238E27FC236}">
                <a16:creationId xmlns:a16="http://schemas.microsoft.com/office/drawing/2014/main" id="{0D266F9A-331F-4E59-941D-B2017389CDCB}"/>
              </a:ext>
            </a:extLst>
          </p:cNvPr>
          <p:cNvSpPr txBox="1"/>
          <p:nvPr/>
        </p:nvSpPr>
        <p:spPr>
          <a:xfrm>
            <a:off x="7619109" y="374070"/>
            <a:ext cx="707237" cy="1421928"/>
          </a:xfrm>
          <a:prstGeom prst="rect">
            <a:avLst/>
          </a:prstGeom>
          <a:noFill/>
        </p:spPr>
        <p:txBody>
          <a:bodyPr wrap="square" rtlCol="0">
            <a:spAutoFit/>
          </a:bodyPr>
          <a:lstStyle/>
          <a:p>
            <a:pPr defTabSz="822960"/>
            <a:r>
              <a:rPr lang="da-DK" sz="8640" dirty="0">
                <a:solidFill>
                  <a:srgbClr val="73A3A1"/>
                </a:solidFill>
                <a:latin typeface="Franklin Gothic Book" panose="020B0503020102020204" pitchFamily="34" charset="0"/>
              </a:rPr>
              <a:t>S</a:t>
            </a:r>
          </a:p>
        </p:txBody>
      </p:sp>
      <p:sp>
        <p:nvSpPr>
          <p:cNvPr id="29" name="Tekstboks 15">
            <a:extLst>
              <a:ext uri="{FF2B5EF4-FFF2-40B4-BE49-F238E27FC236}">
                <a16:creationId xmlns:a16="http://schemas.microsoft.com/office/drawing/2014/main" id="{4DB6BEB0-2B26-4D40-ACA3-71061335CFED}"/>
              </a:ext>
            </a:extLst>
          </p:cNvPr>
          <p:cNvSpPr txBox="1"/>
          <p:nvPr/>
        </p:nvSpPr>
        <p:spPr>
          <a:xfrm>
            <a:off x="2935263" y="3847761"/>
            <a:ext cx="707237" cy="1421928"/>
          </a:xfrm>
          <a:prstGeom prst="rect">
            <a:avLst/>
          </a:prstGeom>
          <a:noFill/>
        </p:spPr>
        <p:txBody>
          <a:bodyPr wrap="square" rtlCol="0">
            <a:spAutoFit/>
          </a:bodyPr>
          <a:lstStyle/>
          <a:p>
            <a:pPr defTabSz="822960"/>
            <a:r>
              <a:rPr lang="da-DK" sz="8640" dirty="0">
                <a:solidFill>
                  <a:srgbClr val="FEC665"/>
                </a:solidFill>
                <a:latin typeface="Franklin Gothic Book" panose="020B0503020102020204" pitchFamily="34" charset="0"/>
              </a:rPr>
              <a:t>I</a:t>
            </a:r>
          </a:p>
        </p:txBody>
      </p:sp>
      <p:sp>
        <p:nvSpPr>
          <p:cNvPr id="30" name="Tekstboks 14">
            <a:extLst>
              <a:ext uri="{FF2B5EF4-FFF2-40B4-BE49-F238E27FC236}">
                <a16:creationId xmlns:a16="http://schemas.microsoft.com/office/drawing/2014/main" id="{94CB1C8F-054A-43D5-8299-366C581EC1A5}"/>
              </a:ext>
            </a:extLst>
          </p:cNvPr>
          <p:cNvSpPr txBox="1"/>
          <p:nvPr/>
        </p:nvSpPr>
        <p:spPr>
          <a:xfrm>
            <a:off x="7659191" y="3829485"/>
            <a:ext cx="707237" cy="1421928"/>
          </a:xfrm>
          <a:prstGeom prst="rect">
            <a:avLst/>
          </a:prstGeom>
          <a:noFill/>
        </p:spPr>
        <p:txBody>
          <a:bodyPr wrap="square" rtlCol="0">
            <a:spAutoFit/>
          </a:bodyPr>
          <a:lstStyle/>
          <a:p>
            <a:pPr defTabSz="822960"/>
            <a:r>
              <a:rPr lang="da-DK" sz="8640" dirty="0">
                <a:solidFill>
                  <a:srgbClr val="2D7FA8"/>
                </a:solidFill>
                <a:latin typeface="Franklin Gothic Book" panose="020B0503020102020204" pitchFamily="34" charset="0"/>
              </a:rPr>
              <a:t>A</a:t>
            </a:r>
          </a:p>
        </p:txBody>
      </p:sp>
    </p:spTree>
    <p:extLst>
      <p:ext uri="{BB962C8B-B14F-4D97-AF65-F5344CB8AC3E}">
        <p14:creationId xmlns:p14="http://schemas.microsoft.com/office/powerpoint/2010/main" val="349660303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Øvelser – motivation</a:t>
            </a:r>
          </a:p>
        </p:txBody>
      </p:sp>
    </p:spTree>
    <p:extLst>
      <p:ext uri="{BB962C8B-B14F-4D97-AF65-F5344CB8AC3E}">
        <p14:creationId xmlns:p14="http://schemas.microsoft.com/office/powerpoint/2010/main" val="10011191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3124913" cy="883828"/>
          </a:xfrm>
        </p:spPr>
        <p:txBody>
          <a:bodyPr/>
          <a:lstStyle/>
          <a:p>
            <a:r>
              <a:rPr lang="da-DK" dirty="0"/>
              <a:t>Motivation i teamet</a:t>
            </a:r>
          </a:p>
        </p:txBody>
      </p:sp>
      <p:sp>
        <p:nvSpPr>
          <p:cNvPr id="2" name="Pladsholder til tekst 1">
            <a:extLst>
              <a:ext uri="{FF2B5EF4-FFF2-40B4-BE49-F238E27FC236}">
                <a16:creationId xmlns:a16="http://schemas.microsoft.com/office/drawing/2014/main" id="{D4AFB7DC-2902-4FEC-A42E-D31DFEDC014D}"/>
              </a:ext>
            </a:extLst>
          </p:cNvPr>
          <p:cNvSpPr>
            <a:spLocks noGrp="1"/>
          </p:cNvSpPr>
          <p:nvPr>
            <p:ph type="body" sz="quarter" idx="13"/>
          </p:nvPr>
        </p:nvSpPr>
        <p:spPr/>
        <p:txBody>
          <a:bodyPr/>
          <a:lstStyle/>
          <a:p>
            <a:endParaRPr lang="da-DK"/>
          </a:p>
        </p:txBody>
      </p:sp>
      <p:sp>
        <p:nvSpPr>
          <p:cNvPr id="3" name="Pladsholder til tekst 2">
            <a:extLst>
              <a:ext uri="{FF2B5EF4-FFF2-40B4-BE49-F238E27FC236}">
                <a16:creationId xmlns:a16="http://schemas.microsoft.com/office/drawing/2014/main" id="{E0EB64C5-CC4C-423F-A0D9-6F2067DEA282}"/>
              </a:ext>
            </a:extLst>
          </p:cNvPr>
          <p:cNvSpPr>
            <a:spLocks noGrp="1"/>
          </p:cNvSpPr>
          <p:nvPr>
            <p:ph type="body" sz="quarter" idx="14"/>
          </p:nvPr>
        </p:nvSpPr>
        <p:spPr>
          <a:xfrm>
            <a:off x="395536" y="1128713"/>
            <a:ext cx="4752528" cy="3744912"/>
          </a:xfrm>
        </p:spPr>
        <p:txBody>
          <a:bodyPr/>
          <a:lstStyle/>
          <a:p>
            <a:r>
              <a:rPr lang="da-DK" b="1" dirty="0">
                <a:latin typeface="Franklin Gothic Book" panose="020B0503020102020204" pitchFamily="34" charset="0"/>
              </a:rPr>
              <a:t>Internt i gruppen:</a:t>
            </a:r>
          </a:p>
          <a:p>
            <a:pPr marL="285750" indent="-285750">
              <a:buFont typeface="Arial" panose="020B0604020202020204" pitchFamily="34" charset="0"/>
              <a:buChar char="•"/>
            </a:pPr>
            <a:r>
              <a:rPr lang="da-DK" dirty="0">
                <a:latin typeface="Franklin Gothic Book" panose="020B0503020102020204" pitchFamily="34" charset="0"/>
              </a:rPr>
              <a:t>Hvad er vores  primære motivationsdrivere i gruppen – set i relation til analysen?</a:t>
            </a:r>
          </a:p>
          <a:p>
            <a:pPr marL="285750" indent="-285750">
              <a:buFont typeface="Arial" panose="020B0604020202020204" pitchFamily="34" charset="0"/>
              <a:buChar char="•"/>
            </a:pPr>
            <a:r>
              <a:rPr lang="da-DK" dirty="0">
                <a:latin typeface="Franklin Gothic Book" panose="020B0503020102020204" pitchFamily="34" charset="0"/>
              </a:rPr>
              <a:t>Hvordan kommer disse ”drivere” til udtryk i hverdagen?</a:t>
            </a:r>
          </a:p>
          <a:p>
            <a:pPr marL="285750" indent="-285750">
              <a:buFont typeface="Arial" panose="020B0604020202020204" pitchFamily="34" charset="0"/>
              <a:buChar char="•"/>
            </a:pPr>
            <a:r>
              <a:rPr lang="da-DK" dirty="0">
                <a:latin typeface="Franklin Gothic Book" panose="020B0503020102020204" pitchFamily="34" charset="0"/>
              </a:rPr>
              <a:t>Hvad sker der med gruppen hvis en eller flere gruppemedlemmer ikke motiveres?</a:t>
            </a:r>
          </a:p>
          <a:p>
            <a:pPr marL="285750" indent="-285750">
              <a:buFont typeface="Arial" panose="020B0604020202020204" pitchFamily="34" charset="0"/>
              <a:buChar char="•"/>
            </a:pPr>
            <a:r>
              <a:rPr lang="da-DK" dirty="0">
                <a:latin typeface="Franklin Gothic Book" panose="020B0503020102020204" pitchFamily="34" charset="0"/>
              </a:rPr>
              <a:t>Hvad skal der til, for at gruppen motiveres bedst? Hvilke tiltag kan vi gøre?</a:t>
            </a:r>
          </a:p>
        </p:txBody>
      </p:sp>
      <p:pic>
        <p:nvPicPr>
          <p:cNvPr id="4" name="Billede 3">
            <a:extLst>
              <a:ext uri="{FF2B5EF4-FFF2-40B4-BE49-F238E27FC236}">
                <a16:creationId xmlns:a16="http://schemas.microsoft.com/office/drawing/2014/main" id="{2738FA86-5305-424A-B270-952691BFC8BC}"/>
              </a:ext>
            </a:extLst>
          </p:cNvPr>
          <p:cNvPicPr>
            <a:picLocks noChangeAspect="1"/>
          </p:cNvPicPr>
          <p:nvPr/>
        </p:nvPicPr>
        <p:blipFill>
          <a:blip r:embed="rId3"/>
          <a:stretch>
            <a:fillRect/>
          </a:stretch>
        </p:blipFill>
        <p:spPr>
          <a:xfrm>
            <a:off x="5354396" y="911911"/>
            <a:ext cx="3394068" cy="3457757"/>
          </a:xfrm>
          <a:prstGeom prst="rect">
            <a:avLst/>
          </a:prstGeom>
        </p:spPr>
      </p:pic>
    </p:spTree>
    <p:extLst>
      <p:ext uri="{BB962C8B-B14F-4D97-AF65-F5344CB8AC3E}">
        <p14:creationId xmlns:p14="http://schemas.microsoft.com/office/powerpoint/2010/main" val="96050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C513B328-1B9C-4A7C-BF06-9249DC2D8462}"/>
              </a:ext>
            </a:extLst>
          </p:cNvPr>
          <p:cNvSpPr>
            <a:spLocks noGrp="1"/>
          </p:cNvSpPr>
          <p:nvPr>
            <p:ph type="body" sz="quarter" idx="11"/>
          </p:nvPr>
        </p:nvSpPr>
        <p:spPr>
          <a:xfrm>
            <a:off x="107505" y="0"/>
            <a:ext cx="1613858" cy="883828"/>
          </a:xfrm>
        </p:spPr>
        <p:txBody>
          <a:bodyPr/>
          <a:lstStyle/>
          <a:p>
            <a:r>
              <a:rPr lang="da-DK" dirty="0"/>
              <a:t>Formål</a:t>
            </a:r>
          </a:p>
        </p:txBody>
      </p:sp>
      <p:sp>
        <p:nvSpPr>
          <p:cNvPr id="5" name="Pladsholder til tekst 4">
            <a:extLst>
              <a:ext uri="{FF2B5EF4-FFF2-40B4-BE49-F238E27FC236}">
                <a16:creationId xmlns:a16="http://schemas.microsoft.com/office/drawing/2014/main" id="{5D98D2D0-0C8E-4149-BF4B-42E727742B9A}"/>
              </a:ext>
            </a:extLst>
          </p:cNvPr>
          <p:cNvSpPr>
            <a:spLocks noGrp="1"/>
          </p:cNvSpPr>
          <p:nvPr>
            <p:ph type="body" sz="quarter" idx="13"/>
          </p:nvPr>
        </p:nvSpPr>
        <p:spPr/>
        <p:txBody>
          <a:bodyPr/>
          <a:lstStyle/>
          <a:p>
            <a:endParaRPr lang="da-DK"/>
          </a:p>
        </p:txBody>
      </p:sp>
      <p:sp>
        <p:nvSpPr>
          <p:cNvPr id="6" name="Pladsholder til tekst 5">
            <a:extLst>
              <a:ext uri="{FF2B5EF4-FFF2-40B4-BE49-F238E27FC236}">
                <a16:creationId xmlns:a16="http://schemas.microsoft.com/office/drawing/2014/main" id="{81D8AD82-60B9-4BBE-A119-CE01E5763C8F}"/>
              </a:ext>
            </a:extLst>
          </p:cNvPr>
          <p:cNvSpPr>
            <a:spLocks noGrp="1"/>
          </p:cNvSpPr>
          <p:nvPr>
            <p:ph type="body" sz="quarter" idx="14"/>
          </p:nvPr>
        </p:nvSpPr>
        <p:spPr>
          <a:xfrm>
            <a:off x="307336" y="1057300"/>
            <a:ext cx="8280920" cy="3744912"/>
          </a:xfrm>
        </p:spPr>
        <p:txBody>
          <a:bodyPr/>
          <a:lstStyle/>
          <a:p>
            <a:r>
              <a:rPr lang="da-DK" dirty="0"/>
              <a:t>Formålet er at styrke samarbejde og kommunikation i teamet ved hjælp af EASI typologien, herunder at:</a:t>
            </a:r>
          </a:p>
          <a:p>
            <a:pPr marL="428608" indent="-380985">
              <a:buFont typeface="+mj-lt"/>
              <a:buAutoNum type="arabicPeriod"/>
            </a:pPr>
            <a:r>
              <a:rPr lang="da-DK" dirty="0"/>
              <a:t>Blive bevidste om teamets og medarbejdernes typer. </a:t>
            </a:r>
          </a:p>
          <a:p>
            <a:pPr marL="428608" indent="-380985">
              <a:buFont typeface="+mj-lt"/>
              <a:buAutoNum type="arabicPeriod"/>
            </a:pPr>
            <a:r>
              <a:rPr lang="da-DK" dirty="0"/>
              <a:t>Skabe et fælles sprog</a:t>
            </a:r>
          </a:p>
          <a:p>
            <a:pPr marL="428608" indent="-380985">
              <a:buFont typeface="+mj-lt"/>
              <a:buAutoNum type="arabicPeriod"/>
            </a:pPr>
            <a:r>
              <a:rPr lang="da-DK" dirty="0"/>
              <a:t>Respektere og anerkende hinandens forskellighed</a:t>
            </a:r>
          </a:p>
          <a:p>
            <a:pPr marL="428608" indent="-380985">
              <a:buFont typeface="+mj-lt"/>
              <a:buAutoNum type="arabicPeriod"/>
            </a:pPr>
            <a:r>
              <a:rPr lang="da-DK" dirty="0">
                <a:cs typeface="Arial" charset="0"/>
              </a:rPr>
              <a:t>Fokus på </a:t>
            </a:r>
            <a:r>
              <a:rPr lang="da-DK" dirty="0"/>
              <a:t>hvordan teamets styrker bedst bringes i spil.</a:t>
            </a:r>
          </a:p>
          <a:p>
            <a:pPr marL="428608" indent="-380985">
              <a:buFont typeface="+mj-lt"/>
              <a:buAutoNum type="arabicPeriod"/>
            </a:pPr>
            <a:r>
              <a:rPr lang="da-DK" dirty="0"/>
              <a:t>Indgå aftaler om hvordan teamet kan samarbejde fremadrettet under hensyntagen til teamets organisering og typer.</a:t>
            </a:r>
          </a:p>
          <a:p>
            <a:endParaRPr lang="da-DK" dirty="0"/>
          </a:p>
        </p:txBody>
      </p:sp>
    </p:spTree>
    <p:extLst>
      <p:ext uri="{BB962C8B-B14F-4D97-AF65-F5344CB8AC3E}">
        <p14:creationId xmlns:p14="http://schemas.microsoft.com/office/powerpoint/2010/main" val="30783315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670755" cy="883828"/>
          </a:xfrm>
        </p:spPr>
        <p:txBody>
          <a:bodyPr/>
          <a:lstStyle/>
          <a:p>
            <a:r>
              <a:rPr lang="da-DK" dirty="0"/>
              <a:t>Beskrivelse af øvelsen ”motivation i teamet”</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200" dirty="0">
                <a:solidFill>
                  <a:schemeClr val="tx1"/>
                </a:solidFill>
              </a:rPr>
              <a:t>Formål:	En større indsigt og forståelse for gruppens sammensætning af typer kan bidrage til at fremme forståelsen for 	gruppens motivationsdrivere. Formålet med denne opgave er, at sætter fokus på gruppens motivation i deres 	daglige arbejde og relation.</a:t>
            </a:r>
          </a:p>
          <a:p>
            <a:r>
              <a:rPr lang="da-DK" sz="1200" dirty="0">
                <a:solidFill>
                  <a:schemeClr val="tx1"/>
                </a:solidFill>
              </a:rPr>
              <a:t>Materiale:	Sikre at alle har besvaret en EASI test på motivation. Lave Teamanalyse på motivation og kopiere analysen til </a:t>
            </a:r>
            <a:r>
              <a:rPr lang="da-DK" sz="1200" dirty="0" err="1">
                <a:solidFill>
                  <a:schemeClr val="tx1"/>
                </a:solidFill>
              </a:rPr>
              <a:t>slidet</a:t>
            </a:r>
            <a:r>
              <a:rPr lang="da-DK" sz="1200" dirty="0">
                <a:solidFill>
                  <a:schemeClr val="tx1"/>
                </a:solidFill>
              </a:rPr>
              <a:t> 	ovenfor.</a:t>
            </a:r>
          </a:p>
          <a:p>
            <a:r>
              <a:rPr lang="da-DK" sz="1200" dirty="0">
                <a:solidFill>
                  <a:schemeClr val="tx1"/>
                </a:solidFill>
              </a:rPr>
              <a:t>Øvelse:	Gruppen taler om spørgsmålene på foregående slide. Derefter fremlægger de pointer i plenum.</a:t>
            </a:r>
          </a:p>
          <a:p>
            <a:r>
              <a:rPr lang="da-DK" sz="1200" dirty="0">
                <a:solidFill>
                  <a:schemeClr val="tx1"/>
                </a:solidFill>
              </a:rPr>
              <a:t>Observationer: Vær opmærksom på at fokus på dialogen ligger i gruppens motivation og ikke i egen motivation. Hold 	øje med, om alle deltagere er involveret i dialogen. Vær opmærksom på om deltagerne har en adfærd i 	gruppearbejde som kendetegner deres daglige arbejde/adfærd. Eksempelvis hurtige, detailorienteret, 	mister fokus på opgaven</a:t>
            </a:r>
          </a:p>
          <a:p>
            <a:r>
              <a:rPr lang="da-DK" sz="1200" dirty="0">
                <a:solidFill>
                  <a:schemeClr val="tx1"/>
                </a:solidFill>
              </a:rPr>
              <a:t>Refleksioner: Hvordan oplevede deltagerne øvelsen? Hvad var svært/let? Hvilken adfærd oplevede gruppen under 	gruppearbejdet? Kan de drage en parallel til dagligdagen? Hvordan kan gruppen, fremadrettet bruge, den 	dialog/det arbejde de lige har været igennem?</a:t>
            </a:r>
          </a:p>
          <a:p>
            <a:endParaRPr lang="da-DK" sz="1200" dirty="0"/>
          </a:p>
          <a:p>
            <a:endParaRPr lang="da-DK" sz="1200" dirty="0">
              <a:solidFill>
                <a:schemeClr val="tx1"/>
              </a:solidFill>
            </a:endParaRPr>
          </a:p>
          <a:p>
            <a:r>
              <a:rPr lang="da-DK" sz="1200" dirty="0">
                <a:solidFill>
                  <a:schemeClr val="tx1"/>
                </a:solidFill>
              </a:rPr>
              <a:t> </a:t>
            </a:r>
          </a:p>
          <a:p>
            <a:r>
              <a:rPr lang="da-DK" sz="1200" b="1" cap="all" dirty="0">
                <a:solidFill>
                  <a:schemeClr val="tx1"/>
                </a:solidFill>
              </a:rPr>
              <a:t> </a:t>
            </a:r>
            <a:endParaRPr lang="da-DK" sz="1200" cap="all" dirty="0">
              <a:solidFill>
                <a:schemeClr val="tx1"/>
              </a:solidFill>
            </a:endParaRPr>
          </a:p>
          <a:p>
            <a:r>
              <a:rPr lang="da-DK" sz="1200" b="1" cap="all" dirty="0">
                <a:solidFill>
                  <a:schemeClr val="tx1"/>
                </a:solidFill>
              </a:rPr>
              <a:t> </a:t>
            </a:r>
            <a:endParaRPr lang="da-DK" sz="1200" cap="all" dirty="0">
              <a:solidFill>
                <a:schemeClr val="tx1"/>
              </a:solidFill>
            </a:endParaRPr>
          </a:p>
        </p:txBody>
      </p:sp>
    </p:spTree>
    <p:extLst>
      <p:ext uri="{BB962C8B-B14F-4D97-AF65-F5344CB8AC3E}">
        <p14:creationId xmlns:p14="http://schemas.microsoft.com/office/powerpoint/2010/main" val="25239931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dirty="0">
                <a:solidFill>
                  <a:schemeClr val="tx2"/>
                </a:solidFill>
              </a:rPr>
              <a:t>tema – spot en type</a:t>
            </a:r>
          </a:p>
        </p:txBody>
      </p:sp>
    </p:spTree>
    <p:extLst>
      <p:ext uri="{BB962C8B-B14F-4D97-AF65-F5344CB8AC3E}">
        <p14:creationId xmlns:p14="http://schemas.microsoft.com/office/powerpoint/2010/main" val="15915543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p:cNvGrpSpPr>
            <a:grpSpLocks/>
          </p:cNvGrpSpPr>
          <p:nvPr/>
        </p:nvGrpSpPr>
        <p:grpSpPr bwMode="auto">
          <a:xfrm>
            <a:off x="3340664" y="783670"/>
            <a:ext cx="4320540" cy="3840480"/>
            <a:chOff x="336" y="1440"/>
            <a:chExt cx="3648" cy="3792"/>
          </a:xfrm>
        </p:grpSpPr>
        <p:sp>
          <p:nvSpPr>
            <p:cNvPr id="6" name="Line 4"/>
            <p:cNvSpPr>
              <a:spLocks noChangeShapeType="1"/>
            </p:cNvSpPr>
            <p:nvPr/>
          </p:nvSpPr>
          <p:spPr bwMode="auto">
            <a:xfrm>
              <a:off x="2160" y="1440"/>
              <a:ext cx="0" cy="3792"/>
            </a:xfrm>
            <a:prstGeom prst="line">
              <a:avLst/>
            </a:prstGeom>
            <a:noFill/>
            <a:ln w="38100">
              <a:solidFill>
                <a:srgbClr val="3D4955"/>
              </a:solidFill>
              <a:round/>
              <a:headEnd type="triangle" w="med" len="med"/>
              <a:tailEnd type="triangle" w="med" len="med"/>
            </a:ln>
          </p:spPr>
          <p:txBody>
            <a:bodyPr/>
            <a:lstStyle/>
            <a:p>
              <a:endParaRPr lang="da-DK" sz="1620"/>
            </a:p>
          </p:txBody>
        </p:sp>
        <p:sp>
          <p:nvSpPr>
            <p:cNvPr id="7" name="Line 5"/>
            <p:cNvSpPr>
              <a:spLocks noChangeShapeType="1"/>
            </p:cNvSpPr>
            <p:nvPr/>
          </p:nvSpPr>
          <p:spPr bwMode="auto">
            <a:xfrm>
              <a:off x="336" y="3216"/>
              <a:ext cx="3648" cy="0"/>
            </a:xfrm>
            <a:prstGeom prst="line">
              <a:avLst/>
            </a:prstGeom>
            <a:noFill/>
            <a:ln w="38100">
              <a:solidFill>
                <a:srgbClr val="3D4955"/>
              </a:solidFill>
              <a:round/>
              <a:headEnd type="triangle" w="med" len="med"/>
              <a:tailEnd type="triangle" w="med" len="med"/>
            </a:ln>
          </p:spPr>
          <p:txBody>
            <a:bodyPr/>
            <a:lstStyle/>
            <a:p>
              <a:endParaRPr lang="da-DK" sz="1620"/>
            </a:p>
          </p:txBody>
        </p:sp>
      </p:grpSp>
      <p:sp>
        <p:nvSpPr>
          <p:cNvPr id="12" name="Tekstboks 17"/>
          <p:cNvSpPr txBox="1">
            <a:spLocks noChangeArrowheads="1"/>
          </p:cNvSpPr>
          <p:nvPr/>
        </p:nvSpPr>
        <p:spPr bwMode="auto">
          <a:xfrm>
            <a:off x="2546279" y="2383870"/>
            <a:ext cx="912972"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Styrer</a:t>
            </a:r>
          </a:p>
        </p:txBody>
      </p:sp>
      <p:sp>
        <p:nvSpPr>
          <p:cNvPr id="13" name="Tekstboks 18"/>
          <p:cNvSpPr txBox="1">
            <a:spLocks noChangeArrowheads="1"/>
          </p:cNvSpPr>
          <p:nvPr/>
        </p:nvSpPr>
        <p:spPr bwMode="auto">
          <a:xfrm>
            <a:off x="4959438" y="4545569"/>
            <a:ext cx="1014413"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Opgaver</a:t>
            </a:r>
          </a:p>
        </p:txBody>
      </p:sp>
      <p:sp>
        <p:nvSpPr>
          <p:cNvPr id="14" name="Tekstboks 20"/>
          <p:cNvSpPr txBox="1">
            <a:spLocks noChangeArrowheads="1"/>
          </p:cNvSpPr>
          <p:nvPr/>
        </p:nvSpPr>
        <p:spPr bwMode="auto">
          <a:xfrm>
            <a:off x="7628342" y="2376726"/>
            <a:ext cx="954405" cy="341632"/>
          </a:xfrm>
          <a:prstGeom prst="rect">
            <a:avLst/>
          </a:prstGeom>
          <a:noFill/>
          <a:ln w="9525">
            <a:noFill/>
            <a:miter lim="800000"/>
            <a:headEnd/>
            <a:tailEnd/>
          </a:ln>
        </p:spPr>
        <p:txBody>
          <a:bodyPr>
            <a:spAutoFit/>
          </a:bodyPr>
          <a:lstStyle/>
          <a:p>
            <a:pPr algn="ctr">
              <a:buSzPct val="100000"/>
            </a:pPr>
            <a:r>
              <a:rPr lang="da-DK" sz="1620">
                <a:solidFill>
                  <a:srgbClr val="4D4D4D"/>
                </a:solidFill>
                <a:latin typeface="Franklin Gothic Book" panose="020B0503020102020204" pitchFamily="34" charset="0"/>
                <a:cs typeface="Tahoma" pitchFamily="34" charset="0"/>
                <a:sym typeface="Tahoma" pitchFamily="34" charset="0"/>
              </a:rPr>
              <a:t>Deltager</a:t>
            </a:r>
          </a:p>
        </p:txBody>
      </p:sp>
      <p:sp>
        <p:nvSpPr>
          <p:cNvPr id="19" name="Tekstboks 19"/>
          <p:cNvSpPr txBox="1">
            <a:spLocks noChangeArrowheads="1"/>
          </p:cNvSpPr>
          <p:nvPr/>
        </p:nvSpPr>
        <p:spPr bwMode="auto">
          <a:xfrm>
            <a:off x="4870855" y="419339"/>
            <a:ext cx="1300163" cy="341632"/>
          </a:xfrm>
          <a:prstGeom prst="rect">
            <a:avLst/>
          </a:prstGeom>
          <a:noFill/>
          <a:ln w="9525">
            <a:noFill/>
            <a:miter lim="800000"/>
            <a:headEnd/>
            <a:tailEnd/>
          </a:ln>
        </p:spPr>
        <p:txBody>
          <a:bodyPr>
            <a:spAutoFit/>
          </a:bodyPr>
          <a:lstStyle/>
          <a:p>
            <a:pPr algn="ctr">
              <a:buSzPct val="100000"/>
            </a:pPr>
            <a:r>
              <a:rPr lang="da-DK" sz="1620" dirty="0">
                <a:solidFill>
                  <a:srgbClr val="4D4D4D"/>
                </a:solidFill>
                <a:latin typeface="Franklin Gothic Book" panose="020B0503020102020204" pitchFamily="34" charset="0"/>
                <a:cs typeface="Tahoma" pitchFamily="34" charset="0"/>
                <a:sym typeface="Tahoma" pitchFamily="34" charset="0"/>
              </a:rPr>
              <a:t>Mennesker</a:t>
            </a:r>
          </a:p>
        </p:txBody>
      </p:sp>
      <p:sp>
        <p:nvSpPr>
          <p:cNvPr id="20" name="Tekstboks 12">
            <a:extLst>
              <a:ext uri="{FF2B5EF4-FFF2-40B4-BE49-F238E27FC236}">
                <a16:creationId xmlns:a16="http://schemas.microsoft.com/office/drawing/2014/main" id="{C166BE23-541C-471C-9D6F-C310960EF31F}"/>
              </a:ext>
            </a:extLst>
          </p:cNvPr>
          <p:cNvSpPr txBox="1"/>
          <p:nvPr/>
        </p:nvSpPr>
        <p:spPr>
          <a:xfrm>
            <a:off x="2913804" y="752710"/>
            <a:ext cx="636513" cy="1288943"/>
          </a:xfrm>
          <a:prstGeom prst="rect">
            <a:avLst/>
          </a:prstGeom>
          <a:noFill/>
        </p:spPr>
        <p:txBody>
          <a:bodyPr wrap="square" rtlCol="0">
            <a:spAutoFit/>
          </a:bodyPr>
          <a:lstStyle/>
          <a:p>
            <a:pPr defTabSz="740664"/>
            <a:r>
              <a:rPr lang="da-DK" sz="7776" dirty="0">
                <a:solidFill>
                  <a:srgbClr val="C05C56"/>
                </a:solidFill>
                <a:latin typeface="Franklin Gothic Book" panose="020B0503020102020204" pitchFamily="34" charset="0"/>
              </a:rPr>
              <a:t>E</a:t>
            </a:r>
          </a:p>
        </p:txBody>
      </p:sp>
      <p:sp>
        <p:nvSpPr>
          <p:cNvPr id="21" name="Tekstboks 13">
            <a:extLst>
              <a:ext uri="{FF2B5EF4-FFF2-40B4-BE49-F238E27FC236}">
                <a16:creationId xmlns:a16="http://schemas.microsoft.com/office/drawing/2014/main" id="{68BFEB3B-927A-4908-B602-229D77330E2A}"/>
              </a:ext>
            </a:extLst>
          </p:cNvPr>
          <p:cNvSpPr txBox="1"/>
          <p:nvPr/>
        </p:nvSpPr>
        <p:spPr>
          <a:xfrm>
            <a:off x="7618529" y="834558"/>
            <a:ext cx="636513" cy="1288943"/>
          </a:xfrm>
          <a:prstGeom prst="rect">
            <a:avLst/>
          </a:prstGeom>
          <a:noFill/>
        </p:spPr>
        <p:txBody>
          <a:bodyPr wrap="square" rtlCol="0">
            <a:spAutoFit/>
          </a:bodyPr>
          <a:lstStyle/>
          <a:p>
            <a:pPr defTabSz="740664"/>
            <a:r>
              <a:rPr lang="da-DK" sz="7776" dirty="0">
                <a:solidFill>
                  <a:srgbClr val="73A3A1"/>
                </a:solidFill>
                <a:latin typeface="Franklin Gothic Book" panose="020B0503020102020204" pitchFamily="34" charset="0"/>
              </a:rPr>
              <a:t>S</a:t>
            </a:r>
          </a:p>
        </p:txBody>
      </p:sp>
      <p:sp>
        <p:nvSpPr>
          <p:cNvPr id="22" name="Tekstboks 15">
            <a:extLst>
              <a:ext uri="{FF2B5EF4-FFF2-40B4-BE49-F238E27FC236}">
                <a16:creationId xmlns:a16="http://schemas.microsoft.com/office/drawing/2014/main" id="{111F8D06-03C2-459D-95C3-3985D8FE48E5}"/>
              </a:ext>
            </a:extLst>
          </p:cNvPr>
          <p:cNvSpPr txBox="1"/>
          <p:nvPr/>
        </p:nvSpPr>
        <p:spPr>
          <a:xfrm>
            <a:off x="3003011" y="3041252"/>
            <a:ext cx="636513" cy="1288943"/>
          </a:xfrm>
          <a:prstGeom prst="rect">
            <a:avLst/>
          </a:prstGeom>
          <a:noFill/>
        </p:spPr>
        <p:txBody>
          <a:bodyPr wrap="square" rtlCol="0">
            <a:spAutoFit/>
          </a:bodyPr>
          <a:lstStyle/>
          <a:p>
            <a:pPr defTabSz="740664"/>
            <a:r>
              <a:rPr lang="da-DK" sz="7776" dirty="0">
                <a:solidFill>
                  <a:srgbClr val="FEC665"/>
                </a:solidFill>
                <a:latin typeface="Franklin Gothic Book" panose="020B0503020102020204" pitchFamily="34" charset="0"/>
              </a:rPr>
              <a:t>I</a:t>
            </a:r>
          </a:p>
        </p:txBody>
      </p:sp>
      <p:sp>
        <p:nvSpPr>
          <p:cNvPr id="23" name="Tekstboks 14">
            <a:extLst>
              <a:ext uri="{FF2B5EF4-FFF2-40B4-BE49-F238E27FC236}">
                <a16:creationId xmlns:a16="http://schemas.microsoft.com/office/drawing/2014/main" id="{9F93392D-02A4-468E-B8D3-7FFFC0FE188B}"/>
              </a:ext>
            </a:extLst>
          </p:cNvPr>
          <p:cNvSpPr txBox="1"/>
          <p:nvPr/>
        </p:nvSpPr>
        <p:spPr>
          <a:xfrm>
            <a:off x="7782563" y="3093039"/>
            <a:ext cx="636513" cy="1288943"/>
          </a:xfrm>
          <a:prstGeom prst="rect">
            <a:avLst/>
          </a:prstGeom>
          <a:noFill/>
        </p:spPr>
        <p:txBody>
          <a:bodyPr wrap="square" rtlCol="0">
            <a:spAutoFit/>
          </a:bodyPr>
          <a:lstStyle/>
          <a:p>
            <a:pPr defTabSz="740664"/>
            <a:r>
              <a:rPr lang="da-DK" sz="7776" dirty="0">
                <a:solidFill>
                  <a:srgbClr val="2D7FA8"/>
                </a:solidFill>
                <a:latin typeface="Franklin Gothic Book" panose="020B0503020102020204" pitchFamily="34" charset="0"/>
              </a:rPr>
              <a:t>A</a:t>
            </a:r>
          </a:p>
        </p:txBody>
      </p:sp>
      <p:sp>
        <p:nvSpPr>
          <p:cNvPr id="4" name="Tekstfelt 3">
            <a:extLst>
              <a:ext uri="{FF2B5EF4-FFF2-40B4-BE49-F238E27FC236}">
                <a16:creationId xmlns:a16="http://schemas.microsoft.com/office/drawing/2014/main" id="{57E252C3-F0BC-4743-8470-53D5FA73807F}"/>
              </a:ext>
            </a:extLst>
          </p:cNvPr>
          <p:cNvSpPr txBox="1"/>
          <p:nvPr/>
        </p:nvSpPr>
        <p:spPr>
          <a:xfrm>
            <a:off x="3799574" y="929818"/>
            <a:ext cx="1555848" cy="1805978"/>
          </a:xfrm>
          <a:prstGeom prst="rect">
            <a:avLst/>
          </a:prstGeom>
          <a:noFill/>
        </p:spPr>
        <p:txBody>
          <a:bodyPr vert="horz" wrap="square" lIns="162000" tIns="162000" rIns="162000" bIns="324000" rtlCol="0" anchor="t" anchorCtr="0">
            <a:spAutoFit/>
          </a:bodyPr>
          <a:lstStyle/>
          <a:p>
            <a:r>
              <a:rPr lang="da-DK" sz="1600" b="1" baseline="30000" dirty="0">
                <a:solidFill>
                  <a:srgbClr val="4D4D4D"/>
                </a:solidFill>
              </a:rPr>
              <a:t>Kunden forventer:</a:t>
            </a:r>
          </a:p>
          <a:p>
            <a:r>
              <a:rPr lang="da-DK" sz="1600" baseline="30000" dirty="0">
                <a:solidFill>
                  <a:srgbClr val="4D4D4D"/>
                </a:solidFill>
              </a:rPr>
              <a:t>Begejstring, nyheder, originalitet.</a:t>
            </a:r>
            <a:endParaRPr lang="da-DK" sz="1600" b="1" baseline="30000" dirty="0">
              <a:solidFill>
                <a:srgbClr val="4D4D4D"/>
              </a:solidFill>
            </a:endParaRPr>
          </a:p>
          <a:p>
            <a:endParaRPr lang="da-DK" sz="1600" b="1" baseline="30000" dirty="0">
              <a:solidFill>
                <a:srgbClr val="4D4D4D"/>
              </a:solidFill>
            </a:endParaRPr>
          </a:p>
          <a:p>
            <a:r>
              <a:rPr lang="da-DK" sz="1600" b="1" baseline="30000" dirty="0">
                <a:solidFill>
                  <a:srgbClr val="4D4D4D"/>
                </a:solidFill>
              </a:rPr>
              <a:t>Kunden frabeder sig:</a:t>
            </a:r>
            <a:br>
              <a:rPr lang="da-DK" sz="1600" b="1" baseline="30000" dirty="0">
                <a:solidFill>
                  <a:srgbClr val="4D4D4D"/>
                </a:solidFill>
              </a:rPr>
            </a:br>
            <a:r>
              <a:rPr lang="da-DK" sz="1600" baseline="30000" dirty="0">
                <a:solidFill>
                  <a:srgbClr val="4D4D4D"/>
                </a:solidFill>
              </a:rPr>
              <a:t>Detaljer, lange forklaringer.</a:t>
            </a:r>
          </a:p>
          <a:p>
            <a:endParaRPr lang="da-DK" sz="1080" dirty="0">
              <a:latin typeface="Franklin Gothic Book" panose="020B0503020102020204" pitchFamily="34" charset="0"/>
            </a:endParaRPr>
          </a:p>
        </p:txBody>
      </p:sp>
      <p:sp>
        <p:nvSpPr>
          <p:cNvPr id="24" name="Tekstfelt 23">
            <a:extLst>
              <a:ext uri="{FF2B5EF4-FFF2-40B4-BE49-F238E27FC236}">
                <a16:creationId xmlns:a16="http://schemas.microsoft.com/office/drawing/2014/main" id="{E1E3FB84-BA13-4751-B95D-5D978C5BC00C}"/>
              </a:ext>
            </a:extLst>
          </p:cNvPr>
          <p:cNvSpPr txBox="1"/>
          <p:nvPr/>
        </p:nvSpPr>
        <p:spPr>
          <a:xfrm>
            <a:off x="5660986" y="929818"/>
            <a:ext cx="1612872" cy="2118884"/>
          </a:xfrm>
          <a:prstGeom prst="rect">
            <a:avLst/>
          </a:prstGeom>
          <a:noFill/>
        </p:spPr>
        <p:txBody>
          <a:bodyPr vert="horz" wrap="square" lIns="162000" tIns="162000" rIns="162000" bIns="324000" rtlCol="0" anchor="t" anchorCtr="0">
            <a:spAutoFit/>
          </a:bodyPr>
          <a:lstStyle/>
          <a:p>
            <a:r>
              <a:rPr lang="da-DK" sz="1500" b="1" baseline="30000" dirty="0">
                <a:solidFill>
                  <a:srgbClr val="4D4D4D"/>
                </a:solidFill>
              </a:rPr>
              <a:t>Kunden forventer:</a:t>
            </a:r>
          </a:p>
          <a:p>
            <a:r>
              <a:rPr lang="da-DK" sz="1500" baseline="30000" dirty="0">
                <a:solidFill>
                  <a:srgbClr val="4D4D4D"/>
                </a:solidFill>
              </a:rPr>
              <a:t>Indlevelse, oprigtighed, tillid, tålmodighed.</a:t>
            </a:r>
          </a:p>
          <a:p>
            <a:endParaRPr lang="da-DK" sz="1500" b="1" baseline="30000" dirty="0">
              <a:solidFill>
                <a:srgbClr val="4D4D4D"/>
              </a:solidFill>
            </a:endParaRPr>
          </a:p>
          <a:p>
            <a:r>
              <a:rPr lang="da-DK" sz="1500" b="1" baseline="30000" dirty="0">
                <a:solidFill>
                  <a:srgbClr val="4D4D4D"/>
                </a:solidFill>
              </a:rPr>
              <a:t>Kunden frabeder sig:</a:t>
            </a:r>
            <a:br>
              <a:rPr lang="da-DK" sz="1500" b="1" baseline="30000" dirty="0">
                <a:solidFill>
                  <a:srgbClr val="4D4D4D"/>
                </a:solidFill>
              </a:rPr>
            </a:br>
            <a:r>
              <a:rPr lang="da-DK" sz="1500" baseline="30000" dirty="0">
                <a:solidFill>
                  <a:srgbClr val="4D4D4D"/>
                </a:solidFill>
              </a:rPr>
              <a:t>Pres og hurtige beslutninger uden ejerskab.</a:t>
            </a:r>
          </a:p>
          <a:p>
            <a:endParaRPr lang="da-DK" sz="1500" dirty="0">
              <a:latin typeface="Franklin Gothic Book" panose="020B0503020102020204" pitchFamily="34" charset="0"/>
            </a:endParaRPr>
          </a:p>
          <a:p>
            <a:endParaRPr lang="da-DK" sz="1080" dirty="0">
              <a:latin typeface="Franklin Gothic Book" panose="020B0503020102020204" pitchFamily="34" charset="0"/>
            </a:endParaRPr>
          </a:p>
        </p:txBody>
      </p:sp>
      <p:sp>
        <p:nvSpPr>
          <p:cNvPr id="25" name="Tekstfelt 24">
            <a:extLst>
              <a:ext uri="{FF2B5EF4-FFF2-40B4-BE49-F238E27FC236}">
                <a16:creationId xmlns:a16="http://schemas.microsoft.com/office/drawing/2014/main" id="{66892B28-E953-48BD-933A-07F3CA486AA7}"/>
              </a:ext>
            </a:extLst>
          </p:cNvPr>
          <p:cNvSpPr txBox="1"/>
          <p:nvPr/>
        </p:nvSpPr>
        <p:spPr>
          <a:xfrm>
            <a:off x="3808067" y="2576716"/>
            <a:ext cx="1852919" cy="1798796"/>
          </a:xfrm>
          <a:prstGeom prst="rect">
            <a:avLst/>
          </a:prstGeom>
          <a:noFill/>
        </p:spPr>
        <p:txBody>
          <a:bodyPr vert="horz" wrap="square" lIns="162000" tIns="162000" rIns="162000" bIns="324000" rtlCol="0" anchor="t" anchorCtr="0">
            <a:spAutoFit/>
          </a:bodyPr>
          <a:lstStyle/>
          <a:p>
            <a:r>
              <a:rPr lang="da-DK" sz="1500" b="1" baseline="30000" dirty="0">
                <a:solidFill>
                  <a:srgbClr val="4D4D4D"/>
                </a:solidFill>
              </a:rPr>
              <a:t>Kunden forventer:</a:t>
            </a:r>
          </a:p>
          <a:p>
            <a:r>
              <a:rPr lang="da-DK" sz="1500" baseline="30000" dirty="0">
                <a:solidFill>
                  <a:srgbClr val="4D4D4D"/>
                </a:solidFill>
              </a:rPr>
              <a:t>Fokus på resultater, facts, professionalisme, ligefremhed. </a:t>
            </a:r>
            <a:endParaRPr lang="da-DK" sz="1500" b="1" baseline="30000" dirty="0">
              <a:solidFill>
                <a:srgbClr val="4D4D4D"/>
              </a:solidFill>
            </a:endParaRPr>
          </a:p>
          <a:p>
            <a:endParaRPr lang="da-DK" sz="1500" b="1" baseline="30000" dirty="0">
              <a:solidFill>
                <a:srgbClr val="4D4D4D"/>
              </a:solidFill>
            </a:endParaRPr>
          </a:p>
          <a:p>
            <a:r>
              <a:rPr lang="da-DK" sz="1500" b="1" baseline="30000" dirty="0">
                <a:solidFill>
                  <a:srgbClr val="4D4D4D"/>
                </a:solidFill>
              </a:rPr>
              <a:t>Kunden frabeder sig:</a:t>
            </a:r>
            <a:br>
              <a:rPr lang="da-DK" sz="1500" b="1" baseline="30000" dirty="0">
                <a:solidFill>
                  <a:srgbClr val="4D4D4D"/>
                </a:solidFill>
              </a:rPr>
            </a:br>
            <a:r>
              <a:rPr lang="da-DK" sz="1500" baseline="30000" dirty="0">
                <a:solidFill>
                  <a:srgbClr val="4D4D4D"/>
                </a:solidFill>
              </a:rPr>
              <a:t>Udenomssnak, manglende effektivitet</a:t>
            </a:r>
            <a:endParaRPr lang="da-DK" sz="1500" dirty="0">
              <a:latin typeface="Franklin Gothic Book" panose="020B0503020102020204" pitchFamily="34" charset="0"/>
            </a:endParaRPr>
          </a:p>
        </p:txBody>
      </p:sp>
      <p:sp>
        <p:nvSpPr>
          <p:cNvPr id="2" name="Pladsholder til tekst 1">
            <a:extLst>
              <a:ext uri="{FF2B5EF4-FFF2-40B4-BE49-F238E27FC236}">
                <a16:creationId xmlns:a16="http://schemas.microsoft.com/office/drawing/2014/main" id="{BB4257BF-52BE-4987-BC54-958B0FD59BF5}"/>
              </a:ext>
            </a:extLst>
          </p:cNvPr>
          <p:cNvSpPr>
            <a:spLocks noGrp="1"/>
          </p:cNvSpPr>
          <p:nvPr>
            <p:ph type="body" sz="quarter" idx="11"/>
          </p:nvPr>
        </p:nvSpPr>
        <p:spPr>
          <a:xfrm>
            <a:off x="107505" y="0"/>
            <a:ext cx="2992890" cy="883828"/>
          </a:xfrm>
        </p:spPr>
        <p:txBody>
          <a:bodyPr/>
          <a:lstStyle/>
          <a:p>
            <a:r>
              <a:rPr lang="da-DK" dirty="0"/>
              <a:t>Spot en kundetype</a:t>
            </a:r>
          </a:p>
        </p:txBody>
      </p:sp>
      <p:sp>
        <p:nvSpPr>
          <p:cNvPr id="3" name="Pladsholder til tekst 2">
            <a:extLst>
              <a:ext uri="{FF2B5EF4-FFF2-40B4-BE49-F238E27FC236}">
                <a16:creationId xmlns:a16="http://schemas.microsoft.com/office/drawing/2014/main" id="{3B69247C-9AB4-41E2-99B8-138B7DD937EA}"/>
              </a:ext>
            </a:extLst>
          </p:cNvPr>
          <p:cNvSpPr>
            <a:spLocks noGrp="1"/>
          </p:cNvSpPr>
          <p:nvPr>
            <p:ph type="body" sz="quarter" idx="13"/>
          </p:nvPr>
        </p:nvSpPr>
        <p:spPr/>
        <p:txBody>
          <a:bodyPr/>
          <a:lstStyle/>
          <a:p>
            <a:endParaRPr lang="da-DK"/>
          </a:p>
        </p:txBody>
      </p:sp>
      <p:sp>
        <p:nvSpPr>
          <p:cNvPr id="27" name="Tekstfelt 26">
            <a:extLst>
              <a:ext uri="{FF2B5EF4-FFF2-40B4-BE49-F238E27FC236}">
                <a16:creationId xmlns:a16="http://schemas.microsoft.com/office/drawing/2014/main" id="{94C92412-67F0-4512-B50B-D64B5FB12404}"/>
              </a:ext>
            </a:extLst>
          </p:cNvPr>
          <p:cNvSpPr txBox="1"/>
          <p:nvPr/>
        </p:nvSpPr>
        <p:spPr>
          <a:xfrm>
            <a:off x="5669478" y="2575182"/>
            <a:ext cx="1721302" cy="2118884"/>
          </a:xfrm>
          <a:prstGeom prst="rect">
            <a:avLst/>
          </a:prstGeom>
          <a:noFill/>
        </p:spPr>
        <p:txBody>
          <a:bodyPr vert="horz" wrap="square" lIns="162000" tIns="162000" rIns="162000" bIns="324000" rtlCol="0" anchor="t" anchorCtr="0">
            <a:spAutoFit/>
          </a:bodyPr>
          <a:lstStyle/>
          <a:p>
            <a:r>
              <a:rPr lang="da-DK" sz="1500" b="1" baseline="30000" dirty="0">
                <a:solidFill>
                  <a:srgbClr val="4D4D4D"/>
                </a:solidFill>
              </a:rPr>
              <a:t>Kunden forventer:</a:t>
            </a:r>
          </a:p>
          <a:p>
            <a:r>
              <a:rPr lang="da-DK" sz="1500" baseline="30000" dirty="0">
                <a:solidFill>
                  <a:srgbClr val="4D4D4D"/>
                </a:solidFill>
              </a:rPr>
              <a:t>Velforberedte og tilbageholdende sælgere, faglig viden, grundighed. </a:t>
            </a:r>
            <a:endParaRPr lang="da-DK" sz="1500" b="1" baseline="30000" dirty="0">
              <a:solidFill>
                <a:srgbClr val="4D4D4D"/>
              </a:solidFill>
            </a:endParaRPr>
          </a:p>
          <a:p>
            <a:endParaRPr lang="da-DK" sz="1500" b="1" baseline="30000" dirty="0">
              <a:solidFill>
                <a:srgbClr val="4D4D4D"/>
              </a:solidFill>
            </a:endParaRPr>
          </a:p>
          <a:p>
            <a:r>
              <a:rPr lang="da-DK" sz="1500" b="1" baseline="30000" dirty="0">
                <a:solidFill>
                  <a:srgbClr val="4D4D4D"/>
                </a:solidFill>
              </a:rPr>
              <a:t>Kunden frabeder sig:</a:t>
            </a:r>
            <a:br>
              <a:rPr lang="da-DK" sz="1500" b="1" baseline="30000" dirty="0">
                <a:solidFill>
                  <a:srgbClr val="4D4D4D"/>
                </a:solidFill>
              </a:rPr>
            </a:br>
            <a:r>
              <a:rPr lang="da-DK" sz="1500" baseline="30000" dirty="0">
                <a:solidFill>
                  <a:srgbClr val="4D4D4D"/>
                </a:solidFill>
              </a:rPr>
              <a:t>At love mere end man kan holde. </a:t>
            </a:r>
          </a:p>
          <a:p>
            <a:endParaRPr lang="da-DK" sz="1500" dirty="0">
              <a:latin typeface="Franklin Gothic Book" panose="020B0503020102020204" pitchFamily="34" charset="0"/>
            </a:endParaRPr>
          </a:p>
          <a:p>
            <a:endParaRPr lang="da-DK" sz="1080" dirty="0">
              <a:latin typeface="Franklin Gothic Book" panose="020B0503020102020204" pitchFamily="34" charset="0"/>
            </a:endParaRPr>
          </a:p>
        </p:txBody>
      </p:sp>
    </p:spTree>
    <p:extLst>
      <p:ext uri="{BB962C8B-B14F-4D97-AF65-F5344CB8AC3E}">
        <p14:creationId xmlns:p14="http://schemas.microsoft.com/office/powerpoint/2010/main" val="39830798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p:txBody>
          <a:bodyPr/>
          <a:lstStyle/>
          <a:p>
            <a:r>
              <a:rPr lang="da-DK" b="1" dirty="0">
                <a:solidFill>
                  <a:schemeClr val="tx2"/>
                </a:solidFill>
              </a:rPr>
              <a:t>Øvelser – spot en type</a:t>
            </a:r>
          </a:p>
        </p:txBody>
      </p:sp>
    </p:spTree>
    <p:extLst>
      <p:ext uri="{BB962C8B-B14F-4D97-AF65-F5344CB8AC3E}">
        <p14:creationId xmlns:p14="http://schemas.microsoft.com/office/powerpoint/2010/main" val="36333721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93506A9C-DF00-4848-96A1-3144E2AF7B0A}"/>
              </a:ext>
            </a:extLst>
          </p:cNvPr>
          <p:cNvSpPr>
            <a:spLocks noGrp="1"/>
          </p:cNvSpPr>
          <p:nvPr>
            <p:ph type="body" sz="quarter" idx="11"/>
          </p:nvPr>
        </p:nvSpPr>
        <p:spPr>
          <a:xfrm>
            <a:off x="107505" y="0"/>
            <a:ext cx="3341895" cy="883828"/>
          </a:xfrm>
        </p:spPr>
        <p:txBody>
          <a:bodyPr/>
          <a:lstStyle/>
          <a:p>
            <a:r>
              <a:rPr lang="da-DK" dirty="0"/>
              <a:t>Hvilke typer er i spil?</a:t>
            </a:r>
          </a:p>
        </p:txBody>
      </p:sp>
      <p:sp>
        <p:nvSpPr>
          <p:cNvPr id="7" name="Pladsholder til tekst 6">
            <a:extLst>
              <a:ext uri="{FF2B5EF4-FFF2-40B4-BE49-F238E27FC236}">
                <a16:creationId xmlns:a16="http://schemas.microsoft.com/office/drawing/2014/main" id="{4FDEC539-8978-497D-BE22-12E1E3BE246F}"/>
              </a:ext>
            </a:extLst>
          </p:cNvPr>
          <p:cNvSpPr>
            <a:spLocks noGrp="1"/>
          </p:cNvSpPr>
          <p:nvPr>
            <p:ph type="body" sz="quarter" idx="13"/>
          </p:nvPr>
        </p:nvSpPr>
        <p:spPr/>
        <p:txBody>
          <a:bodyPr/>
          <a:lstStyle/>
          <a:p>
            <a:endParaRPr lang="da-DK"/>
          </a:p>
        </p:txBody>
      </p:sp>
      <p:sp>
        <p:nvSpPr>
          <p:cNvPr id="8" name="Pladsholder til tekst 7">
            <a:extLst>
              <a:ext uri="{FF2B5EF4-FFF2-40B4-BE49-F238E27FC236}">
                <a16:creationId xmlns:a16="http://schemas.microsoft.com/office/drawing/2014/main" id="{DFA3E61E-FAF4-491D-BEC3-F79906A9AC96}"/>
              </a:ext>
            </a:extLst>
          </p:cNvPr>
          <p:cNvSpPr>
            <a:spLocks noGrp="1"/>
          </p:cNvSpPr>
          <p:nvPr>
            <p:ph type="body" sz="quarter" idx="14"/>
          </p:nvPr>
        </p:nvSpPr>
        <p:spPr>
          <a:xfrm>
            <a:off x="311658" y="985044"/>
            <a:ext cx="8280920" cy="3744912"/>
          </a:xfrm>
        </p:spPr>
        <p:txBody>
          <a:bodyPr/>
          <a:lstStyle/>
          <a:p>
            <a:r>
              <a:rPr lang="da-DK" b="1" dirty="0"/>
              <a:t>Hans</a:t>
            </a:r>
            <a:r>
              <a:rPr lang="da-DK" dirty="0"/>
              <a:t> (ringer): Hej Grete. Har du ikke fået min mail? Jeg har behov for en afklaring fra dig for at komme videre med min opgave, så jeg kan få den afsluttet. </a:t>
            </a:r>
          </a:p>
          <a:p>
            <a:r>
              <a:rPr lang="da-DK" b="1" dirty="0"/>
              <a:t>Grete: </a:t>
            </a:r>
            <a:r>
              <a:rPr lang="da-DK" dirty="0"/>
              <a:t>Jo jeg har set din mail og jeg vil rigtig gerne hjælpe. Men jeg tror jeg lige skal vende den med min kollega Markus. Det er nemlig hans område, så jeg tror vi skal involvere ham. Men han er desværre på ferie lige nu. Men kan det måske vente til han er tilbage?</a:t>
            </a:r>
          </a:p>
          <a:p>
            <a:r>
              <a:rPr lang="da-DK" b="1" dirty="0"/>
              <a:t>Hans: </a:t>
            </a:r>
            <a:r>
              <a:rPr lang="da-DK" dirty="0"/>
              <a:t>Nej jeg kan ikke vente en uge. Jeg skal videre med den her opgave og jeg tænker ikke at det er så effektivt, at vi skal afvente at Markus er tilbage. Kan du ikke bare lige se på det og så give mig et svar.</a:t>
            </a:r>
          </a:p>
          <a:p>
            <a:r>
              <a:rPr lang="da-DK" b="1" dirty="0"/>
              <a:t>Grete: </a:t>
            </a:r>
            <a:r>
              <a:rPr lang="da-DK" dirty="0"/>
              <a:t>Jo altså jeg ved ikke rigtig. Jeg vil jo gerne hjælpe dig, men jeg ved ikke rigtig hvad Markus vil sige til det. Det er jo hans område…</a:t>
            </a:r>
          </a:p>
          <a:p>
            <a:r>
              <a:rPr lang="da-DK" b="1" dirty="0"/>
              <a:t>Hans: </a:t>
            </a:r>
            <a:r>
              <a:rPr lang="da-DK" dirty="0"/>
              <a:t>Den skal jeg nok tage med Markus når han er tilbage. Jeg har ikke tid til at vente. Bare giv mig et hurtigt svar.</a:t>
            </a:r>
          </a:p>
          <a:p>
            <a:r>
              <a:rPr lang="da-DK" b="1" dirty="0"/>
              <a:t>Grete: </a:t>
            </a:r>
            <a:r>
              <a:rPr lang="da-DK" dirty="0"/>
              <a:t>Jamen jeg er ikke helt sikker. Så skal jeg lige drøfte det med Claus i hvert fald…</a:t>
            </a:r>
          </a:p>
          <a:p>
            <a:endParaRPr lang="da-DK" dirty="0"/>
          </a:p>
        </p:txBody>
      </p:sp>
    </p:spTree>
    <p:extLst>
      <p:ext uri="{BB962C8B-B14F-4D97-AF65-F5344CB8AC3E}">
        <p14:creationId xmlns:p14="http://schemas.microsoft.com/office/powerpoint/2010/main" val="16518080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tekst 5">
            <a:extLst>
              <a:ext uri="{FF2B5EF4-FFF2-40B4-BE49-F238E27FC236}">
                <a16:creationId xmlns:a16="http://schemas.microsoft.com/office/drawing/2014/main" id="{93506A9C-DF00-4848-96A1-3144E2AF7B0A}"/>
              </a:ext>
            </a:extLst>
          </p:cNvPr>
          <p:cNvSpPr>
            <a:spLocks noGrp="1"/>
          </p:cNvSpPr>
          <p:nvPr>
            <p:ph type="body" sz="quarter" idx="11"/>
          </p:nvPr>
        </p:nvSpPr>
        <p:spPr>
          <a:xfrm>
            <a:off x="107505" y="0"/>
            <a:ext cx="3341895" cy="883828"/>
          </a:xfrm>
        </p:spPr>
        <p:txBody>
          <a:bodyPr/>
          <a:lstStyle/>
          <a:p>
            <a:r>
              <a:rPr lang="da-DK" dirty="0"/>
              <a:t>Hvilke typer er i spil?</a:t>
            </a:r>
          </a:p>
        </p:txBody>
      </p:sp>
      <p:sp>
        <p:nvSpPr>
          <p:cNvPr id="7" name="Pladsholder til tekst 6">
            <a:extLst>
              <a:ext uri="{FF2B5EF4-FFF2-40B4-BE49-F238E27FC236}">
                <a16:creationId xmlns:a16="http://schemas.microsoft.com/office/drawing/2014/main" id="{4FDEC539-8978-497D-BE22-12E1E3BE246F}"/>
              </a:ext>
            </a:extLst>
          </p:cNvPr>
          <p:cNvSpPr>
            <a:spLocks noGrp="1"/>
          </p:cNvSpPr>
          <p:nvPr>
            <p:ph type="body" sz="quarter" idx="13"/>
          </p:nvPr>
        </p:nvSpPr>
        <p:spPr/>
        <p:txBody>
          <a:bodyPr/>
          <a:lstStyle/>
          <a:p>
            <a:endParaRPr lang="da-DK"/>
          </a:p>
        </p:txBody>
      </p:sp>
      <p:sp>
        <p:nvSpPr>
          <p:cNvPr id="8" name="Pladsholder til tekst 7">
            <a:extLst>
              <a:ext uri="{FF2B5EF4-FFF2-40B4-BE49-F238E27FC236}">
                <a16:creationId xmlns:a16="http://schemas.microsoft.com/office/drawing/2014/main" id="{DFA3E61E-FAF4-491D-BEC3-F79906A9AC96}"/>
              </a:ext>
            </a:extLst>
          </p:cNvPr>
          <p:cNvSpPr>
            <a:spLocks noGrp="1"/>
          </p:cNvSpPr>
          <p:nvPr>
            <p:ph type="body" sz="quarter" idx="14"/>
          </p:nvPr>
        </p:nvSpPr>
        <p:spPr>
          <a:xfrm>
            <a:off x="311658" y="985044"/>
            <a:ext cx="8280920" cy="3744912"/>
          </a:xfrm>
        </p:spPr>
        <p:txBody>
          <a:bodyPr/>
          <a:lstStyle/>
          <a:p>
            <a:pPr lvl="0"/>
            <a:r>
              <a:rPr lang="da-DK" b="1" dirty="0"/>
              <a:t>Morten</a:t>
            </a:r>
            <a:r>
              <a:rPr lang="da-DK" dirty="0"/>
              <a:t> kommer forbi: ”Jeg er lige i gang med at undersøge en super spændende mulighed. Jeg har fået en fantastisk ide til hvordan vi kan få en masse nye kunder. Jeg kunne vildt godt tænke mig at vi to lige brugte bare en halv time på noget hurtig sparring.”</a:t>
            </a:r>
          </a:p>
          <a:p>
            <a:pPr lvl="0"/>
            <a:r>
              <a:rPr lang="da-DK" b="1" dirty="0"/>
              <a:t>Anders</a:t>
            </a:r>
            <a:r>
              <a:rPr lang="da-DK" dirty="0"/>
              <a:t> (kollega) ringer): Hej Birthe. Har du ikke fået min mail? Jeg har behov for en afklaring fra dig for at komme videre med min opgave, så jeg kan få den afsluttet. </a:t>
            </a:r>
          </a:p>
          <a:p>
            <a:pPr lvl="0"/>
            <a:r>
              <a:rPr lang="da-DK" b="1" dirty="0"/>
              <a:t>Lasse </a:t>
            </a:r>
            <a:r>
              <a:rPr lang="da-DK" dirty="0"/>
              <a:t>ringer ind til HR: ”Hej, jeg ved ikke om du kan hjælpe mig. Jeg er nemlig lidt tvivl om jeg egentlig kan bruge min sundhedsforsikring. Men jeg talte med min kollega som har været igennem noget lignende og hun mente helt bestemt at jeg er dækket. ”</a:t>
            </a:r>
          </a:p>
          <a:p>
            <a:endParaRPr lang="da-DK" dirty="0"/>
          </a:p>
        </p:txBody>
      </p:sp>
    </p:spTree>
    <p:extLst>
      <p:ext uri="{BB962C8B-B14F-4D97-AF65-F5344CB8AC3E}">
        <p14:creationId xmlns:p14="http://schemas.microsoft.com/office/powerpoint/2010/main" val="931998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677745" cy="883828"/>
          </a:xfrm>
        </p:spPr>
        <p:txBody>
          <a:bodyPr/>
          <a:lstStyle/>
          <a:p>
            <a:r>
              <a:rPr lang="da-DK" dirty="0"/>
              <a:t>Beskrivelse af øvelsen ”Hvilke typer er i spil”</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dirty="0">
                <a:latin typeface="Franklin Gothic Book" panose="020B0503020102020204" pitchFamily="34" charset="0"/>
              </a:rPr>
              <a:t>Formål:	 At spotte hvilken en type, der er tale om.</a:t>
            </a:r>
          </a:p>
          <a:p>
            <a:r>
              <a:rPr lang="da-DK" dirty="0">
                <a:latin typeface="Franklin Gothic Book" panose="020B0503020102020204" pitchFamily="34" charset="0"/>
              </a:rPr>
              <a:t>Materiale:	De to ovenstående slides.</a:t>
            </a:r>
          </a:p>
          <a:p>
            <a:r>
              <a:rPr lang="da-DK" dirty="0">
                <a:latin typeface="Franklin Gothic Book" panose="020B0503020102020204" pitchFamily="34" charset="0"/>
              </a:rPr>
              <a:t>Øvelse:	Alle taler om, hvilke typer de gætter op og argumenterer for hvorfor.</a:t>
            </a:r>
          </a:p>
          <a:p>
            <a:r>
              <a:rPr lang="da-DK" dirty="0">
                <a:latin typeface="Franklin Gothic Book" panose="020B0503020102020204" pitchFamily="34" charset="0"/>
              </a:rPr>
              <a:t>Korrekte typer:</a:t>
            </a:r>
          </a:p>
          <a:p>
            <a:pPr marL="285750" indent="-285750">
              <a:buFont typeface="Arial" panose="020B0604020202020204" pitchFamily="34" charset="0"/>
              <a:buChar char="•"/>
            </a:pPr>
            <a:r>
              <a:rPr lang="da-DK" dirty="0">
                <a:latin typeface="Franklin Gothic Book" panose="020B0503020102020204" pitchFamily="34" charset="0"/>
              </a:rPr>
              <a:t>Hans er Implementer </a:t>
            </a:r>
          </a:p>
          <a:p>
            <a:pPr marL="285750" indent="-285750">
              <a:buFont typeface="Arial" panose="020B0604020202020204" pitchFamily="34" charset="0"/>
              <a:buChar char="•"/>
            </a:pPr>
            <a:r>
              <a:rPr lang="da-DK" dirty="0">
                <a:latin typeface="Franklin Gothic Book" panose="020B0503020102020204" pitchFamily="34" charset="0"/>
              </a:rPr>
              <a:t>Grete er Supporter</a:t>
            </a:r>
          </a:p>
          <a:p>
            <a:pPr marL="285750" indent="-285750">
              <a:buFont typeface="Arial" panose="020B0604020202020204" pitchFamily="34" charset="0"/>
              <a:buChar char="•"/>
            </a:pPr>
            <a:r>
              <a:rPr lang="da-DK" dirty="0">
                <a:latin typeface="Franklin Gothic Book" panose="020B0503020102020204" pitchFamily="34" charset="0"/>
              </a:rPr>
              <a:t>Morten er Entusiast</a:t>
            </a:r>
          </a:p>
          <a:p>
            <a:pPr marL="285750" indent="-285750">
              <a:buFont typeface="Arial" panose="020B0604020202020204" pitchFamily="34" charset="0"/>
              <a:buChar char="•"/>
            </a:pPr>
            <a:r>
              <a:rPr lang="da-DK" dirty="0">
                <a:latin typeface="Franklin Gothic Book" panose="020B0503020102020204" pitchFamily="34" charset="0"/>
              </a:rPr>
              <a:t>Anders er Implementer</a:t>
            </a:r>
          </a:p>
          <a:p>
            <a:pPr marL="285750" indent="-285750">
              <a:buFont typeface="Arial" panose="020B0604020202020204" pitchFamily="34" charset="0"/>
              <a:buChar char="•"/>
            </a:pPr>
            <a:r>
              <a:rPr lang="da-DK" dirty="0">
                <a:latin typeface="Franklin Gothic Book" panose="020B0503020102020204" pitchFamily="34" charset="0"/>
              </a:rPr>
              <a:t>Lasse er Supporter</a:t>
            </a:r>
          </a:p>
          <a:p>
            <a:endParaRPr lang="da-DK" sz="1400" dirty="0"/>
          </a:p>
          <a:p>
            <a:endParaRPr lang="da-DK" sz="1400" dirty="0"/>
          </a:p>
          <a:p>
            <a:endParaRPr lang="da-DK" sz="1200" dirty="0">
              <a:solidFill>
                <a:schemeClr val="tx1"/>
              </a:solidFill>
            </a:endParaRPr>
          </a:p>
          <a:p>
            <a:r>
              <a:rPr lang="da-DK" sz="1200" dirty="0">
                <a:solidFill>
                  <a:schemeClr val="tx1"/>
                </a:solidFill>
              </a:rPr>
              <a:t> </a:t>
            </a:r>
          </a:p>
          <a:p>
            <a:r>
              <a:rPr lang="da-DK" sz="1200" b="1" cap="all" dirty="0">
                <a:solidFill>
                  <a:schemeClr val="tx1"/>
                </a:solidFill>
              </a:rPr>
              <a:t> </a:t>
            </a:r>
            <a:endParaRPr lang="da-DK" sz="1200" cap="all" dirty="0">
              <a:solidFill>
                <a:schemeClr val="tx1"/>
              </a:solidFill>
            </a:endParaRPr>
          </a:p>
          <a:p>
            <a:r>
              <a:rPr lang="da-DK" sz="1200" b="1" cap="all" dirty="0">
                <a:solidFill>
                  <a:schemeClr val="tx1"/>
                </a:solidFill>
              </a:rPr>
              <a:t> </a:t>
            </a:r>
            <a:endParaRPr lang="da-DK" sz="1200" cap="all" dirty="0">
              <a:solidFill>
                <a:schemeClr val="tx1"/>
              </a:solidFill>
            </a:endParaRPr>
          </a:p>
        </p:txBody>
      </p:sp>
    </p:spTree>
    <p:extLst>
      <p:ext uri="{BB962C8B-B14F-4D97-AF65-F5344CB8AC3E}">
        <p14:creationId xmlns:p14="http://schemas.microsoft.com/office/powerpoint/2010/main" val="38728580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01AB230-B03C-41E4-8E6A-FA86BB17BCB9}"/>
              </a:ext>
            </a:extLst>
          </p:cNvPr>
          <p:cNvSpPr>
            <a:spLocks noGrp="1"/>
          </p:cNvSpPr>
          <p:nvPr>
            <p:ph type="body" sz="quarter" idx="11"/>
          </p:nvPr>
        </p:nvSpPr>
        <p:spPr>
          <a:xfrm>
            <a:off x="107505" y="0"/>
            <a:ext cx="2848170" cy="883828"/>
          </a:xfrm>
        </p:spPr>
        <p:txBody>
          <a:bodyPr/>
          <a:lstStyle/>
          <a:p>
            <a:r>
              <a:rPr lang="da-DK" dirty="0"/>
              <a:t>Kender du typen?</a:t>
            </a:r>
          </a:p>
        </p:txBody>
      </p:sp>
      <p:sp>
        <p:nvSpPr>
          <p:cNvPr id="2" name="Pladsholder til tekst 1">
            <a:extLst>
              <a:ext uri="{FF2B5EF4-FFF2-40B4-BE49-F238E27FC236}">
                <a16:creationId xmlns:a16="http://schemas.microsoft.com/office/drawing/2014/main" id="{8DE81FAE-B678-4EE9-81C5-77F52DE06478}"/>
              </a:ext>
            </a:extLst>
          </p:cNvPr>
          <p:cNvSpPr>
            <a:spLocks noGrp="1"/>
          </p:cNvSpPr>
          <p:nvPr>
            <p:ph type="body" sz="quarter" idx="13"/>
          </p:nvPr>
        </p:nvSpPr>
        <p:spPr/>
        <p:txBody>
          <a:bodyPr/>
          <a:lstStyle/>
          <a:p>
            <a:endParaRPr lang="da-DK"/>
          </a:p>
        </p:txBody>
      </p:sp>
      <p:sp>
        <p:nvSpPr>
          <p:cNvPr id="3" name="Pladsholder til tekst 2">
            <a:extLst>
              <a:ext uri="{FF2B5EF4-FFF2-40B4-BE49-F238E27FC236}">
                <a16:creationId xmlns:a16="http://schemas.microsoft.com/office/drawing/2014/main" id="{01FBB56C-AA8A-4E35-B233-629E20C05FB6}"/>
              </a:ext>
            </a:extLst>
          </p:cNvPr>
          <p:cNvSpPr>
            <a:spLocks noGrp="1"/>
          </p:cNvSpPr>
          <p:nvPr>
            <p:ph type="body" sz="quarter" idx="14"/>
          </p:nvPr>
        </p:nvSpPr>
        <p:spPr/>
        <p:txBody>
          <a:bodyPr/>
          <a:lstStyle/>
          <a:p>
            <a:r>
              <a:rPr lang="da-DK" dirty="0">
                <a:latin typeface="Franklin Gothic Book" panose="020B0503020102020204" pitchFamily="34" charset="0"/>
              </a:rPr>
              <a:t>Hver gruppe har til opgave, at beskrive/vise/præsentere </a:t>
            </a:r>
            <a:r>
              <a:rPr lang="da-DK" u="sng" dirty="0">
                <a:latin typeface="Franklin Gothic Book" panose="020B0503020102020204" pitchFamily="34" charset="0"/>
              </a:rPr>
              <a:t>jeres</a:t>
            </a:r>
            <a:r>
              <a:rPr lang="da-DK" dirty="0">
                <a:latin typeface="Franklin Gothic Book" panose="020B0503020102020204" pitchFamily="34" charset="0"/>
              </a:rPr>
              <a:t> type (fx entusiaster) i plenum for de øvrige 3 typer (fx Supporter, Analytiker, Implementer).</a:t>
            </a:r>
          </a:p>
          <a:p>
            <a:r>
              <a:rPr lang="da-DK" dirty="0">
                <a:latin typeface="Franklin Gothic Book" panose="020B0503020102020204" pitchFamily="34" charset="0"/>
              </a:rPr>
              <a:t>Fremlæggelsen skal indeholde:</a:t>
            </a:r>
          </a:p>
          <a:p>
            <a:pPr marL="285750" indent="-285750">
              <a:buFont typeface="Arial" panose="020B0604020202020204" pitchFamily="34" charset="0"/>
              <a:buChar char="•"/>
            </a:pPr>
            <a:r>
              <a:rPr lang="da-DK" dirty="0">
                <a:latin typeface="Franklin Gothic Book" panose="020B0503020102020204" pitchFamily="34" charset="0"/>
              </a:rPr>
              <a:t>Jeres styrker i relation til samarbejdet med  de øvrige 3 typer</a:t>
            </a:r>
          </a:p>
          <a:p>
            <a:pPr marL="285750" indent="-285750">
              <a:buFont typeface="Arial" panose="020B0604020202020204" pitchFamily="34" charset="0"/>
              <a:buChar char="•"/>
            </a:pPr>
            <a:r>
              <a:rPr lang="da-DK" dirty="0">
                <a:latin typeface="Franklin Gothic Book" panose="020B0503020102020204" pitchFamily="34" charset="0"/>
              </a:rPr>
              <a:t>Jeres udfordringer/faldgruber i relation til de øvrige 3 typer</a:t>
            </a:r>
          </a:p>
          <a:p>
            <a:r>
              <a:rPr lang="da-DK" dirty="0">
                <a:latin typeface="Franklin Gothic Book" panose="020B0503020102020204" pitchFamily="34" charset="0"/>
              </a:rPr>
              <a:t>Gruppen beslutter hvordan fremlæggelsen skal foregå og hvilke hjælpemidler (gerne visualiseringer) gruppen ønsker at benytte.</a:t>
            </a:r>
          </a:p>
          <a:p>
            <a:endParaRPr lang="da-DK" dirty="0"/>
          </a:p>
        </p:txBody>
      </p:sp>
    </p:spTree>
    <p:extLst>
      <p:ext uri="{BB962C8B-B14F-4D97-AF65-F5344CB8AC3E}">
        <p14:creationId xmlns:p14="http://schemas.microsoft.com/office/powerpoint/2010/main" val="20594309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DEE96C3-2765-46A4-941C-C47AA525B3FA}"/>
              </a:ext>
            </a:extLst>
          </p:cNvPr>
          <p:cNvSpPr>
            <a:spLocks noGrp="1"/>
          </p:cNvSpPr>
          <p:nvPr>
            <p:ph type="body" sz="quarter" idx="11"/>
          </p:nvPr>
        </p:nvSpPr>
        <p:spPr>
          <a:xfrm>
            <a:off x="107505" y="0"/>
            <a:ext cx="6318672" cy="883828"/>
          </a:xfrm>
        </p:spPr>
        <p:txBody>
          <a:bodyPr/>
          <a:lstStyle/>
          <a:p>
            <a:r>
              <a:rPr lang="da-DK" dirty="0"/>
              <a:t>Beskrivelse af øvelsen ”kender du typen?”</a:t>
            </a:r>
          </a:p>
        </p:txBody>
      </p:sp>
      <p:sp>
        <p:nvSpPr>
          <p:cNvPr id="3" name="Pladsholder til tekst 2">
            <a:extLst>
              <a:ext uri="{FF2B5EF4-FFF2-40B4-BE49-F238E27FC236}">
                <a16:creationId xmlns:a16="http://schemas.microsoft.com/office/drawing/2014/main" id="{6C39333B-77A0-42D7-81EF-11666578F22E}"/>
              </a:ext>
            </a:extLst>
          </p:cNvPr>
          <p:cNvSpPr>
            <a:spLocks noGrp="1"/>
          </p:cNvSpPr>
          <p:nvPr>
            <p:ph type="body" sz="quarter" idx="13"/>
          </p:nvPr>
        </p:nvSpPr>
        <p:spPr/>
        <p:txBody>
          <a:bodyPr/>
          <a:lstStyle/>
          <a:p>
            <a:endParaRPr lang="da-DK"/>
          </a:p>
        </p:txBody>
      </p:sp>
      <p:sp>
        <p:nvSpPr>
          <p:cNvPr id="4" name="Pladsholder til tekst 3">
            <a:extLst>
              <a:ext uri="{FF2B5EF4-FFF2-40B4-BE49-F238E27FC236}">
                <a16:creationId xmlns:a16="http://schemas.microsoft.com/office/drawing/2014/main" id="{607D29BE-C20C-4F75-8F32-E9F9A3FC8295}"/>
              </a:ext>
            </a:extLst>
          </p:cNvPr>
          <p:cNvSpPr>
            <a:spLocks noGrp="1"/>
          </p:cNvSpPr>
          <p:nvPr>
            <p:ph type="body" sz="quarter" idx="14"/>
          </p:nvPr>
        </p:nvSpPr>
        <p:spPr>
          <a:xfrm>
            <a:off x="395536" y="1086351"/>
            <a:ext cx="8568952" cy="4033043"/>
          </a:xfrm>
        </p:spPr>
        <p:txBody>
          <a:bodyPr/>
          <a:lstStyle/>
          <a:p>
            <a:r>
              <a:rPr lang="da-DK" sz="1400" dirty="0">
                <a:solidFill>
                  <a:schemeClr val="tx1"/>
                </a:solidFill>
              </a:rPr>
              <a:t>Formål:	At deltagerne på kort tid, får større indsigt i egen typologi, og, med egen indsigt og egne 	ord, præsenteres for de øvrige EASI typologier. </a:t>
            </a:r>
          </a:p>
          <a:p>
            <a:r>
              <a:rPr lang="da-DK" sz="1400" dirty="0">
                <a:solidFill>
                  <a:schemeClr val="tx1"/>
                </a:solidFill>
              </a:rPr>
              <a:t>Materialer:  Alle deltagere skal have gennemført en EASI test, således at de kender deres type. </a:t>
            </a:r>
          </a:p>
          <a:p>
            <a:r>
              <a:rPr lang="da-DK" sz="1400" dirty="0">
                <a:solidFill>
                  <a:schemeClr val="tx1"/>
                </a:solidFill>
              </a:rPr>
              <a:t>	Til brug ved fremlæggelse kan anvendes alle former for ”remedier” – papir, </a:t>
            </a:r>
            <a:r>
              <a:rPr lang="da-DK" sz="1400" dirty="0" err="1">
                <a:solidFill>
                  <a:schemeClr val="tx1"/>
                </a:solidFill>
              </a:rPr>
              <a:t>lego</a:t>
            </a:r>
            <a:r>
              <a:rPr lang="da-DK" sz="1400" dirty="0">
                <a:solidFill>
                  <a:schemeClr val="tx1"/>
                </a:solidFill>
              </a:rPr>
              <a:t>, hatte, - 	kun fantasien sætter grænser.</a:t>
            </a:r>
          </a:p>
          <a:p>
            <a:r>
              <a:rPr lang="da-DK" sz="1400" dirty="0">
                <a:solidFill>
                  <a:schemeClr val="tx1"/>
                </a:solidFill>
              </a:rPr>
              <a:t>Øvelse: 	Lav en gruppe per type (evt. flere ved mange deltagere). Grupperne har til opgave, at 	beskrive/fortælle/opføre om egen type, og fremlægge beskrivelsen i plenum for de øvrige 3 	typer.</a:t>
            </a:r>
            <a:endParaRPr lang="da-DK" sz="1400" b="1" dirty="0">
              <a:solidFill>
                <a:schemeClr val="tx1"/>
              </a:solidFill>
            </a:endParaRPr>
          </a:p>
          <a:p>
            <a:endParaRPr lang="da-DK" sz="1200" dirty="0">
              <a:solidFill>
                <a:schemeClr val="tx1"/>
              </a:solidFill>
            </a:endParaRPr>
          </a:p>
          <a:p>
            <a:r>
              <a:rPr lang="da-DK" sz="1200" dirty="0">
                <a:solidFill>
                  <a:schemeClr val="tx1"/>
                </a:solidFill>
              </a:rPr>
              <a:t> </a:t>
            </a:r>
          </a:p>
          <a:p>
            <a:r>
              <a:rPr lang="da-DK" sz="1200" b="1" cap="all" dirty="0">
                <a:solidFill>
                  <a:schemeClr val="tx1"/>
                </a:solidFill>
              </a:rPr>
              <a:t> </a:t>
            </a:r>
            <a:endParaRPr lang="da-DK" sz="1200" cap="all" dirty="0">
              <a:solidFill>
                <a:schemeClr val="tx1"/>
              </a:solidFill>
            </a:endParaRPr>
          </a:p>
          <a:p>
            <a:r>
              <a:rPr lang="da-DK" sz="1200" b="1" cap="all" dirty="0">
                <a:solidFill>
                  <a:schemeClr val="tx1"/>
                </a:solidFill>
              </a:rPr>
              <a:t> </a:t>
            </a:r>
            <a:endParaRPr lang="da-DK" sz="1200" cap="all" dirty="0">
              <a:solidFill>
                <a:schemeClr val="tx1"/>
              </a:solidFill>
            </a:endParaRPr>
          </a:p>
        </p:txBody>
      </p:sp>
    </p:spTree>
    <p:extLst>
      <p:ext uri="{BB962C8B-B14F-4D97-AF65-F5344CB8AC3E}">
        <p14:creationId xmlns:p14="http://schemas.microsoft.com/office/powerpoint/2010/main" val="5214921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9BF1ADDC-370F-4228-89C4-9BD83FB7AE33}"/>
              </a:ext>
            </a:extLst>
          </p:cNvPr>
          <p:cNvSpPr>
            <a:spLocks noGrp="1"/>
          </p:cNvSpPr>
          <p:nvPr>
            <p:ph type="subTitle" idx="1"/>
          </p:nvPr>
        </p:nvSpPr>
        <p:spPr/>
        <p:txBody>
          <a:bodyPr/>
          <a:lstStyle/>
          <a:p>
            <a:pPr marL="285750" indent="-285750">
              <a:buFont typeface="Wingdings" panose="05000000000000000000" pitchFamily="2" charset="2"/>
              <a:buChar char="ü"/>
            </a:pPr>
            <a:r>
              <a:rPr lang="da-DK" dirty="0">
                <a:solidFill>
                  <a:schemeClr val="tx2"/>
                </a:solidFill>
                <a:latin typeface="+mn-lt"/>
              </a:rPr>
              <a:t>Vælg og tilpas de relevante slides</a:t>
            </a:r>
          </a:p>
          <a:p>
            <a:pPr marL="285750" indent="-285750">
              <a:buFont typeface="Wingdings" panose="05000000000000000000" pitchFamily="2" charset="2"/>
              <a:buChar char="ü"/>
            </a:pPr>
            <a:r>
              <a:rPr lang="da-DK" dirty="0">
                <a:solidFill>
                  <a:schemeClr val="tx2"/>
                </a:solidFill>
                <a:latin typeface="+mn-lt"/>
              </a:rPr>
              <a:t>Slet de øvrige slides</a:t>
            </a:r>
          </a:p>
          <a:p>
            <a:pPr marL="285750" indent="-285750">
              <a:buFont typeface="Wingdings" panose="05000000000000000000" pitchFamily="2" charset="2"/>
              <a:buChar char="ü"/>
            </a:pPr>
            <a:r>
              <a:rPr lang="da-DK" dirty="0">
                <a:solidFill>
                  <a:schemeClr val="tx2"/>
                </a:solidFill>
                <a:latin typeface="+mn-lt"/>
              </a:rPr>
              <a:t>Slet denne vejledning</a:t>
            </a:r>
          </a:p>
        </p:txBody>
      </p:sp>
      <p:sp>
        <p:nvSpPr>
          <p:cNvPr id="4" name="Pladsholder til tekst 3">
            <a:extLst>
              <a:ext uri="{FF2B5EF4-FFF2-40B4-BE49-F238E27FC236}">
                <a16:creationId xmlns:a16="http://schemas.microsoft.com/office/drawing/2014/main" id="{47DCB648-B909-4D9A-899B-98018EBE2D46}"/>
              </a:ext>
            </a:extLst>
          </p:cNvPr>
          <p:cNvSpPr>
            <a:spLocks noGrp="1"/>
          </p:cNvSpPr>
          <p:nvPr>
            <p:ph type="body" sz="quarter" idx="13"/>
          </p:nvPr>
        </p:nvSpPr>
        <p:spPr/>
        <p:txBody>
          <a:bodyPr/>
          <a:lstStyle/>
          <a:p>
            <a:endParaRPr lang="da-DK"/>
          </a:p>
        </p:txBody>
      </p:sp>
      <p:sp>
        <p:nvSpPr>
          <p:cNvPr id="5" name="Pladsholder til tekst 4">
            <a:extLst>
              <a:ext uri="{FF2B5EF4-FFF2-40B4-BE49-F238E27FC236}">
                <a16:creationId xmlns:a16="http://schemas.microsoft.com/office/drawing/2014/main" id="{F853F8E0-DAEB-4B50-AEB1-0B3AD374BEB7}"/>
              </a:ext>
            </a:extLst>
          </p:cNvPr>
          <p:cNvSpPr>
            <a:spLocks noGrp="1"/>
          </p:cNvSpPr>
          <p:nvPr>
            <p:ph type="body" sz="quarter" idx="14"/>
          </p:nvPr>
        </p:nvSpPr>
        <p:spPr>
          <a:xfrm>
            <a:off x="2124074" y="1777380"/>
            <a:ext cx="4968205" cy="792163"/>
          </a:xfrm>
        </p:spPr>
        <p:txBody>
          <a:bodyPr/>
          <a:lstStyle/>
          <a:p>
            <a:r>
              <a:rPr lang="da-DK" b="1" dirty="0">
                <a:solidFill>
                  <a:schemeClr val="tx2"/>
                </a:solidFill>
              </a:rPr>
              <a:t>tema – kommunikation</a:t>
            </a:r>
          </a:p>
        </p:txBody>
      </p:sp>
    </p:spTree>
    <p:extLst>
      <p:ext uri="{BB962C8B-B14F-4D97-AF65-F5344CB8AC3E}">
        <p14:creationId xmlns:p14="http://schemas.microsoft.com/office/powerpoint/2010/main" val="1210403309"/>
      </p:ext>
    </p:extLst>
  </p:cSld>
  <p:clrMapOvr>
    <a:masterClrMapping/>
  </p:clrMapOvr>
</p:sld>
</file>

<file path=ppt/theme/theme1.xml><?xml version="1.0" encoding="utf-8"?>
<a:theme xmlns:a="http://schemas.openxmlformats.org/drawingml/2006/main" name="OH Template">
  <a:themeElements>
    <a:clrScheme name="Master HR Theme">
      <a:dk1>
        <a:sysClr val="windowText" lastClr="000000"/>
      </a:dk1>
      <a:lt1>
        <a:sysClr val="window" lastClr="FFFFFF"/>
      </a:lt1>
      <a:dk2>
        <a:srgbClr val="455359"/>
      </a:dk2>
      <a:lt2>
        <a:srgbClr val="66787F"/>
      </a:lt2>
      <a:accent1>
        <a:srgbClr val="43B1A5"/>
      </a:accent1>
      <a:accent2>
        <a:srgbClr val="309DBB"/>
      </a:accent2>
      <a:accent3>
        <a:srgbClr val="AF1323"/>
      </a:accent3>
      <a:accent4>
        <a:srgbClr val="8B1323"/>
      </a:accent4>
      <a:accent5>
        <a:srgbClr val="43B1A5"/>
      </a:accent5>
      <a:accent6>
        <a:srgbClr val="309DBB"/>
      </a:accent6>
      <a:hlink>
        <a:srgbClr val="42B0A4"/>
      </a:hlink>
      <a:folHlink>
        <a:srgbClr val="309EBC"/>
      </a:folHlink>
    </a:clrScheme>
    <a:fontScheme name="Master sekundære">
      <a:majorFont>
        <a:latin typeface="Tw Cen MT"/>
        <a:ea typeface=""/>
        <a:cs typeface=""/>
      </a:majorFont>
      <a:minorFont>
        <a:latin typeface="Franklin Gothic Book"/>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EDEDED"/>
        </a:solidFill>
      </a:spPr>
      <a:bodyPr vert="horz" wrap="none" lIns="180000" tIns="180000" rIns="180000" bIns="360000" rtlCol="0" anchor="t" anchorCtr="0">
        <a:spAutoFit/>
      </a:bodyPr>
      <a:lstStyle>
        <a:defPPr>
          <a:defRPr dirty="0" smtClean="0"/>
        </a:defPPr>
      </a:lstStyle>
    </a:txDef>
  </a:objectDefaults>
  <a:extraClrSchemeLst/>
  <a:extLst>
    <a:ext uri="{05A4C25C-085E-4340-85A3-A5531E510DB2}">
      <thm15:themeFamily xmlns:thm15="http://schemas.microsoft.com/office/thememl/2012/main" name="MasterHR_Template_v4.potx" id="{2098BE16-9DA3-4197-9581-B7DAC47518AC}" vid="{29F93853-503D-4831-B2D3-335B733259D7}"/>
    </a:ext>
  </a:extLst>
</a:theme>
</file>

<file path=ppt/theme/theme2.xml><?xml version="1.0" encoding="utf-8"?>
<a:theme xmlns:a="http://schemas.openxmlformats.org/drawingml/2006/main" name="Professionshøjskolen Absalon">
  <a:themeElements>
    <a:clrScheme name="PHA">
      <a:dk1>
        <a:sysClr val="windowText" lastClr="000000"/>
      </a:dk1>
      <a:lt1>
        <a:sysClr val="window" lastClr="FFFFFF"/>
      </a:lt1>
      <a:dk2>
        <a:srgbClr val="404646"/>
      </a:dk2>
      <a:lt2>
        <a:srgbClr val="FFFFFF"/>
      </a:lt2>
      <a:accent1>
        <a:srgbClr val="D03635"/>
      </a:accent1>
      <a:accent2>
        <a:srgbClr val="383889"/>
      </a:accent2>
      <a:accent3>
        <a:srgbClr val="8ACBC1"/>
      </a:accent3>
      <a:accent4>
        <a:srgbClr val="863281"/>
      </a:accent4>
      <a:accent5>
        <a:srgbClr val="FFD85C"/>
      </a:accent5>
      <a:accent6>
        <a:srgbClr val="5BC5F2"/>
      </a:accent6>
      <a:hlink>
        <a:srgbClr val="D03635"/>
      </a:hlink>
      <a:folHlink>
        <a:srgbClr val="9C9C9C"/>
      </a:folHlink>
    </a:clrScheme>
    <a:fontScheme name="PHA">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aseTemplate 16-9.potx" id="{2268602D-C640-4585-9043-06880A9F63F9}" vid="{223A70CD-4269-4FCB-A11B-9D1424B87D07}"/>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0C94F1F123AC444BB4D407862C6D69A9" ma:contentTypeVersion="15" ma:contentTypeDescription="Opret et nyt dokument." ma:contentTypeScope="" ma:versionID="339358227b676dbd9c3dffbc3405d9b4">
  <xsd:schema xmlns:xsd="http://www.w3.org/2001/XMLSchema" xmlns:xs="http://www.w3.org/2001/XMLSchema" xmlns:p="http://schemas.microsoft.com/office/2006/metadata/properties" xmlns:ns2="5829034e-be37-4663-8687-82b8fcf73ad4" xmlns:ns3="c91ee57a-64a6-46e9-a998-de4bbbd38500" targetNamespace="http://schemas.microsoft.com/office/2006/metadata/properties" ma:root="true" ma:fieldsID="c48c655c7959fc9aad4fc8419f223b58" ns2:_="" ns3:_="">
    <xsd:import namespace="5829034e-be37-4663-8687-82b8fcf73ad4"/>
    <xsd:import namespace="c91ee57a-64a6-46e9-a998-de4bbbd3850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29034e-be37-4663-8687-82b8fcf73ad4"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795d6035-8caf-4c69-9f44-f38e434308c7}" ma:internalName="TaxCatchAll" ma:showField="CatchAllData" ma:web="5829034e-be37-4663-8687-82b8fcf73a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91ee57a-64a6-46e9-a998-de4bbbd3850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90f16523-a5ba-446f-b3ff-8b02ff227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91ee57a-64a6-46e9-a998-de4bbbd38500">
      <Terms xmlns="http://schemas.microsoft.com/office/infopath/2007/PartnerControls"/>
    </lcf76f155ced4ddcb4097134ff3c332f>
    <TaxCatchAll xmlns="5829034e-be37-4663-8687-82b8fcf73ad4" xsi:nil="true"/>
  </documentManagement>
</p:properties>
</file>

<file path=customXml/itemProps1.xml><?xml version="1.0" encoding="utf-8"?>
<ds:datastoreItem xmlns:ds="http://schemas.openxmlformats.org/officeDocument/2006/customXml" ds:itemID="{B82AA50C-B9C8-41BB-9F53-B62A610C71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29034e-be37-4663-8687-82b8fcf73ad4"/>
    <ds:schemaRef ds:uri="c91ee57a-64a6-46e9-a998-de4bbbd385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39849D-B739-4753-8137-AC5ACD1DB79C}">
  <ds:schemaRefs>
    <ds:schemaRef ds:uri="http://schemas.microsoft.com/sharepoint/v3/contenttype/forms"/>
  </ds:schemaRefs>
</ds:datastoreItem>
</file>

<file path=customXml/itemProps3.xml><?xml version="1.0" encoding="utf-8"?>
<ds:datastoreItem xmlns:ds="http://schemas.openxmlformats.org/officeDocument/2006/customXml" ds:itemID="{90589C07-C2B2-4905-91CD-A4C1EF6F4BDA}">
  <ds:schemaRefs>
    <ds:schemaRef ds:uri="http://schemas.microsoft.com/office/2006/metadata/properties"/>
    <ds:schemaRef ds:uri="http://schemas.microsoft.com/office/infopath/2007/PartnerControls"/>
    <ds:schemaRef ds:uri="c91ee57a-64a6-46e9-a998-de4bbbd38500"/>
    <ds:schemaRef ds:uri="5829034e-be37-4663-8687-82b8fcf73ad4"/>
  </ds:schemaRefs>
</ds:datastoreItem>
</file>

<file path=docProps/app.xml><?xml version="1.0" encoding="utf-8"?>
<Properties xmlns="http://schemas.openxmlformats.org/officeDocument/2006/extended-properties" xmlns:vt="http://schemas.openxmlformats.org/officeDocument/2006/docPropsVTypes">
  <Template>Master PowerPoint Template</Template>
  <TotalTime>8696</TotalTime>
  <Words>17365</Words>
  <Application>Microsoft Office PowerPoint</Application>
  <PresentationFormat>Skærmshow (16:10)</PresentationFormat>
  <Paragraphs>1997</Paragraphs>
  <Slides>136</Slides>
  <Notes>136</Notes>
  <HiddenSlides>0</HiddenSlides>
  <MMClips>0</MMClips>
  <ScaleCrop>false</ScaleCrop>
  <HeadingPairs>
    <vt:vector size="6" baseType="variant">
      <vt:variant>
        <vt:lpstr>Benyttede skrifttyper</vt:lpstr>
      </vt:variant>
      <vt:variant>
        <vt:i4>12</vt:i4>
      </vt:variant>
      <vt:variant>
        <vt:lpstr>Tema</vt:lpstr>
      </vt:variant>
      <vt:variant>
        <vt:i4>2</vt:i4>
      </vt:variant>
      <vt:variant>
        <vt:lpstr>Slidetitler</vt:lpstr>
      </vt:variant>
      <vt:variant>
        <vt:i4>136</vt:i4>
      </vt:variant>
    </vt:vector>
  </HeadingPairs>
  <TitlesOfParts>
    <vt:vector size="150" baseType="lpstr">
      <vt:lpstr>Arial</vt:lpstr>
      <vt:lpstr>Calibri</vt:lpstr>
      <vt:lpstr>Corbel</vt:lpstr>
      <vt:lpstr>Franklin Gothic Book</vt:lpstr>
      <vt:lpstr>Freestyle Script</vt:lpstr>
      <vt:lpstr>Montserrat</vt:lpstr>
      <vt:lpstr>Open Sans</vt:lpstr>
      <vt:lpstr>Tahoma</vt:lpstr>
      <vt:lpstr>Tw Cen MT</vt:lpstr>
      <vt:lpstr>Verdana</vt:lpstr>
      <vt:lpstr>Wingdings</vt:lpstr>
      <vt:lpstr>Wingdings 2</vt:lpstr>
      <vt:lpstr>OH Template</vt:lpstr>
      <vt:lpstr>Professionshøjskolen Absalon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Mia Debel</dc:creator>
  <cp:lastModifiedBy>Mia Debel</cp:lastModifiedBy>
  <cp:revision>417</cp:revision>
  <cp:lastPrinted>2018-12-04T09:35:51Z</cp:lastPrinted>
  <dcterms:created xsi:type="dcterms:W3CDTF">2016-07-26T11:22:53Z</dcterms:created>
  <dcterms:modified xsi:type="dcterms:W3CDTF">2023-02-20T13:18:16Z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4056200.00000000</vt:lpwstr>
  </property>
  <property fmtid="{D5CDD505-2E9C-101B-9397-08002B2CF9AE}" pid="3" name="ContentTypeId">
    <vt:lpwstr>0x0101000C94F1F123AC444BB4D407862C6D69A9</vt:lpwstr>
  </property>
</Properties>
</file>