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 id="2147483676" r:id="rId2"/>
  </p:sldMasterIdLst>
  <p:notesMasterIdLst>
    <p:notesMasterId r:id="rId137"/>
  </p:notesMasterIdLst>
  <p:handoutMasterIdLst>
    <p:handoutMasterId r:id="rId138"/>
  </p:handoutMasterIdLst>
  <p:sldIdLst>
    <p:sldId id="742" r:id="rId3"/>
    <p:sldId id="789" r:id="rId4"/>
    <p:sldId id="743" r:id="rId5"/>
    <p:sldId id="724" r:id="rId6"/>
    <p:sldId id="713" r:id="rId7"/>
    <p:sldId id="725" r:id="rId8"/>
    <p:sldId id="336" r:id="rId9"/>
    <p:sldId id="668" r:id="rId10"/>
    <p:sldId id="462" r:id="rId11"/>
    <p:sldId id="714" r:id="rId12"/>
    <p:sldId id="337" r:id="rId13"/>
    <p:sldId id="261" r:id="rId14"/>
    <p:sldId id="625" r:id="rId15"/>
    <p:sldId id="709" r:id="rId16"/>
    <p:sldId id="329" r:id="rId17"/>
    <p:sldId id="792" r:id="rId18"/>
    <p:sldId id="716" r:id="rId19"/>
    <p:sldId id="341" r:id="rId20"/>
    <p:sldId id="622" r:id="rId21"/>
    <p:sldId id="744" r:id="rId22"/>
    <p:sldId id="262" r:id="rId23"/>
    <p:sldId id="699" r:id="rId24"/>
    <p:sldId id="264" r:id="rId25"/>
    <p:sldId id="638" r:id="rId26"/>
    <p:sldId id="623" r:id="rId27"/>
    <p:sldId id="750" r:id="rId28"/>
    <p:sldId id="600" r:id="rId29"/>
    <p:sldId id="717" r:id="rId30"/>
    <p:sldId id="639" r:id="rId31"/>
    <p:sldId id="793" r:id="rId32"/>
    <p:sldId id="748" r:id="rId33"/>
    <p:sldId id="711" r:id="rId34"/>
    <p:sldId id="794" r:id="rId35"/>
    <p:sldId id="718" r:id="rId36"/>
    <p:sldId id="417" r:id="rId37"/>
    <p:sldId id="347" r:id="rId38"/>
    <p:sldId id="795" r:id="rId39"/>
    <p:sldId id="620" r:id="rId40"/>
    <p:sldId id="286" r:id="rId41"/>
    <p:sldId id="719" r:id="rId42"/>
    <p:sldId id="790" r:id="rId43"/>
    <p:sldId id="673" r:id="rId44"/>
    <p:sldId id="395" r:id="rId45"/>
    <p:sldId id="781" r:id="rId46"/>
    <p:sldId id="721" r:id="rId47"/>
    <p:sldId id="737" r:id="rId48"/>
    <p:sldId id="738" r:id="rId49"/>
    <p:sldId id="372" r:id="rId50"/>
    <p:sldId id="634" r:id="rId51"/>
    <p:sldId id="739" r:id="rId52"/>
    <p:sldId id="635" r:id="rId53"/>
    <p:sldId id="751" r:id="rId54"/>
    <p:sldId id="680" r:id="rId55"/>
    <p:sldId id="636" r:id="rId56"/>
    <p:sldId id="280" r:id="rId57"/>
    <p:sldId id="752" r:id="rId58"/>
    <p:sldId id="662" r:id="rId59"/>
    <p:sldId id="796" r:id="rId60"/>
    <p:sldId id="682" r:id="rId61"/>
    <p:sldId id="797" r:id="rId62"/>
    <p:sldId id="683" r:id="rId63"/>
    <p:sldId id="360" r:id="rId64"/>
    <p:sldId id="798" r:id="rId65"/>
    <p:sldId id="799" r:id="rId66"/>
    <p:sldId id="757" r:id="rId67"/>
    <p:sldId id="788" r:id="rId68"/>
    <p:sldId id="652" r:id="rId69"/>
    <p:sldId id="653" r:id="rId70"/>
    <p:sldId id="758" r:id="rId71"/>
    <p:sldId id="371" r:id="rId72"/>
    <p:sldId id="669" r:id="rId73"/>
    <p:sldId id="800" r:id="rId74"/>
    <p:sldId id="664" r:id="rId75"/>
    <p:sldId id="801" r:id="rId76"/>
    <p:sldId id="285" r:id="rId77"/>
    <p:sldId id="802" r:id="rId78"/>
    <p:sldId id="701" r:id="rId79"/>
    <p:sldId id="761" r:id="rId80"/>
    <p:sldId id="374" r:id="rId81"/>
    <p:sldId id="782" r:id="rId82"/>
    <p:sldId id="783" r:id="rId83"/>
    <p:sldId id="784" r:id="rId84"/>
    <p:sldId id="785" r:id="rId85"/>
    <p:sldId id="786" r:id="rId86"/>
    <p:sldId id="618" r:id="rId87"/>
    <p:sldId id="633" r:id="rId88"/>
    <p:sldId id="637" r:id="rId89"/>
    <p:sldId id="762" r:id="rId90"/>
    <p:sldId id="764" r:id="rId91"/>
    <p:sldId id="803" r:id="rId92"/>
    <p:sldId id="766" r:id="rId93"/>
    <p:sldId id="608" r:id="rId94"/>
    <p:sldId id="767" r:id="rId95"/>
    <p:sldId id="671" r:id="rId96"/>
    <p:sldId id="672" r:id="rId97"/>
    <p:sldId id="804" r:id="rId98"/>
    <p:sldId id="353" r:id="rId99"/>
    <p:sldId id="805" r:id="rId100"/>
    <p:sldId id="770" r:id="rId101"/>
    <p:sldId id="643" r:id="rId102"/>
    <p:sldId id="702" r:id="rId103"/>
    <p:sldId id="325" r:id="rId104"/>
    <p:sldId id="645" r:id="rId105"/>
    <p:sldId id="646" r:id="rId106"/>
    <p:sldId id="703" r:id="rId107"/>
    <p:sldId id="773" r:id="rId108"/>
    <p:sldId id="667" r:id="rId109"/>
    <p:sldId id="771" r:id="rId110"/>
    <p:sldId id="733" r:id="rId111"/>
    <p:sldId id="772" r:id="rId112"/>
    <p:sldId id="730" r:id="rId113"/>
    <p:sldId id="723" r:id="rId114"/>
    <p:sldId id="731" r:id="rId115"/>
    <p:sldId id="678" r:id="rId116"/>
    <p:sldId id="679" r:id="rId117"/>
    <p:sldId id="775" r:id="rId118"/>
    <p:sldId id="382" r:id="rId119"/>
    <p:sldId id="630" r:id="rId120"/>
    <p:sldId id="776" r:id="rId121"/>
    <p:sldId id="642" r:id="rId122"/>
    <p:sldId id="777" r:id="rId123"/>
    <p:sldId id="665" r:id="rId124"/>
    <p:sldId id="650" r:id="rId125"/>
    <p:sldId id="651" r:id="rId126"/>
    <p:sldId id="586" r:id="rId127"/>
    <p:sldId id="584" r:id="rId128"/>
    <p:sldId id="778" r:id="rId129"/>
    <p:sldId id="585" r:id="rId130"/>
    <p:sldId id="779" r:id="rId131"/>
    <p:sldId id="666" r:id="rId132"/>
    <p:sldId id="661" r:id="rId133"/>
    <p:sldId id="289" r:id="rId134"/>
    <p:sldId id="386" r:id="rId135"/>
    <p:sldId id="780" r:id="rId136"/>
  </p:sldIdLst>
  <p:sldSz cx="9144000" cy="5715000" type="screen16x10"/>
  <p:notesSz cx="6888163" cy="10018713"/>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180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omas Lavsen" initials="TL" lastIdx="0" clrIdx="0">
    <p:extLst>
      <p:ext uri="{19B8F6BF-5375-455C-9EA6-DF929625EA0E}">
        <p15:presenceInfo xmlns:p15="http://schemas.microsoft.com/office/powerpoint/2012/main" userId="S-1-5-21-3927511754-3113490698-486822563-2635" providerId="AD"/>
      </p:ext>
    </p:extLst>
  </p:cmAuthor>
  <p:cmAuthor id="2" name="Julie Kristine Strange" initials="JKS" lastIdx="1" clrIdx="1">
    <p:extLst>
      <p:ext uri="{19B8F6BF-5375-455C-9EA6-DF929625EA0E}">
        <p15:presenceInfo xmlns:p15="http://schemas.microsoft.com/office/powerpoint/2012/main" userId="S-1-5-21-3927511754-3113490698-486822563-1273" providerId="AD"/>
      </p:ext>
    </p:extLst>
  </p:cmAuthor>
  <p:cmAuthor id="3" name="Julie Kristine Strange" initials="JKS [2]" lastIdx="1" clrIdx="2">
    <p:extLst>
      <p:ext uri="{19B8F6BF-5375-455C-9EA6-DF929625EA0E}">
        <p15:presenceInfo xmlns:p15="http://schemas.microsoft.com/office/powerpoint/2012/main" userId="S::jks@master.dk::c014a4e7-0770-475c-ae6c-67781268f78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3D4955"/>
    <a:srgbClr val="389BC5"/>
    <a:srgbClr val="6A0000"/>
    <a:srgbClr val="EDEDED"/>
    <a:srgbClr val="586A7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225" autoAdjust="0"/>
    <p:restoredTop sz="84959" autoAdjust="0"/>
  </p:normalViewPr>
  <p:slideViewPr>
    <p:cSldViewPr showGuides="1">
      <p:cViewPr varScale="1">
        <p:scale>
          <a:sx n="115" d="100"/>
          <a:sy n="115" d="100"/>
        </p:scale>
        <p:origin x="1230" y="108"/>
      </p:cViewPr>
      <p:guideLst>
        <p:guide orient="horz" pos="2160"/>
        <p:guide pos="2880"/>
        <p:guide orient="horz" pos="1800"/>
      </p:guideLst>
    </p:cSldViewPr>
  </p:slideViewPr>
  <p:notesTextViewPr>
    <p:cViewPr>
      <p:scale>
        <a:sx n="3" d="2"/>
        <a:sy n="3" d="2"/>
      </p:scale>
      <p:origin x="0" y="0"/>
    </p:cViewPr>
  </p:notesTextViewPr>
  <p:sorterViewPr>
    <p:cViewPr varScale="1">
      <p:scale>
        <a:sx n="1" d="1"/>
        <a:sy n="1" d="1"/>
      </p:scale>
      <p:origin x="0" y="0"/>
    </p:cViewPr>
  </p:sorterViewPr>
  <p:notesViewPr>
    <p:cSldViewPr>
      <p:cViewPr varScale="1">
        <p:scale>
          <a:sx n="52" d="100"/>
          <a:sy n="52" d="100"/>
        </p:scale>
        <p:origin x="2604" y="6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handoutMaster" Target="handoutMasters/handoutMaster1.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slide" Target="slides/slide122.xml"/><Relationship Id="rId129" Type="http://schemas.openxmlformats.org/officeDocument/2006/relationships/slide" Target="slides/slide127.xml"/><Relationship Id="rId137"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32" Type="http://schemas.openxmlformats.org/officeDocument/2006/relationships/slide" Target="slides/slide130.xml"/><Relationship Id="rId14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slide" Target="slides/slide133.xml"/><Relationship Id="rId143"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FCDDA41-A156-4A7C-ACBA-9D2BC601FEE9}"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da-DK"/>
        </a:p>
      </dgm:t>
    </dgm:pt>
    <dgm:pt modelId="{FF5C34EF-737A-491F-9C1B-3587165C3D39}">
      <dgm:prSet phldrT="[Tekst]"/>
      <dgm:spPr/>
      <dgm:t>
        <a:bodyPr/>
        <a:lstStyle/>
        <a:p>
          <a:r>
            <a:rPr lang="en-GB" noProof="0"/>
            <a:t>Introduction</a:t>
          </a:r>
        </a:p>
      </dgm:t>
    </dgm:pt>
    <dgm:pt modelId="{2A8EC641-7F78-4938-AF69-827DD15535EC}" type="parTrans" cxnId="{1674134C-1B97-4857-94CE-21A42C860650}">
      <dgm:prSet/>
      <dgm:spPr/>
      <dgm:t>
        <a:bodyPr/>
        <a:lstStyle/>
        <a:p>
          <a:endParaRPr lang="da-DK"/>
        </a:p>
      </dgm:t>
    </dgm:pt>
    <dgm:pt modelId="{A20B892C-7519-4328-8063-6E95A5CAD815}" type="sibTrans" cxnId="{1674134C-1B97-4857-94CE-21A42C860650}">
      <dgm:prSet/>
      <dgm:spPr/>
      <dgm:t>
        <a:bodyPr/>
        <a:lstStyle/>
        <a:p>
          <a:endParaRPr lang="da-DK"/>
        </a:p>
      </dgm:t>
    </dgm:pt>
    <dgm:pt modelId="{E7F839B8-AB1B-4F52-9D3F-DA80CE8D74D0}">
      <dgm:prSet phldrT="[Tekst]"/>
      <dgm:spPr/>
      <dgm:t>
        <a:bodyPr/>
        <a:lstStyle/>
        <a:p>
          <a:r>
            <a:rPr lang="en-GB" noProof="0"/>
            <a:t>Agenda</a:t>
          </a:r>
        </a:p>
      </dgm:t>
    </dgm:pt>
    <dgm:pt modelId="{BE6BB3F4-BDC9-4538-A815-22CC4363FF30}" type="parTrans" cxnId="{9A3D7CE5-4D0D-4C20-9AD4-08C8D7D72597}">
      <dgm:prSet/>
      <dgm:spPr/>
      <dgm:t>
        <a:bodyPr/>
        <a:lstStyle/>
        <a:p>
          <a:endParaRPr lang="da-DK"/>
        </a:p>
      </dgm:t>
    </dgm:pt>
    <dgm:pt modelId="{E862A297-3C89-4F38-9ACB-4E1988700179}" type="sibTrans" cxnId="{9A3D7CE5-4D0D-4C20-9AD4-08C8D7D72597}">
      <dgm:prSet/>
      <dgm:spPr/>
      <dgm:t>
        <a:bodyPr/>
        <a:lstStyle/>
        <a:p>
          <a:endParaRPr lang="da-DK"/>
        </a:p>
      </dgm:t>
    </dgm:pt>
    <dgm:pt modelId="{57690FDC-40E3-4E99-B021-F0D72E700183}">
      <dgm:prSet phldrT="[Tekst]"/>
      <dgm:spPr/>
      <dgm:t>
        <a:bodyPr/>
        <a:lstStyle/>
        <a:p>
          <a:r>
            <a:rPr lang="en-GB" noProof="0"/>
            <a:t>Situation</a:t>
          </a:r>
        </a:p>
      </dgm:t>
    </dgm:pt>
    <dgm:pt modelId="{5F104B56-91A2-4832-A678-A66644D4159C}" type="parTrans" cxnId="{3B34CC34-29E9-4B47-B35B-64803FC470F0}">
      <dgm:prSet/>
      <dgm:spPr/>
      <dgm:t>
        <a:bodyPr/>
        <a:lstStyle/>
        <a:p>
          <a:endParaRPr lang="da-DK"/>
        </a:p>
      </dgm:t>
    </dgm:pt>
    <dgm:pt modelId="{4283D990-2182-4412-84BF-C86B421AD302}" type="sibTrans" cxnId="{3B34CC34-29E9-4B47-B35B-64803FC470F0}">
      <dgm:prSet/>
      <dgm:spPr/>
      <dgm:t>
        <a:bodyPr/>
        <a:lstStyle/>
        <a:p>
          <a:endParaRPr lang="da-DK"/>
        </a:p>
      </dgm:t>
    </dgm:pt>
    <dgm:pt modelId="{5EFB343A-2C18-4DE8-B31F-D54C31FC03BD}">
      <dgm:prSet phldrT="[Tekst]"/>
      <dgm:spPr/>
      <dgm:t>
        <a:bodyPr/>
        <a:lstStyle/>
        <a:p>
          <a:r>
            <a:rPr lang="en-GB" noProof="0"/>
            <a:t>Topics</a:t>
          </a:r>
        </a:p>
      </dgm:t>
    </dgm:pt>
    <dgm:pt modelId="{6AE7D58E-187F-4F90-A901-60FAA04663F7}" type="parTrans" cxnId="{F0BA7D39-E76E-4B9F-8728-F425410A8396}">
      <dgm:prSet/>
      <dgm:spPr/>
      <dgm:t>
        <a:bodyPr/>
        <a:lstStyle/>
        <a:p>
          <a:endParaRPr lang="da-DK"/>
        </a:p>
      </dgm:t>
    </dgm:pt>
    <dgm:pt modelId="{E84596D3-5F33-44D1-A427-7D302059B465}" type="sibTrans" cxnId="{F0BA7D39-E76E-4B9F-8728-F425410A8396}">
      <dgm:prSet/>
      <dgm:spPr/>
      <dgm:t>
        <a:bodyPr/>
        <a:lstStyle/>
        <a:p>
          <a:endParaRPr lang="da-DK"/>
        </a:p>
      </dgm:t>
    </dgm:pt>
    <dgm:pt modelId="{D193BBDC-AF1E-48CA-A05D-D7F8B33E8B76}">
      <dgm:prSet phldrT="[Tekst]"/>
      <dgm:spPr/>
      <dgm:t>
        <a:bodyPr/>
        <a:lstStyle/>
        <a:p>
          <a:r>
            <a:rPr lang="en-GB" b="0" noProof="0"/>
            <a:t>Select one or more relevant topics</a:t>
          </a:r>
        </a:p>
      </dgm:t>
    </dgm:pt>
    <dgm:pt modelId="{F34FC4BB-09B0-49E9-A714-9FD646DBCB83}" type="parTrans" cxnId="{C5DE11D4-662A-4797-BB98-4DF3FF14F424}">
      <dgm:prSet/>
      <dgm:spPr/>
      <dgm:t>
        <a:bodyPr/>
        <a:lstStyle/>
        <a:p>
          <a:endParaRPr lang="da-DK"/>
        </a:p>
      </dgm:t>
    </dgm:pt>
    <dgm:pt modelId="{E0A45DF7-029D-483A-B5F8-123218F1E38B}" type="sibTrans" cxnId="{C5DE11D4-662A-4797-BB98-4DF3FF14F424}">
      <dgm:prSet/>
      <dgm:spPr/>
      <dgm:t>
        <a:bodyPr/>
        <a:lstStyle/>
        <a:p>
          <a:endParaRPr lang="da-DK"/>
        </a:p>
      </dgm:t>
    </dgm:pt>
    <dgm:pt modelId="{DF92B35C-C14C-48D3-B163-99F67641266B}">
      <dgm:prSet phldrT="[Tekst]"/>
      <dgm:spPr/>
      <dgm:t>
        <a:bodyPr/>
        <a:lstStyle/>
        <a:p>
          <a:r>
            <a:rPr lang="en-GB" b="0" noProof="0"/>
            <a:t>Select the exercises you want to use for the topic</a:t>
          </a:r>
        </a:p>
      </dgm:t>
    </dgm:pt>
    <dgm:pt modelId="{C01E4BB6-A53F-4C26-B48E-DE6FF1B38760}" type="parTrans" cxnId="{C0909592-4C5C-4DD1-9D81-CC0CBEF2D434}">
      <dgm:prSet/>
      <dgm:spPr/>
      <dgm:t>
        <a:bodyPr/>
        <a:lstStyle/>
        <a:p>
          <a:endParaRPr lang="da-DK"/>
        </a:p>
      </dgm:t>
    </dgm:pt>
    <dgm:pt modelId="{FDC28FF2-EB5B-4E4D-9EEA-511F83461CC7}" type="sibTrans" cxnId="{C0909592-4C5C-4DD1-9D81-CC0CBEF2D434}">
      <dgm:prSet/>
      <dgm:spPr/>
      <dgm:t>
        <a:bodyPr/>
        <a:lstStyle/>
        <a:p>
          <a:endParaRPr lang="da-DK"/>
        </a:p>
      </dgm:t>
    </dgm:pt>
    <dgm:pt modelId="{92DA1BA6-8748-4FBA-A93B-C59A8D4F649D}">
      <dgm:prSet phldrT="[Tekst]"/>
      <dgm:spPr/>
      <dgm:t>
        <a:bodyPr/>
        <a:lstStyle/>
        <a:p>
          <a:r>
            <a:rPr lang="en-GB" noProof="0"/>
            <a:t>Closing</a:t>
          </a:r>
        </a:p>
      </dgm:t>
    </dgm:pt>
    <dgm:pt modelId="{8C682688-8613-48DD-AA0F-ED3671B8F9E7}" type="parTrans" cxnId="{66373191-10E7-4C3D-BC3B-A971B8F52A44}">
      <dgm:prSet/>
      <dgm:spPr/>
      <dgm:t>
        <a:bodyPr/>
        <a:lstStyle/>
        <a:p>
          <a:endParaRPr lang="da-DK"/>
        </a:p>
      </dgm:t>
    </dgm:pt>
    <dgm:pt modelId="{1D9DDB57-FBAB-4ABE-A807-A268890BBB9D}" type="sibTrans" cxnId="{66373191-10E7-4C3D-BC3B-A971B8F52A44}">
      <dgm:prSet/>
      <dgm:spPr/>
      <dgm:t>
        <a:bodyPr/>
        <a:lstStyle/>
        <a:p>
          <a:endParaRPr lang="da-DK"/>
        </a:p>
      </dgm:t>
    </dgm:pt>
    <dgm:pt modelId="{5D4D2F70-BC8E-4CE7-83BF-F5310A743BF0}">
      <dgm:prSet phldrT="[Tekst]"/>
      <dgm:spPr/>
      <dgm:t>
        <a:bodyPr/>
        <a:lstStyle/>
        <a:p>
          <a:r>
            <a:rPr lang="en-GB" noProof="0"/>
            <a:t>Recap and evaluation</a:t>
          </a:r>
        </a:p>
      </dgm:t>
    </dgm:pt>
    <dgm:pt modelId="{48B4CFD1-1F43-4004-B99C-7A157F1975E2}" type="parTrans" cxnId="{83D425E4-0E39-41B0-885B-E4A8748449CC}">
      <dgm:prSet/>
      <dgm:spPr/>
      <dgm:t>
        <a:bodyPr/>
        <a:lstStyle/>
        <a:p>
          <a:endParaRPr lang="da-DK"/>
        </a:p>
      </dgm:t>
    </dgm:pt>
    <dgm:pt modelId="{7196EF08-1B30-41A2-8954-BCC7AAFBD1DE}" type="sibTrans" cxnId="{83D425E4-0E39-41B0-885B-E4A8748449CC}">
      <dgm:prSet/>
      <dgm:spPr/>
      <dgm:t>
        <a:bodyPr/>
        <a:lstStyle/>
        <a:p>
          <a:endParaRPr lang="da-DK"/>
        </a:p>
      </dgm:t>
    </dgm:pt>
    <dgm:pt modelId="{E6B847CA-E18C-4AB0-A8DE-971013371A57}">
      <dgm:prSet phldrT="[Tekst]"/>
      <dgm:spPr/>
      <dgm:t>
        <a:bodyPr/>
        <a:lstStyle/>
        <a:p>
          <a:r>
            <a:rPr lang="en-GB" noProof="0"/>
            <a:t>For next time</a:t>
          </a:r>
        </a:p>
      </dgm:t>
    </dgm:pt>
    <dgm:pt modelId="{8A101ED4-68EB-47BC-8132-C46C2A8948C2}" type="parTrans" cxnId="{3D08613B-BF0E-46C7-A36C-B31373F6EDC3}">
      <dgm:prSet/>
      <dgm:spPr/>
      <dgm:t>
        <a:bodyPr/>
        <a:lstStyle/>
        <a:p>
          <a:endParaRPr lang="da-DK"/>
        </a:p>
      </dgm:t>
    </dgm:pt>
    <dgm:pt modelId="{62F74E7B-7972-4E30-88BB-8921FAA6E29C}" type="sibTrans" cxnId="{3D08613B-BF0E-46C7-A36C-B31373F6EDC3}">
      <dgm:prSet/>
      <dgm:spPr/>
      <dgm:t>
        <a:bodyPr/>
        <a:lstStyle/>
        <a:p>
          <a:endParaRPr lang="da-DK"/>
        </a:p>
      </dgm:t>
    </dgm:pt>
    <dgm:pt modelId="{CD80AB42-AB32-4C40-A680-6F9F3BB7F563}">
      <dgm:prSet phldrT="[Tekst]"/>
      <dgm:spPr/>
      <dgm:t>
        <a:bodyPr/>
        <a:lstStyle/>
        <a:p>
          <a:r>
            <a:rPr lang="en-GB" noProof="0"/>
            <a:t>Purpose</a:t>
          </a:r>
        </a:p>
      </dgm:t>
    </dgm:pt>
    <dgm:pt modelId="{F928889A-58B1-4654-8612-72DAED677B63}" type="parTrans" cxnId="{7E4DADEF-816D-4ACC-ACF6-2987EA0BA001}">
      <dgm:prSet/>
      <dgm:spPr/>
      <dgm:t>
        <a:bodyPr/>
        <a:lstStyle/>
        <a:p>
          <a:endParaRPr lang="da-DK"/>
        </a:p>
      </dgm:t>
    </dgm:pt>
    <dgm:pt modelId="{1F3488CA-36A1-416A-BD20-5C7CDD6843D3}" type="sibTrans" cxnId="{7E4DADEF-816D-4ACC-ACF6-2987EA0BA001}">
      <dgm:prSet/>
      <dgm:spPr/>
      <dgm:t>
        <a:bodyPr/>
        <a:lstStyle/>
        <a:p>
          <a:endParaRPr lang="da-DK"/>
        </a:p>
      </dgm:t>
    </dgm:pt>
    <dgm:pt modelId="{BA973D92-F2EA-41EE-BB48-A116C786CB34}">
      <dgm:prSet phldrT="[Tekst]"/>
      <dgm:spPr/>
      <dgm:t>
        <a:bodyPr/>
        <a:lstStyle/>
        <a:p>
          <a:r>
            <a:rPr lang="en-GB" noProof="0"/>
            <a:t>Select an introduction exercise</a:t>
          </a:r>
        </a:p>
      </dgm:t>
    </dgm:pt>
    <dgm:pt modelId="{C55BA730-4423-4753-87F9-854B44424A92}" type="parTrans" cxnId="{54C5E40D-8A47-4FF7-B7B7-4C39B7BC84D0}">
      <dgm:prSet/>
      <dgm:spPr/>
      <dgm:t>
        <a:bodyPr/>
        <a:lstStyle/>
        <a:p>
          <a:endParaRPr lang="da-DK"/>
        </a:p>
      </dgm:t>
    </dgm:pt>
    <dgm:pt modelId="{C75663AE-96C7-46EF-A07B-3FC65EC42E4F}" type="sibTrans" cxnId="{54C5E40D-8A47-4FF7-B7B7-4C39B7BC84D0}">
      <dgm:prSet/>
      <dgm:spPr/>
      <dgm:t>
        <a:bodyPr/>
        <a:lstStyle/>
        <a:p>
          <a:endParaRPr lang="da-DK"/>
        </a:p>
      </dgm:t>
    </dgm:pt>
    <dgm:pt modelId="{4BF127DB-CE2B-43FD-8E45-5353D924A486}">
      <dgm:prSet phldrT="[Tekst]"/>
      <dgm:spPr/>
      <dgm:t>
        <a:bodyPr/>
        <a:lstStyle/>
        <a:p>
          <a:r>
            <a:rPr lang="en-GB" noProof="0"/>
            <a:t>Hand out reports</a:t>
          </a:r>
        </a:p>
      </dgm:t>
    </dgm:pt>
    <dgm:pt modelId="{A8A76FAD-FA67-460F-B2B8-FAEC3B893348}" type="parTrans" cxnId="{0CE9F892-DC2A-4E0D-8666-704A036C6278}">
      <dgm:prSet/>
      <dgm:spPr/>
      <dgm:t>
        <a:bodyPr/>
        <a:lstStyle/>
        <a:p>
          <a:endParaRPr lang="da-DK"/>
        </a:p>
      </dgm:t>
    </dgm:pt>
    <dgm:pt modelId="{1C6C9EDC-F4D4-4836-8E17-A39BA8D712BD}" type="sibTrans" cxnId="{0CE9F892-DC2A-4E0D-8666-704A036C6278}">
      <dgm:prSet/>
      <dgm:spPr/>
      <dgm:t>
        <a:bodyPr/>
        <a:lstStyle/>
        <a:p>
          <a:endParaRPr lang="da-DK"/>
        </a:p>
      </dgm:t>
    </dgm:pt>
    <dgm:pt modelId="{92AA32D4-6AA8-4CA1-B943-9C735FADAB97}" type="pres">
      <dgm:prSet presAssocID="{CFCDDA41-A156-4A7C-ACBA-9D2BC601FEE9}" presName="Name0" presStyleCnt="0">
        <dgm:presLayoutVars>
          <dgm:dir/>
          <dgm:animLvl val="lvl"/>
          <dgm:resizeHandles val="exact"/>
        </dgm:presLayoutVars>
      </dgm:prSet>
      <dgm:spPr/>
    </dgm:pt>
    <dgm:pt modelId="{D8680722-3C75-4D3B-AED7-9762A74321F0}" type="pres">
      <dgm:prSet presAssocID="{CFCDDA41-A156-4A7C-ACBA-9D2BC601FEE9}" presName="tSp" presStyleCnt="0"/>
      <dgm:spPr/>
    </dgm:pt>
    <dgm:pt modelId="{76C2D394-5F4A-4E0C-B139-8D1ADFE06251}" type="pres">
      <dgm:prSet presAssocID="{CFCDDA41-A156-4A7C-ACBA-9D2BC601FEE9}" presName="bSp" presStyleCnt="0"/>
      <dgm:spPr/>
    </dgm:pt>
    <dgm:pt modelId="{13BC3DCE-CFA1-478F-A1F1-4C8F26D826AF}" type="pres">
      <dgm:prSet presAssocID="{CFCDDA41-A156-4A7C-ACBA-9D2BC601FEE9}" presName="process" presStyleCnt="0"/>
      <dgm:spPr/>
    </dgm:pt>
    <dgm:pt modelId="{950B9326-3D1D-4A09-8AB7-B96F0973BD80}" type="pres">
      <dgm:prSet presAssocID="{FF5C34EF-737A-491F-9C1B-3587165C3D39}" presName="composite1" presStyleCnt="0"/>
      <dgm:spPr/>
    </dgm:pt>
    <dgm:pt modelId="{CDC3C8FE-B70F-4B0A-8B36-675CC6905820}" type="pres">
      <dgm:prSet presAssocID="{FF5C34EF-737A-491F-9C1B-3587165C3D39}" presName="dummyNode1" presStyleLbl="node1" presStyleIdx="0" presStyleCnt="3"/>
      <dgm:spPr/>
    </dgm:pt>
    <dgm:pt modelId="{45B93AE9-ECDB-4858-AD7C-6A83CEC8740B}" type="pres">
      <dgm:prSet presAssocID="{FF5C34EF-737A-491F-9C1B-3587165C3D39}" presName="childNode1" presStyleLbl="bgAcc1" presStyleIdx="0" presStyleCnt="3">
        <dgm:presLayoutVars>
          <dgm:bulletEnabled val="1"/>
        </dgm:presLayoutVars>
      </dgm:prSet>
      <dgm:spPr/>
    </dgm:pt>
    <dgm:pt modelId="{1212B55E-48B6-4A20-A475-31626245CFC3}" type="pres">
      <dgm:prSet presAssocID="{FF5C34EF-737A-491F-9C1B-3587165C3D39}" presName="childNode1tx" presStyleLbl="bgAcc1" presStyleIdx="0" presStyleCnt="3">
        <dgm:presLayoutVars>
          <dgm:bulletEnabled val="1"/>
        </dgm:presLayoutVars>
      </dgm:prSet>
      <dgm:spPr/>
    </dgm:pt>
    <dgm:pt modelId="{BBC63484-970C-47AE-A6A7-4CD31025985E}" type="pres">
      <dgm:prSet presAssocID="{FF5C34EF-737A-491F-9C1B-3587165C3D39}" presName="parentNode1" presStyleLbl="node1" presStyleIdx="0" presStyleCnt="3">
        <dgm:presLayoutVars>
          <dgm:chMax val="1"/>
          <dgm:bulletEnabled val="1"/>
        </dgm:presLayoutVars>
      </dgm:prSet>
      <dgm:spPr/>
    </dgm:pt>
    <dgm:pt modelId="{AABC5060-A7BA-466C-A72C-438E06476576}" type="pres">
      <dgm:prSet presAssocID="{FF5C34EF-737A-491F-9C1B-3587165C3D39}" presName="connSite1" presStyleCnt="0"/>
      <dgm:spPr/>
    </dgm:pt>
    <dgm:pt modelId="{5ED21CC4-9001-41F5-9FBE-080569F7C402}" type="pres">
      <dgm:prSet presAssocID="{A20B892C-7519-4328-8063-6E95A5CAD815}" presName="Name9" presStyleLbl="sibTrans2D1" presStyleIdx="0" presStyleCnt="2"/>
      <dgm:spPr/>
    </dgm:pt>
    <dgm:pt modelId="{9A8012A4-ACC1-40CF-A4C3-7F39CDD1BE12}" type="pres">
      <dgm:prSet presAssocID="{5EFB343A-2C18-4DE8-B31F-D54C31FC03BD}" presName="composite2" presStyleCnt="0"/>
      <dgm:spPr/>
    </dgm:pt>
    <dgm:pt modelId="{5C71FC63-2DA6-4CD6-A1FD-D2243DE7D92D}" type="pres">
      <dgm:prSet presAssocID="{5EFB343A-2C18-4DE8-B31F-D54C31FC03BD}" presName="dummyNode2" presStyleLbl="node1" presStyleIdx="0" presStyleCnt="3"/>
      <dgm:spPr/>
    </dgm:pt>
    <dgm:pt modelId="{9A4EE67C-8A96-4344-AB58-F01AECBFBA46}" type="pres">
      <dgm:prSet presAssocID="{5EFB343A-2C18-4DE8-B31F-D54C31FC03BD}" presName="childNode2" presStyleLbl="bgAcc1" presStyleIdx="1" presStyleCnt="3">
        <dgm:presLayoutVars>
          <dgm:bulletEnabled val="1"/>
        </dgm:presLayoutVars>
      </dgm:prSet>
      <dgm:spPr/>
    </dgm:pt>
    <dgm:pt modelId="{F69B86A5-F6EA-46F6-82A4-AD6CA0082B1D}" type="pres">
      <dgm:prSet presAssocID="{5EFB343A-2C18-4DE8-B31F-D54C31FC03BD}" presName="childNode2tx" presStyleLbl="bgAcc1" presStyleIdx="1" presStyleCnt="3">
        <dgm:presLayoutVars>
          <dgm:bulletEnabled val="1"/>
        </dgm:presLayoutVars>
      </dgm:prSet>
      <dgm:spPr/>
    </dgm:pt>
    <dgm:pt modelId="{7343CA75-5072-4AEA-8EE0-BCB0DABD9B34}" type="pres">
      <dgm:prSet presAssocID="{5EFB343A-2C18-4DE8-B31F-D54C31FC03BD}" presName="parentNode2" presStyleLbl="node1" presStyleIdx="1" presStyleCnt="3">
        <dgm:presLayoutVars>
          <dgm:chMax val="0"/>
          <dgm:bulletEnabled val="1"/>
        </dgm:presLayoutVars>
      </dgm:prSet>
      <dgm:spPr/>
    </dgm:pt>
    <dgm:pt modelId="{249BFD96-B348-4B37-A346-2CCFE01A54D3}" type="pres">
      <dgm:prSet presAssocID="{5EFB343A-2C18-4DE8-B31F-D54C31FC03BD}" presName="connSite2" presStyleCnt="0"/>
      <dgm:spPr/>
    </dgm:pt>
    <dgm:pt modelId="{B7B46673-5E3F-4C75-B727-B7EA6883975C}" type="pres">
      <dgm:prSet presAssocID="{E84596D3-5F33-44D1-A427-7D302059B465}" presName="Name18" presStyleLbl="sibTrans2D1" presStyleIdx="1" presStyleCnt="2"/>
      <dgm:spPr/>
    </dgm:pt>
    <dgm:pt modelId="{EEE5EF3B-64FC-44C7-B9A8-3FF2EA30BB2E}" type="pres">
      <dgm:prSet presAssocID="{92DA1BA6-8748-4FBA-A93B-C59A8D4F649D}" presName="composite1" presStyleCnt="0"/>
      <dgm:spPr/>
    </dgm:pt>
    <dgm:pt modelId="{CC30B824-E837-4872-AF63-02B4A5C10CAD}" type="pres">
      <dgm:prSet presAssocID="{92DA1BA6-8748-4FBA-A93B-C59A8D4F649D}" presName="dummyNode1" presStyleLbl="node1" presStyleIdx="1" presStyleCnt="3"/>
      <dgm:spPr/>
    </dgm:pt>
    <dgm:pt modelId="{89859ACC-FD65-44D2-892E-205199E5DFFD}" type="pres">
      <dgm:prSet presAssocID="{92DA1BA6-8748-4FBA-A93B-C59A8D4F649D}" presName="childNode1" presStyleLbl="bgAcc1" presStyleIdx="2" presStyleCnt="3">
        <dgm:presLayoutVars>
          <dgm:bulletEnabled val="1"/>
        </dgm:presLayoutVars>
      </dgm:prSet>
      <dgm:spPr/>
    </dgm:pt>
    <dgm:pt modelId="{7E9659AC-B0AA-48A8-AA3D-66AC82BF663D}" type="pres">
      <dgm:prSet presAssocID="{92DA1BA6-8748-4FBA-A93B-C59A8D4F649D}" presName="childNode1tx" presStyleLbl="bgAcc1" presStyleIdx="2" presStyleCnt="3">
        <dgm:presLayoutVars>
          <dgm:bulletEnabled val="1"/>
        </dgm:presLayoutVars>
      </dgm:prSet>
      <dgm:spPr/>
    </dgm:pt>
    <dgm:pt modelId="{931F2D3C-BB1C-4A0F-A6F4-D18A0F50C3C4}" type="pres">
      <dgm:prSet presAssocID="{92DA1BA6-8748-4FBA-A93B-C59A8D4F649D}" presName="parentNode1" presStyleLbl="node1" presStyleIdx="2" presStyleCnt="3">
        <dgm:presLayoutVars>
          <dgm:chMax val="1"/>
          <dgm:bulletEnabled val="1"/>
        </dgm:presLayoutVars>
      </dgm:prSet>
      <dgm:spPr/>
    </dgm:pt>
    <dgm:pt modelId="{B9969AFF-B956-4FAD-B208-12628AE0CA5E}" type="pres">
      <dgm:prSet presAssocID="{92DA1BA6-8748-4FBA-A93B-C59A8D4F649D}" presName="connSite1" presStyleCnt="0"/>
      <dgm:spPr/>
    </dgm:pt>
  </dgm:ptLst>
  <dgm:cxnLst>
    <dgm:cxn modelId="{16E50907-A8EA-4E0D-977A-7576AA8A7C61}" type="presOf" srcId="{E7F839B8-AB1B-4F52-9D3F-DA80CE8D74D0}" destId="{45B93AE9-ECDB-4858-AD7C-6A83CEC8740B}" srcOrd="0" destOrd="0" presId="urn:microsoft.com/office/officeart/2005/8/layout/hProcess4"/>
    <dgm:cxn modelId="{54C5E40D-8A47-4FF7-B7B7-4C39B7BC84D0}" srcId="{FF5C34EF-737A-491F-9C1B-3587165C3D39}" destId="{BA973D92-F2EA-41EE-BB48-A116C786CB34}" srcOrd="3" destOrd="0" parTransId="{C55BA730-4423-4753-87F9-854B44424A92}" sibTransId="{C75663AE-96C7-46EF-A07B-3FC65EC42E4F}"/>
    <dgm:cxn modelId="{16E54A31-CDCB-4F1E-A2BD-195F854F796D}" type="presOf" srcId="{4BF127DB-CE2B-43FD-8E45-5353D924A486}" destId="{7E9659AC-B0AA-48A8-AA3D-66AC82BF663D}" srcOrd="1" destOrd="2" presId="urn:microsoft.com/office/officeart/2005/8/layout/hProcess4"/>
    <dgm:cxn modelId="{3B34CC34-29E9-4B47-B35B-64803FC470F0}" srcId="{FF5C34EF-737A-491F-9C1B-3587165C3D39}" destId="{57690FDC-40E3-4E99-B021-F0D72E700183}" srcOrd="1" destOrd="0" parTransId="{5F104B56-91A2-4832-A678-A66644D4159C}" sibTransId="{4283D990-2182-4412-84BF-C86B421AD302}"/>
    <dgm:cxn modelId="{ABF7D137-9707-4137-B7A1-546A55A76519}" type="presOf" srcId="{57690FDC-40E3-4E99-B021-F0D72E700183}" destId="{1212B55E-48B6-4A20-A475-31626245CFC3}" srcOrd="1" destOrd="1" presId="urn:microsoft.com/office/officeart/2005/8/layout/hProcess4"/>
    <dgm:cxn modelId="{F0BA7D39-E76E-4B9F-8728-F425410A8396}" srcId="{CFCDDA41-A156-4A7C-ACBA-9D2BC601FEE9}" destId="{5EFB343A-2C18-4DE8-B31F-D54C31FC03BD}" srcOrd="1" destOrd="0" parTransId="{6AE7D58E-187F-4F90-A901-60FAA04663F7}" sibTransId="{E84596D3-5F33-44D1-A427-7D302059B465}"/>
    <dgm:cxn modelId="{3D08613B-BF0E-46C7-A36C-B31373F6EDC3}" srcId="{92DA1BA6-8748-4FBA-A93B-C59A8D4F649D}" destId="{E6B847CA-E18C-4AB0-A8DE-971013371A57}" srcOrd="1" destOrd="0" parTransId="{8A101ED4-68EB-47BC-8132-C46C2A8948C2}" sibTransId="{62F74E7B-7972-4E30-88BB-8921FAA6E29C}"/>
    <dgm:cxn modelId="{553B865E-85F6-4ED1-9746-ABE1718C3B55}" type="presOf" srcId="{92DA1BA6-8748-4FBA-A93B-C59A8D4F649D}" destId="{931F2D3C-BB1C-4A0F-A6F4-D18A0F50C3C4}" srcOrd="0" destOrd="0" presId="urn:microsoft.com/office/officeart/2005/8/layout/hProcess4"/>
    <dgm:cxn modelId="{5FE43C4B-3D7C-4CC5-8427-BA4BC245CEAA}" type="presOf" srcId="{FF5C34EF-737A-491F-9C1B-3587165C3D39}" destId="{BBC63484-970C-47AE-A6A7-4CD31025985E}" srcOrd="0" destOrd="0" presId="urn:microsoft.com/office/officeart/2005/8/layout/hProcess4"/>
    <dgm:cxn modelId="{1674134C-1B97-4857-94CE-21A42C860650}" srcId="{CFCDDA41-A156-4A7C-ACBA-9D2BC601FEE9}" destId="{FF5C34EF-737A-491F-9C1B-3587165C3D39}" srcOrd="0" destOrd="0" parTransId="{2A8EC641-7F78-4938-AF69-827DD15535EC}" sibTransId="{A20B892C-7519-4328-8063-6E95A5CAD815}"/>
    <dgm:cxn modelId="{39479C4E-71CA-41DB-B03A-C3C9999A8CD7}" type="presOf" srcId="{CD80AB42-AB32-4C40-A680-6F9F3BB7F563}" destId="{1212B55E-48B6-4A20-A475-31626245CFC3}" srcOrd="1" destOrd="2" presId="urn:microsoft.com/office/officeart/2005/8/layout/hProcess4"/>
    <dgm:cxn modelId="{FDE70972-0B8B-40A6-BB5E-5C4F78F2580D}" type="presOf" srcId="{A20B892C-7519-4328-8063-6E95A5CAD815}" destId="{5ED21CC4-9001-41F5-9FBE-080569F7C402}" srcOrd="0" destOrd="0" presId="urn:microsoft.com/office/officeart/2005/8/layout/hProcess4"/>
    <dgm:cxn modelId="{B2B60473-1619-4697-BDC2-783DDAFAD0C3}" type="presOf" srcId="{5D4D2F70-BC8E-4CE7-83BF-F5310A743BF0}" destId="{7E9659AC-B0AA-48A8-AA3D-66AC82BF663D}" srcOrd="1" destOrd="0" presId="urn:microsoft.com/office/officeart/2005/8/layout/hProcess4"/>
    <dgm:cxn modelId="{E78FED76-96C0-4F30-81E7-EB7CE465DABA}" type="presOf" srcId="{5D4D2F70-BC8E-4CE7-83BF-F5310A743BF0}" destId="{89859ACC-FD65-44D2-892E-205199E5DFFD}" srcOrd="0" destOrd="0" presId="urn:microsoft.com/office/officeart/2005/8/layout/hProcess4"/>
    <dgm:cxn modelId="{E8658D57-782C-4222-9333-EA4644D0C39D}" type="presOf" srcId="{BA973D92-F2EA-41EE-BB48-A116C786CB34}" destId="{1212B55E-48B6-4A20-A475-31626245CFC3}" srcOrd="1" destOrd="3" presId="urn:microsoft.com/office/officeart/2005/8/layout/hProcess4"/>
    <dgm:cxn modelId="{8B813559-71E5-44B1-9FA4-4E22ED49EC1F}" type="presOf" srcId="{E6B847CA-E18C-4AB0-A8DE-971013371A57}" destId="{89859ACC-FD65-44D2-892E-205199E5DFFD}" srcOrd="0" destOrd="1" presId="urn:microsoft.com/office/officeart/2005/8/layout/hProcess4"/>
    <dgm:cxn modelId="{E2A4F179-A40E-4C48-8658-8E91A6003AE5}" type="presOf" srcId="{5EFB343A-2C18-4DE8-B31F-D54C31FC03BD}" destId="{7343CA75-5072-4AEA-8EE0-BCB0DABD9B34}" srcOrd="0" destOrd="0" presId="urn:microsoft.com/office/officeart/2005/8/layout/hProcess4"/>
    <dgm:cxn modelId="{E7DA4887-FB78-4873-85C6-476ACBA020DA}" type="presOf" srcId="{DF92B35C-C14C-48D3-B163-99F67641266B}" destId="{F69B86A5-F6EA-46F6-82A4-AD6CA0082B1D}" srcOrd="1" destOrd="1" presId="urn:microsoft.com/office/officeart/2005/8/layout/hProcess4"/>
    <dgm:cxn modelId="{66373191-10E7-4C3D-BC3B-A971B8F52A44}" srcId="{CFCDDA41-A156-4A7C-ACBA-9D2BC601FEE9}" destId="{92DA1BA6-8748-4FBA-A93B-C59A8D4F649D}" srcOrd="2" destOrd="0" parTransId="{8C682688-8613-48DD-AA0F-ED3671B8F9E7}" sibTransId="{1D9DDB57-FBAB-4ABE-A807-A268890BBB9D}"/>
    <dgm:cxn modelId="{C0909592-4C5C-4DD1-9D81-CC0CBEF2D434}" srcId="{5EFB343A-2C18-4DE8-B31F-D54C31FC03BD}" destId="{DF92B35C-C14C-48D3-B163-99F67641266B}" srcOrd="1" destOrd="0" parTransId="{C01E4BB6-A53F-4C26-B48E-DE6FF1B38760}" sibTransId="{FDC28FF2-EB5B-4E4D-9EEA-511F83461CC7}"/>
    <dgm:cxn modelId="{0CE9F892-DC2A-4E0D-8666-704A036C6278}" srcId="{92DA1BA6-8748-4FBA-A93B-C59A8D4F649D}" destId="{4BF127DB-CE2B-43FD-8E45-5353D924A486}" srcOrd="2" destOrd="0" parTransId="{A8A76FAD-FA67-460F-B2B8-FAEC3B893348}" sibTransId="{1C6C9EDC-F4D4-4836-8E17-A39BA8D712BD}"/>
    <dgm:cxn modelId="{F9F08DA6-76F7-48A8-9FA8-E4822A88F582}" type="presOf" srcId="{4BF127DB-CE2B-43FD-8E45-5353D924A486}" destId="{89859ACC-FD65-44D2-892E-205199E5DFFD}" srcOrd="0" destOrd="2" presId="urn:microsoft.com/office/officeart/2005/8/layout/hProcess4"/>
    <dgm:cxn modelId="{A2B682CA-94F7-43C3-9CB7-D1A96EE08587}" type="presOf" srcId="{CD80AB42-AB32-4C40-A680-6F9F3BB7F563}" destId="{45B93AE9-ECDB-4858-AD7C-6A83CEC8740B}" srcOrd="0" destOrd="2" presId="urn:microsoft.com/office/officeart/2005/8/layout/hProcess4"/>
    <dgm:cxn modelId="{01A24ECB-6D99-4AE1-A7F3-03758CDCD1C9}" type="presOf" srcId="{D193BBDC-AF1E-48CA-A05D-D7F8B33E8B76}" destId="{F69B86A5-F6EA-46F6-82A4-AD6CA0082B1D}" srcOrd="1" destOrd="0" presId="urn:microsoft.com/office/officeart/2005/8/layout/hProcess4"/>
    <dgm:cxn modelId="{A8F475CC-73DD-43D4-B70C-FF5C00166B52}" type="presOf" srcId="{E6B847CA-E18C-4AB0-A8DE-971013371A57}" destId="{7E9659AC-B0AA-48A8-AA3D-66AC82BF663D}" srcOrd="1" destOrd="1" presId="urn:microsoft.com/office/officeart/2005/8/layout/hProcess4"/>
    <dgm:cxn modelId="{9B63D2CF-F605-4E03-A3AE-7EAF1011281E}" type="presOf" srcId="{CFCDDA41-A156-4A7C-ACBA-9D2BC601FEE9}" destId="{92AA32D4-6AA8-4CA1-B943-9C735FADAB97}" srcOrd="0" destOrd="0" presId="urn:microsoft.com/office/officeart/2005/8/layout/hProcess4"/>
    <dgm:cxn modelId="{4AB7E5D2-0E3A-47A4-ABD7-67E49BCB2EEA}" type="presOf" srcId="{BA973D92-F2EA-41EE-BB48-A116C786CB34}" destId="{45B93AE9-ECDB-4858-AD7C-6A83CEC8740B}" srcOrd="0" destOrd="3" presId="urn:microsoft.com/office/officeart/2005/8/layout/hProcess4"/>
    <dgm:cxn modelId="{C5DE11D4-662A-4797-BB98-4DF3FF14F424}" srcId="{5EFB343A-2C18-4DE8-B31F-D54C31FC03BD}" destId="{D193BBDC-AF1E-48CA-A05D-D7F8B33E8B76}" srcOrd="0" destOrd="0" parTransId="{F34FC4BB-09B0-49E9-A714-9FD646DBCB83}" sibTransId="{E0A45DF7-029D-483A-B5F8-123218F1E38B}"/>
    <dgm:cxn modelId="{AAE6E1D7-26A9-48FB-8101-379A81FE0733}" type="presOf" srcId="{D193BBDC-AF1E-48CA-A05D-D7F8B33E8B76}" destId="{9A4EE67C-8A96-4344-AB58-F01AECBFBA46}" srcOrd="0" destOrd="0" presId="urn:microsoft.com/office/officeart/2005/8/layout/hProcess4"/>
    <dgm:cxn modelId="{83D425E4-0E39-41B0-885B-E4A8748449CC}" srcId="{92DA1BA6-8748-4FBA-A93B-C59A8D4F649D}" destId="{5D4D2F70-BC8E-4CE7-83BF-F5310A743BF0}" srcOrd="0" destOrd="0" parTransId="{48B4CFD1-1F43-4004-B99C-7A157F1975E2}" sibTransId="{7196EF08-1B30-41A2-8954-BCC7AAFBD1DE}"/>
    <dgm:cxn modelId="{9A3D7CE5-4D0D-4C20-9AD4-08C8D7D72597}" srcId="{FF5C34EF-737A-491F-9C1B-3587165C3D39}" destId="{E7F839B8-AB1B-4F52-9D3F-DA80CE8D74D0}" srcOrd="0" destOrd="0" parTransId="{BE6BB3F4-BDC9-4538-A815-22CC4363FF30}" sibTransId="{E862A297-3C89-4F38-9ACB-4E1988700179}"/>
    <dgm:cxn modelId="{EA93C8E5-256C-4793-92F4-6AE125D7B66F}" type="presOf" srcId="{E7F839B8-AB1B-4F52-9D3F-DA80CE8D74D0}" destId="{1212B55E-48B6-4A20-A475-31626245CFC3}" srcOrd="1" destOrd="0" presId="urn:microsoft.com/office/officeart/2005/8/layout/hProcess4"/>
    <dgm:cxn modelId="{7E4DADEF-816D-4ACC-ACF6-2987EA0BA001}" srcId="{FF5C34EF-737A-491F-9C1B-3587165C3D39}" destId="{CD80AB42-AB32-4C40-A680-6F9F3BB7F563}" srcOrd="2" destOrd="0" parTransId="{F928889A-58B1-4654-8612-72DAED677B63}" sibTransId="{1F3488CA-36A1-416A-BD20-5C7CDD6843D3}"/>
    <dgm:cxn modelId="{E2CF3CF2-C65A-49A0-A0DD-CD4A2D311EDF}" type="presOf" srcId="{E84596D3-5F33-44D1-A427-7D302059B465}" destId="{B7B46673-5E3F-4C75-B727-B7EA6883975C}" srcOrd="0" destOrd="0" presId="urn:microsoft.com/office/officeart/2005/8/layout/hProcess4"/>
    <dgm:cxn modelId="{B995DFF3-EA1B-4F32-B9C9-7E1C556B97C7}" type="presOf" srcId="{57690FDC-40E3-4E99-B021-F0D72E700183}" destId="{45B93AE9-ECDB-4858-AD7C-6A83CEC8740B}" srcOrd="0" destOrd="1" presId="urn:microsoft.com/office/officeart/2005/8/layout/hProcess4"/>
    <dgm:cxn modelId="{339184FB-9DFD-470E-A464-A9D1070BF647}" type="presOf" srcId="{DF92B35C-C14C-48D3-B163-99F67641266B}" destId="{9A4EE67C-8A96-4344-AB58-F01AECBFBA46}" srcOrd="0" destOrd="1" presId="urn:microsoft.com/office/officeart/2005/8/layout/hProcess4"/>
    <dgm:cxn modelId="{AAD7D14E-00E7-48C2-8929-7D45EBBAB9AE}" type="presParOf" srcId="{92AA32D4-6AA8-4CA1-B943-9C735FADAB97}" destId="{D8680722-3C75-4D3B-AED7-9762A74321F0}" srcOrd="0" destOrd="0" presId="urn:microsoft.com/office/officeart/2005/8/layout/hProcess4"/>
    <dgm:cxn modelId="{B43D905F-7223-4A67-BB04-B031493B251E}" type="presParOf" srcId="{92AA32D4-6AA8-4CA1-B943-9C735FADAB97}" destId="{76C2D394-5F4A-4E0C-B139-8D1ADFE06251}" srcOrd="1" destOrd="0" presId="urn:microsoft.com/office/officeart/2005/8/layout/hProcess4"/>
    <dgm:cxn modelId="{F530E5E9-A804-4CFA-BD83-9F847FBDAEB6}" type="presParOf" srcId="{92AA32D4-6AA8-4CA1-B943-9C735FADAB97}" destId="{13BC3DCE-CFA1-478F-A1F1-4C8F26D826AF}" srcOrd="2" destOrd="0" presId="urn:microsoft.com/office/officeart/2005/8/layout/hProcess4"/>
    <dgm:cxn modelId="{570885DC-9D46-4C89-92E0-5A85434A41CC}" type="presParOf" srcId="{13BC3DCE-CFA1-478F-A1F1-4C8F26D826AF}" destId="{950B9326-3D1D-4A09-8AB7-B96F0973BD80}" srcOrd="0" destOrd="0" presId="urn:microsoft.com/office/officeart/2005/8/layout/hProcess4"/>
    <dgm:cxn modelId="{16348A05-3E77-45E4-BAAC-C097163FBFD3}" type="presParOf" srcId="{950B9326-3D1D-4A09-8AB7-B96F0973BD80}" destId="{CDC3C8FE-B70F-4B0A-8B36-675CC6905820}" srcOrd="0" destOrd="0" presId="urn:microsoft.com/office/officeart/2005/8/layout/hProcess4"/>
    <dgm:cxn modelId="{E6D5955A-0D2A-4DF1-ABC8-C84F0F3F3F68}" type="presParOf" srcId="{950B9326-3D1D-4A09-8AB7-B96F0973BD80}" destId="{45B93AE9-ECDB-4858-AD7C-6A83CEC8740B}" srcOrd="1" destOrd="0" presId="urn:microsoft.com/office/officeart/2005/8/layout/hProcess4"/>
    <dgm:cxn modelId="{1B2C1CDA-3D5A-495C-A5C7-E5838B226BE2}" type="presParOf" srcId="{950B9326-3D1D-4A09-8AB7-B96F0973BD80}" destId="{1212B55E-48B6-4A20-A475-31626245CFC3}" srcOrd="2" destOrd="0" presId="urn:microsoft.com/office/officeart/2005/8/layout/hProcess4"/>
    <dgm:cxn modelId="{72C2EE9C-9E1D-4EBF-A16F-AB80AC52FF97}" type="presParOf" srcId="{950B9326-3D1D-4A09-8AB7-B96F0973BD80}" destId="{BBC63484-970C-47AE-A6A7-4CD31025985E}" srcOrd="3" destOrd="0" presId="urn:microsoft.com/office/officeart/2005/8/layout/hProcess4"/>
    <dgm:cxn modelId="{46FD9D0F-0CA2-489F-AD07-D0D297FD1BCF}" type="presParOf" srcId="{950B9326-3D1D-4A09-8AB7-B96F0973BD80}" destId="{AABC5060-A7BA-466C-A72C-438E06476576}" srcOrd="4" destOrd="0" presId="urn:microsoft.com/office/officeart/2005/8/layout/hProcess4"/>
    <dgm:cxn modelId="{11342F9A-79CC-4458-B6B1-A55FAEEC05B3}" type="presParOf" srcId="{13BC3DCE-CFA1-478F-A1F1-4C8F26D826AF}" destId="{5ED21CC4-9001-41F5-9FBE-080569F7C402}" srcOrd="1" destOrd="0" presId="urn:microsoft.com/office/officeart/2005/8/layout/hProcess4"/>
    <dgm:cxn modelId="{63E96AEF-83E2-42B7-BAFE-184986EF0006}" type="presParOf" srcId="{13BC3DCE-CFA1-478F-A1F1-4C8F26D826AF}" destId="{9A8012A4-ACC1-40CF-A4C3-7F39CDD1BE12}" srcOrd="2" destOrd="0" presId="urn:microsoft.com/office/officeart/2005/8/layout/hProcess4"/>
    <dgm:cxn modelId="{0940BCEF-B52C-44AD-A095-3D8E89FD00B7}" type="presParOf" srcId="{9A8012A4-ACC1-40CF-A4C3-7F39CDD1BE12}" destId="{5C71FC63-2DA6-4CD6-A1FD-D2243DE7D92D}" srcOrd="0" destOrd="0" presId="urn:microsoft.com/office/officeart/2005/8/layout/hProcess4"/>
    <dgm:cxn modelId="{91116E29-46C0-4CFA-89C8-B70D37BA720B}" type="presParOf" srcId="{9A8012A4-ACC1-40CF-A4C3-7F39CDD1BE12}" destId="{9A4EE67C-8A96-4344-AB58-F01AECBFBA46}" srcOrd="1" destOrd="0" presId="urn:microsoft.com/office/officeart/2005/8/layout/hProcess4"/>
    <dgm:cxn modelId="{A074689C-537D-4F42-9B5B-F33CD143E8FA}" type="presParOf" srcId="{9A8012A4-ACC1-40CF-A4C3-7F39CDD1BE12}" destId="{F69B86A5-F6EA-46F6-82A4-AD6CA0082B1D}" srcOrd="2" destOrd="0" presId="urn:microsoft.com/office/officeart/2005/8/layout/hProcess4"/>
    <dgm:cxn modelId="{29A856C9-9D67-4BB8-A44B-DDBBC54DBBBA}" type="presParOf" srcId="{9A8012A4-ACC1-40CF-A4C3-7F39CDD1BE12}" destId="{7343CA75-5072-4AEA-8EE0-BCB0DABD9B34}" srcOrd="3" destOrd="0" presId="urn:microsoft.com/office/officeart/2005/8/layout/hProcess4"/>
    <dgm:cxn modelId="{8D926EA0-7657-4528-B2CB-06A7C4141A3C}" type="presParOf" srcId="{9A8012A4-ACC1-40CF-A4C3-7F39CDD1BE12}" destId="{249BFD96-B348-4B37-A346-2CCFE01A54D3}" srcOrd="4" destOrd="0" presId="urn:microsoft.com/office/officeart/2005/8/layout/hProcess4"/>
    <dgm:cxn modelId="{758119F4-A17F-4303-BF56-AA05A3999318}" type="presParOf" srcId="{13BC3DCE-CFA1-478F-A1F1-4C8F26D826AF}" destId="{B7B46673-5E3F-4C75-B727-B7EA6883975C}" srcOrd="3" destOrd="0" presId="urn:microsoft.com/office/officeart/2005/8/layout/hProcess4"/>
    <dgm:cxn modelId="{DC378CE6-3D7C-42E5-912A-A57175E0CE51}" type="presParOf" srcId="{13BC3DCE-CFA1-478F-A1F1-4C8F26D826AF}" destId="{EEE5EF3B-64FC-44C7-B9A8-3FF2EA30BB2E}" srcOrd="4" destOrd="0" presId="urn:microsoft.com/office/officeart/2005/8/layout/hProcess4"/>
    <dgm:cxn modelId="{2EFDEA59-4C9C-4C17-B4C9-4C4F322282F0}" type="presParOf" srcId="{EEE5EF3B-64FC-44C7-B9A8-3FF2EA30BB2E}" destId="{CC30B824-E837-4872-AF63-02B4A5C10CAD}" srcOrd="0" destOrd="0" presId="urn:microsoft.com/office/officeart/2005/8/layout/hProcess4"/>
    <dgm:cxn modelId="{9AC0649A-2C88-48BE-8774-64E7A457CE41}" type="presParOf" srcId="{EEE5EF3B-64FC-44C7-B9A8-3FF2EA30BB2E}" destId="{89859ACC-FD65-44D2-892E-205199E5DFFD}" srcOrd="1" destOrd="0" presId="urn:microsoft.com/office/officeart/2005/8/layout/hProcess4"/>
    <dgm:cxn modelId="{DC613CE8-7C89-4245-B15F-637FA3C3D52B}" type="presParOf" srcId="{EEE5EF3B-64FC-44C7-B9A8-3FF2EA30BB2E}" destId="{7E9659AC-B0AA-48A8-AA3D-66AC82BF663D}" srcOrd="2" destOrd="0" presId="urn:microsoft.com/office/officeart/2005/8/layout/hProcess4"/>
    <dgm:cxn modelId="{03B41168-8D52-488F-AFA9-B2DA9DF1D5F9}" type="presParOf" srcId="{EEE5EF3B-64FC-44C7-B9A8-3FF2EA30BB2E}" destId="{931F2D3C-BB1C-4A0F-A6F4-D18A0F50C3C4}" srcOrd="3" destOrd="0" presId="urn:microsoft.com/office/officeart/2005/8/layout/hProcess4"/>
    <dgm:cxn modelId="{AE7CF136-529A-4DB7-87E9-543BB360E34D}" type="presParOf" srcId="{EEE5EF3B-64FC-44C7-B9A8-3FF2EA30BB2E}" destId="{B9969AFF-B956-4FAD-B208-12628AE0CA5E}"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FCDDA41-A156-4A7C-ACBA-9D2BC601FEE9}"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da-DK"/>
        </a:p>
      </dgm:t>
    </dgm:pt>
    <dgm:pt modelId="{FF5C34EF-737A-491F-9C1B-3587165C3D39}">
      <dgm:prSet phldrT="[Tekst]"/>
      <dgm:spPr/>
      <dgm:t>
        <a:bodyPr/>
        <a:lstStyle/>
        <a:p>
          <a:r>
            <a:rPr lang="en-GB" noProof="0"/>
            <a:t>Introduction</a:t>
          </a:r>
        </a:p>
      </dgm:t>
    </dgm:pt>
    <dgm:pt modelId="{2A8EC641-7F78-4938-AF69-827DD15535EC}" type="parTrans" cxnId="{1674134C-1B97-4857-94CE-21A42C860650}">
      <dgm:prSet/>
      <dgm:spPr/>
      <dgm:t>
        <a:bodyPr/>
        <a:lstStyle/>
        <a:p>
          <a:endParaRPr lang="da-DK"/>
        </a:p>
      </dgm:t>
    </dgm:pt>
    <dgm:pt modelId="{A20B892C-7519-4328-8063-6E95A5CAD815}" type="sibTrans" cxnId="{1674134C-1B97-4857-94CE-21A42C860650}">
      <dgm:prSet/>
      <dgm:spPr/>
      <dgm:t>
        <a:bodyPr/>
        <a:lstStyle/>
        <a:p>
          <a:endParaRPr lang="da-DK"/>
        </a:p>
      </dgm:t>
    </dgm:pt>
    <dgm:pt modelId="{E7F839B8-AB1B-4F52-9D3F-DA80CE8D74D0}">
      <dgm:prSet phldrT="[Tekst]"/>
      <dgm:spPr/>
      <dgm:t>
        <a:bodyPr/>
        <a:lstStyle/>
        <a:p>
          <a:r>
            <a:rPr lang="en-GB" noProof="0"/>
            <a:t>Agenda</a:t>
          </a:r>
        </a:p>
      </dgm:t>
    </dgm:pt>
    <dgm:pt modelId="{BE6BB3F4-BDC9-4538-A815-22CC4363FF30}" type="parTrans" cxnId="{9A3D7CE5-4D0D-4C20-9AD4-08C8D7D72597}">
      <dgm:prSet/>
      <dgm:spPr/>
      <dgm:t>
        <a:bodyPr/>
        <a:lstStyle/>
        <a:p>
          <a:endParaRPr lang="da-DK"/>
        </a:p>
      </dgm:t>
    </dgm:pt>
    <dgm:pt modelId="{E862A297-3C89-4F38-9ACB-4E1988700179}" type="sibTrans" cxnId="{9A3D7CE5-4D0D-4C20-9AD4-08C8D7D72597}">
      <dgm:prSet/>
      <dgm:spPr/>
      <dgm:t>
        <a:bodyPr/>
        <a:lstStyle/>
        <a:p>
          <a:endParaRPr lang="da-DK"/>
        </a:p>
      </dgm:t>
    </dgm:pt>
    <dgm:pt modelId="{57690FDC-40E3-4E99-B021-F0D72E700183}">
      <dgm:prSet phldrT="[Tekst]"/>
      <dgm:spPr/>
      <dgm:t>
        <a:bodyPr/>
        <a:lstStyle/>
        <a:p>
          <a:r>
            <a:rPr lang="en-GB" noProof="0"/>
            <a:t>Situation</a:t>
          </a:r>
        </a:p>
      </dgm:t>
    </dgm:pt>
    <dgm:pt modelId="{5F104B56-91A2-4832-A678-A66644D4159C}" type="parTrans" cxnId="{3B34CC34-29E9-4B47-B35B-64803FC470F0}">
      <dgm:prSet/>
      <dgm:spPr/>
      <dgm:t>
        <a:bodyPr/>
        <a:lstStyle/>
        <a:p>
          <a:endParaRPr lang="da-DK"/>
        </a:p>
      </dgm:t>
    </dgm:pt>
    <dgm:pt modelId="{4283D990-2182-4412-84BF-C86B421AD302}" type="sibTrans" cxnId="{3B34CC34-29E9-4B47-B35B-64803FC470F0}">
      <dgm:prSet/>
      <dgm:spPr/>
      <dgm:t>
        <a:bodyPr/>
        <a:lstStyle/>
        <a:p>
          <a:endParaRPr lang="da-DK"/>
        </a:p>
      </dgm:t>
    </dgm:pt>
    <dgm:pt modelId="{5EFB343A-2C18-4DE8-B31F-D54C31FC03BD}">
      <dgm:prSet phldrT="[Tekst]"/>
      <dgm:spPr/>
      <dgm:t>
        <a:bodyPr/>
        <a:lstStyle/>
        <a:p>
          <a:r>
            <a:rPr lang="en-GB" noProof="0"/>
            <a:t>Topics</a:t>
          </a:r>
        </a:p>
      </dgm:t>
    </dgm:pt>
    <dgm:pt modelId="{6AE7D58E-187F-4F90-A901-60FAA04663F7}" type="parTrans" cxnId="{F0BA7D39-E76E-4B9F-8728-F425410A8396}">
      <dgm:prSet/>
      <dgm:spPr/>
      <dgm:t>
        <a:bodyPr/>
        <a:lstStyle/>
        <a:p>
          <a:endParaRPr lang="da-DK"/>
        </a:p>
      </dgm:t>
    </dgm:pt>
    <dgm:pt modelId="{E84596D3-5F33-44D1-A427-7D302059B465}" type="sibTrans" cxnId="{F0BA7D39-E76E-4B9F-8728-F425410A8396}">
      <dgm:prSet/>
      <dgm:spPr/>
      <dgm:t>
        <a:bodyPr/>
        <a:lstStyle/>
        <a:p>
          <a:endParaRPr lang="da-DK"/>
        </a:p>
      </dgm:t>
    </dgm:pt>
    <dgm:pt modelId="{D193BBDC-AF1E-48CA-A05D-D7F8B33E8B76}">
      <dgm:prSet phldrT="[Tekst]"/>
      <dgm:spPr/>
      <dgm:t>
        <a:bodyPr/>
        <a:lstStyle/>
        <a:p>
          <a:r>
            <a:rPr lang="en-GB" b="0" noProof="0"/>
            <a:t>Select one or more relevant topics</a:t>
          </a:r>
        </a:p>
      </dgm:t>
    </dgm:pt>
    <dgm:pt modelId="{F34FC4BB-09B0-49E9-A714-9FD646DBCB83}" type="parTrans" cxnId="{C5DE11D4-662A-4797-BB98-4DF3FF14F424}">
      <dgm:prSet/>
      <dgm:spPr/>
      <dgm:t>
        <a:bodyPr/>
        <a:lstStyle/>
        <a:p>
          <a:endParaRPr lang="da-DK"/>
        </a:p>
      </dgm:t>
    </dgm:pt>
    <dgm:pt modelId="{E0A45DF7-029D-483A-B5F8-123218F1E38B}" type="sibTrans" cxnId="{C5DE11D4-662A-4797-BB98-4DF3FF14F424}">
      <dgm:prSet/>
      <dgm:spPr/>
      <dgm:t>
        <a:bodyPr/>
        <a:lstStyle/>
        <a:p>
          <a:endParaRPr lang="da-DK"/>
        </a:p>
      </dgm:t>
    </dgm:pt>
    <dgm:pt modelId="{DF92B35C-C14C-48D3-B163-99F67641266B}">
      <dgm:prSet phldrT="[Tekst]"/>
      <dgm:spPr/>
      <dgm:t>
        <a:bodyPr/>
        <a:lstStyle/>
        <a:p>
          <a:r>
            <a:rPr lang="en-GB" b="0" noProof="0"/>
            <a:t>Select the exercises you want to use for the topic</a:t>
          </a:r>
        </a:p>
      </dgm:t>
    </dgm:pt>
    <dgm:pt modelId="{C01E4BB6-A53F-4C26-B48E-DE6FF1B38760}" type="parTrans" cxnId="{C0909592-4C5C-4DD1-9D81-CC0CBEF2D434}">
      <dgm:prSet/>
      <dgm:spPr/>
      <dgm:t>
        <a:bodyPr/>
        <a:lstStyle/>
        <a:p>
          <a:endParaRPr lang="da-DK"/>
        </a:p>
      </dgm:t>
    </dgm:pt>
    <dgm:pt modelId="{FDC28FF2-EB5B-4E4D-9EEA-511F83461CC7}" type="sibTrans" cxnId="{C0909592-4C5C-4DD1-9D81-CC0CBEF2D434}">
      <dgm:prSet/>
      <dgm:spPr/>
      <dgm:t>
        <a:bodyPr/>
        <a:lstStyle/>
        <a:p>
          <a:endParaRPr lang="da-DK"/>
        </a:p>
      </dgm:t>
    </dgm:pt>
    <dgm:pt modelId="{92DA1BA6-8748-4FBA-A93B-C59A8D4F649D}">
      <dgm:prSet phldrT="[Tekst]"/>
      <dgm:spPr/>
      <dgm:t>
        <a:bodyPr/>
        <a:lstStyle/>
        <a:p>
          <a:r>
            <a:rPr lang="en-GB" noProof="0"/>
            <a:t>Closing</a:t>
          </a:r>
        </a:p>
      </dgm:t>
    </dgm:pt>
    <dgm:pt modelId="{8C682688-8613-48DD-AA0F-ED3671B8F9E7}" type="parTrans" cxnId="{66373191-10E7-4C3D-BC3B-A971B8F52A44}">
      <dgm:prSet/>
      <dgm:spPr/>
      <dgm:t>
        <a:bodyPr/>
        <a:lstStyle/>
        <a:p>
          <a:endParaRPr lang="da-DK"/>
        </a:p>
      </dgm:t>
    </dgm:pt>
    <dgm:pt modelId="{1D9DDB57-FBAB-4ABE-A807-A268890BBB9D}" type="sibTrans" cxnId="{66373191-10E7-4C3D-BC3B-A971B8F52A44}">
      <dgm:prSet/>
      <dgm:spPr/>
      <dgm:t>
        <a:bodyPr/>
        <a:lstStyle/>
        <a:p>
          <a:endParaRPr lang="da-DK"/>
        </a:p>
      </dgm:t>
    </dgm:pt>
    <dgm:pt modelId="{5D4D2F70-BC8E-4CE7-83BF-F5310A743BF0}">
      <dgm:prSet phldrT="[Tekst]"/>
      <dgm:spPr/>
      <dgm:t>
        <a:bodyPr/>
        <a:lstStyle/>
        <a:p>
          <a:r>
            <a:rPr lang="en-GB" noProof="0"/>
            <a:t>Recap and evaluation</a:t>
          </a:r>
        </a:p>
      </dgm:t>
    </dgm:pt>
    <dgm:pt modelId="{48B4CFD1-1F43-4004-B99C-7A157F1975E2}" type="parTrans" cxnId="{83D425E4-0E39-41B0-885B-E4A8748449CC}">
      <dgm:prSet/>
      <dgm:spPr/>
      <dgm:t>
        <a:bodyPr/>
        <a:lstStyle/>
        <a:p>
          <a:endParaRPr lang="da-DK"/>
        </a:p>
      </dgm:t>
    </dgm:pt>
    <dgm:pt modelId="{7196EF08-1B30-41A2-8954-BCC7AAFBD1DE}" type="sibTrans" cxnId="{83D425E4-0E39-41B0-885B-E4A8748449CC}">
      <dgm:prSet/>
      <dgm:spPr/>
      <dgm:t>
        <a:bodyPr/>
        <a:lstStyle/>
        <a:p>
          <a:endParaRPr lang="da-DK"/>
        </a:p>
      </dgm:t>
    </dgm:pt>
    <dgm:pt modelId="{E6B847CA-E18C-4AB0-A8DE-971013371A57}">
      <dgm:prSet phldrT="[Tekst]"/>
      <dgm:spPr/>
      <dgm:t>
        <a:bodyPr/>
        <a:lstStyle/>
        <a:p>
          <a:r>
            <a:rPr lang="en-GB" noProof="0"/>
            <a:t>For next time</a:t>
          </a:r>
        </a:p>
      </dgm:t>
    </dgm:pt>
    <dgm:pt modelId="{8A101ED4-68EB-47BC-8132-C46C2A8948C2}" type="parTrans" cxnId="{3D08613B-BF0E-46C7-A36C-B31373F6EDC3}">
      <dgm:prSet/>
      <dgm:spPr/>
      <dgm:t>
        <a:bodyPr/>
        <a:lstStyle/>
        <a:p>
          <a:endParaRPr lang="da-DK"/>
        </a:p>
      </dgm:t>
    </dgm:pt>
    <dgm:pt modelId="{62F74E7B-7972-4E30-88BB-8921FAA6E29C}" type="sibTrans" cxnId="{3D08613B-BF0E-46C7-A36C-B31373F6EDC3}">
      <dgm:prSet/>
      <dgm:spPr/>
      <dgm:t>
        <a:bodyPr/>
        <a:lstStyle/>
        <a:p>
          <a:endParaRPr lang="da-DK"/>
        </a:p>
      </dgm:t>
    </dgm:pt>
    <dgm:pt modelId="{CD80AB42-AB32-4C40-A680-6F9F3BB7F563}">
      <dgm:prSet phldrT="[Tekst]"/>
      <dgm:spPr/>
      <dgm:t>
        <a:bodyPr/>
        <a:lstStyle/>
        <a:p>
          <a:r>
            <a:rPr lang="en-GB" noProof="0"/>
            <a:t>Purpose</a:t>
          </a:r>
        </a:p>
      </dgm:t>
    </dgm:pt>
    <dgm:pt modelId="{F928889A-58B1-4654-8612-72DAED677B63}" type="parTrans" cxnId="{7E4DADEF-816D-4ACC-ACF6-2987EA0BA001}">
      <dgm:prSet/>
      <dgm:spPr/>
      <dgm:t>
        <a:bodyPr/>
        <a:lstStyle/>
        <a:p>
          <a:endParaRPr lang="da-DK"/>
        </a:p>
      </dgm:t>
    </dgm:pt>
    <dgm:pt modelId="{1F3488CA-36A1-416A-BD20-5C7CDD6843D3}" type="sibTrans" cxnId="{7E4DADEF-816D-4ACC-ACF6-2987EA0BA001}">
      <dgm:prSet/>
      <dgm:spPr/>
      <dgm:t>
        <a:bodyPr/>
        <a:lstStyle/>
        <a:p>
          <a:endParaRPr lang="da-DK"/>
        </a:p>
      </dgm:t>
    </dgm:pt>
    <dgm:pt modelId="{BA973D92-F2EA-41EE-BB48-A116C786CB34}">
      <dgm:prSet phldrT="[Tekst]"/>
      <dgm:spPr/>
      <dgm:t>
        <a:bodyPr/>
        <a:lstStyle/>
        <a:p>
          <a:r>
            <a:rPr lang="en-GB" noProof="0"/>
            <a:t>Select an introduction exercise</a:t>
          </a:r>
        </a:p>
      </dgm:t>
    </dgm:pt>
    <dgm:pt modelId="{C55BA730-4423-4753-87F9-854B44424A92}" type="parTrans" cxnId="{54C5E40D-8A47-4FF7-B7B7-4C39B7BC84D0}">
      <dgm:prSet/>
      <dgm:spPr/>
      <dgm:t>
        <a:bodyPr/>
        <a:lstStyle/>
        <a:p>
          <a:endParaRPr lang="da-DK"/>
        </a:p>
      </dgm:t>
    </dgm:pt>
    <dgm:pt modelId="{C75663AE-96C7-46EF-A07B-3FC65EC42E4F}" type="sibTrans" cxnId="{54C5E40D-8A47-4FF7-B7B7-4C39B7BC84D0}">
      <dgm:prSet/>
      <dgm:spPr/>
      <dgm:t>
        <a:bodyPr/>
        <a:lstStyle/>
        <a:p>
          <a:endParaRPr lang="da-DK"/>
        </a:p>
      </dgm:t>
    </dgm:pt>
    <dgm:pt modelId="{4BF127DB-CE2B-43FD-8E45-5353D924A486}">
      <dgm:prSet phldrT="[Tekst]"/>
      <dgm:spPr/>
      <dgm:t>
        <a:bodyPr/>
        <a:lstStyle/>
        <a:p>
          <a:r>
            <a:rPr lang="en-GB" noProof="0"/>
            <a:t>Hand out reports</a:t>
          </a:r>
        </a:p>
      </dgm:t>
    </dgm:pt>
    <dgm:pt modelId="{A8A76FAD-FA67-460F-B2B8-FAEC3B893348}" type="parTrans" cxnId="{0CE9F892-DC2A-4E0D-8666-704A036C6278}">
      <dgm:prSet/>
      <dgm:spPr/>
      <dgm:t>
        <a:bodyPr/>
        <a:lstStyle/>
        <a:p>
          <a:endParaRPr lang="da-DK"/>
        </a:p>
      </dgm:t>
    </dgm:pt>
    <dgm:pt modelId="{1C6C9EDC-F4D4-4836-8E17-A39BA8D712BD}" type="sibTrans" cxnId="{0CE9F892-DC2A-4E0D-8666-704A036C6278}">
      <dgm:prSet/>
      <dgm:spPr/>
      <dgm:t>
        <a:bodyPr/>
        <a:lstStyle/>
        <a:p>
          <a:endParaRPr lang="da-DK"/>
        </a:p>
      </dgm:t>
    </dgm:pt>
    <dgm:pt modelId="{92AA32D4-6AA8-4CA1-B943-9C735FADAB97}" type="pres">
      <dgm:prSet presAssocID="{CFCDDA41-A156-4A7C-ACBA-9D2BC601FEE9}" presName="Name0" presStyleCnt="0">
        <dgm:presLayoutVars>
          <dgm:dir/>
          <dgm:animLvl val="lvl"/>
          <dgm:resizeHandles val="exact"/>
        </dgm:presLayoutVars>
      </dgm:prSet>
      <dgm:spPr/>
    </dgm:pt>
    <dgm:pt modelId="{D8680722-3C75-4D3B-AED7-9762A74321F0}" type="pres">
      <dgm:prSet presAssocID="{CFCDDA41-A156-4A7C-ACBA-9D2BC601FEE9}" presName="tSp" presStyleCnt="0"/>
      <dgm:spPr/>
    </dgm:pt>
    <dgm:pt modelId="{76C2D394-5F4A-4E0C-B139-8D1ADFE06251}" type="pres">
      <dgm:prSet presAssocID="{CFCDDA41-A156-4A7C-ACBA-9D2BC601FEE9}" presName="bSp" presStyleCnt="0"/>
      <dgm:spPr/>
    </dgm:pt>
    <dgm:pt modelId="{13BC3DCE-CFA1-478F-A1F1-4C8F26D826AF}" type="pres">
      <dgm:prSet presAssocID="{CFCDDA41-A156-4A7C-ACBA-9D2BC601FEE9}" presName="process" presStyleCnt="0"/>
      <dgm:spPr/>
    </dgm:pt>
    <dgm:pt modelId="{950B9326-3D1D-4A09-8AB7-B96F0973BD80}" type="pres">
      <dgm:prSet presAssocID="{FF5C34EF-737A-491F-9C1B-3587165C3D39}" presName="composite1" presStyleCnt="0"/>
      <dgm:spPr/>
    </dgm:pt>
    <dgm:pt modelId="{CDC3C8FE-B70F-4B0A-8B36-675CC6905820}" type="pres">
      <dgm:prSet presAssocID="{FF5C34EF-737A-491F-9C1B-3587165C3D39}" presName="dummyNode1" presStyleLbl="node1" presStyleIdx="0" presStyleCnt="3"/>
      <dgm:spPr/>
    </dgm:pt>
    <dgm:pt modelId="{45B93AE9-ECDB-4858-AD7C-6A83CEC8740B}" type="pres">
      <dgm:prSet presAssocID="{FF5C34EF-737A-491F-9C1B-3587165C3D39}" presName="childNode1" presStyleLbl="bgAcc1" presStyleIdx="0" presStyleCnt="3">
        <dgm:presLayoutVars>
          <dgm:bulletEnabled val="1"/>
        </dgm:presLayoutVars>
      </dgm:prSet>
      <dgm:spPr/>
    </dgm:pt>
    <dgm:pt modelId="{1212B55E-48B6-4A20-A475-31626245CFC3}" type="pres">
      <dgm:prSet presAssocID="{FF5C34EF-737A-491F-9C1B-3587165C3D39}" presName="childNode1tx" presStyleLbl="bgAcc1" presStyleIdx="0" presStyleCnt="3">
        <dgm:presLayoutVars>
          <dgm:bulletEnabled val="1"/>
        </dgm:presLayoutVars>
      </dgm:prSet>
      <dgm:spPr/>
    </dgm:pt>
    <dgm:pt modelId="{BBC63484-970C-47AE-A6A7-4CD31025985E}" type="pres">
      <dgm:prSet presAssocID="{FF5C34EF-737A-491F-9C1B-3587165C3D39}" presName="parentNode1" presStyleLbl="node1" presStyleIdx="0" presStyleCnt="3">
        <dgm:presLayoutVars>
          <dgm:chMax val="1"/>
          <dgm:bulletEnabled val="1"/>
        </dgm:presLayoutVars>
      </dgm:prSet>
      <dgm:spPr/>
    </dgm:pt>
    <dgm:pt modelId="{AABC5060-A7BA-466C-A72C-438E06476576}" type="pres">
      <dgm:prSet presAssocID="{FF5C34EF-737A-491F-9C1B-3587165C3D39}" presName="connSite1" presStyleCnt="0"/>
      <dgm:spPr/>
    </dgm:pt>
    <dgm:pt modelId="{5ED21CC4-9001-41F5-9FBE-080569F7C402}" type="pres">
      <dgm:prSet presAssocID="{A20B892C-7519-4328-8063-6E95A5CAD815}" presName="Name9" presStyleLbl="sibTrans2D1" presStyleIdx="0" presStyleCnt="2"/>
      <dgm:spPr/>
    </dgm:pt>
    <dgm:pt modelId="{9A8012A4-ACC1-40CF-A4C3-7F39CDD1BE12}" type="pres">
      <dgm:prSet presAssocID="{5EFB343A-2C18-4DE8-B31F-D54C31FC03BD}" presName="composite2" presStyleCnt="0"/>
      <dgm:spPr/>
    </dgm:pt>
    <dgm:pt modelId="{5C71FC63-2DA6-4CD6-A1FD-D2243DE7D92D}" type="pres">
      <dgm:prSet presAssocID="{5EFB343A-2C18-4DE8-B31F-D54C31FC03BD}" presName="dummyNode2" presStyleLbl="node1" presStyleIdx="0" presStyleCnt="3"/>
      <dgm:spPr/>
    </dgm:pt>
    <dgm:pt modelId="{9A4EE67C-8A96-4344-AB58-F01AECBFBA46}" type="pres">
      <dgm:prSet presAssocID="{5EFB343A-2C18-4DE8-B31F-D54C31FC03BD}" presName="childNode2" presStyleLbl="bgAcc1" presStyleIdx="1" presStyleCnt="3">
        <dgm:presLayoutVars>
          <dgm:bulletEnabled val="1"/>
        </dgm:presLayoutVars>
      </dgm:prSet>
      <dgm:spPr/>
    </dgm:pt>
    <dgm:pt modelId="{F69B86A5-F6EA-46F6-82A4-AD6CA0082B1D}" type="pres">
      <dgm:prSet presAssocID="{5EFB343A-2C18-4DE8-B31F-D54C31FC03BD}" presName="childNode2tx" presStyleLbl="bgAcc1" presStyleIdx="1" presStyleCnt="3">
        <dgm:presLayoutVars>
          <dgm:bulletEnabled val="1"/>
        </dgm:presLayoutVars>
      </dgm:prSet>
      <dgm:spPr/>
    </dgm:pt>
    <dgm:pt modelId="{7343CA75-5072-4AEA-8EE0-BCB0DABD9B34}" type="pres">
      <dgm:prSet presAssocID="{5EFB343A-2C18-4DE8-B31F-D54C31FC03BD}" presName="parentNode2" presStyleLbl="node1" presStyleIdx="1" presStyleCnt="3">
        <dgm:presLayoutVars>
          <dgm:chMax val="0"/>
          <dgm:bulletEnabled val="1"/>
        </dgm:presLayoutVars>
      </dgm:prSet>
      <dgm:spPr/>
    </dgm:pt>
    <dgm:pt modelId="{249BFD96-B348-4B37-A346-2CCFE01A54D3}" type="pres">
      <dgm:prSet presAssocID="{5EFB343A-2C18-4DE8-B31F-D54C31FC03BD}" presName="connSite2" presStyleCnt="0"/>
      <dgm:spPr/>
    </dgm:pt>
    <dgm:pt modelId="{B7B46673-5E3F-4C75-B727-B7EA6883975C}" type="pres">
      <dgm:prSet presAssocID="{E84596D3-5F33-44D1-A427-7D302059B465}" presName="Name18" presStyleLbl="sibTrans2D1" presStyleIdx="1" presStyleCnt="2"/>
      <dgm:spPr/>
    </dgm:pt>
    <dgm:pt modelId="{EEE5EF3B-64FC-44C7-B9A8-3FF2EA30BB2E}" type="pres">
      <dgm:prSet presAssocID="{92DA1BA6-8748-4FBA-A93B-C59A8D4F649D}" presName="composite1" presStyleCnt="0"/>
      <dgm:spPr/>
    </dgm:pt>
    <dgm:pt modelId="{CC30B824-E837-4872-AF63-02B4A5C10CAD}" type="pres">
      <dgm:prSet presAssocID="{92DA1BA6-8748-4FBA-A93B-C59A8D4F649D}" presName="dummyNode1" presStyleLbl="node1" presStyleIdx="1" presStyleCnt="3"/>
      <dgm:spPr/>
    </dgm:pt>
    <dgm:pt modelId="{89859ACC-FD65-44D2-892E-205199E5DFFD}" type="pres">
      <dgm:prSet presAssocID="{92DA1BA6-8748-4FBA-A93B-C59A8D4F649D}" presName="childNode1" presStyleLbl="bgAcc1" presStyleIdx="2" presStyleCnt="3">
        <dgm:presLayoutVars>
          <dgm:bulletEnabled val="1"/>
        </dgm:presLayoutVars>
      </dgm:prSet>
      <dgm:spPr/>
    </dgm:pt>
    <dgm:pt modelId="{7E9659AC-B0AA-48A8-AA3D-66AC82BF663D}" type="pres">
      <dgm:prSet presAssocID="{92DA1BA6-8748-4FBA-A93B-C59A8D4F649D}" presName="childNode1tx" presStyleLbl="bgAcc1" presStyleIdx="2" presStyleCnt="3">
        <dgm:presLayoutVars>
          <dgm:bulletEnabled val="1"/>
        </dgm:presLayoutVars>
      </dgm:prSet>
      <dgm:spPr/>
    </dgm:pt>
    <dgm:pt modelId="{931F2D3C-BB1C-4A0F-A6F4-D18A0F50C3C4}" type="pres">
      <dgm:prSet presAssocID="{92DA1BA6-8748-4FBA-A93B-C59A8D4F649D}" presName="parentNode1" presStyleLbl="node1" presStyleIdx="2" presStyleCnt="3">
        <dgm:presLayoutVars>
          <dgm:chMax val="1"/>
          <dgm:bulletEnabled val="1"/>
        </dgm:presLayoutVars>
      </dgm:prSet>
      <dgm:spPr/>
    </dgm:pt>
    <dgm:pt modelId="{B9969AFF-B956-4FAD-B208-12628AE0CA5E}" type="pres">
      <dgm:prSet presAssocID="{92DA1BA6-8748-4FBA-A93B-C59A8D4F649D}" presName="connSite1" presStyleCnt="0"/>
      <dgm:spPr/>
    </dgm:pt>
  </dgm:ptLst>
  <dgm:cxnLst>
    <dgm:cxn modelId="{16E50907-A8EA-4E0D-977A-7576AA8A7C61}" type="presOf" srcId="{E7F839B8-AB1B-4F52-9D3F-DA80CE8D74D0}" destId="{45B93AE9-ECDB-4858-AD7C-6A83CEC8740B}" srcOrd="0" destOrd="0" presId="urn:microsoft.com/office/officeart/2005/8/layout/hProcess4"/>
    <dgm:cxn modelId="{54C5E40D-8A47-4FF7-B7B7-4C39B7BC84D0}" srcId="{FF5C34EF-737A-491F-9C1B-3587165C3D39}" destId="{BA973D92-F2EA-41EE-BB48-A116C786CB34}" srcOrd="3" destOrd="0" parTransId="{C55BA730-4423-4753-87F9-854B44424A92}" sibTransId="{C75663AE-96C7-46EF-A07B-3FC65EC42E4F}"/>
    <dgm:cxn modelId="{16E54A31-CDCB-4F1E-A2BD-195F854F796D}" type="presOf" srcId="{4BF127DB-CE2B-43FD-8E45-5353D924A486}" destId="{7E9659AC-B0AA-48A8-AA3D-66AC82BF663D}" srcOrd="1" destOrd="2" presId="urn:microsoft.com/office/officeart/2005/8/layout/hProcess4"/>
    <dgm:cxn modelId="{3B34CC34-29E9-4B47-B35B-64803FC470F0}" srcId="{FF5C34EF-737A-491F-9C1B-3587165C3D39}" destId="{57690FDC-40E3-4E99-B021-F0D72E700183}" srcOrd="1" destOrd="0" parTransId="{5F104B56-91A2-4832-A678-A66644D4159C}" sibTransId="{4283D990-2182-4412-84BF-C86B421AD302}"/>
    <dgm:cxn modelId="{ABF7D137-9707-4137-B7A1-546A55A76519}" type="presOf" srcId="{57690FDC-40E3-4E99-B021-F0D72E700183}" destId="{1212B55E-48B6-4A20-A475-31626245CFC3}" srcOrd="1" destOrd="1" presId="urn:microsoft.com/office/officeart/2005/8/layout/hProcess4"/>
    <dgm:cxn modelId="{F0BA7D39-E76E-4B9F-8728-F425410A8396}" srcId="{CFCDDA41-A156-4A7C-ACBA-9D2BC601FEE9}" destId="{5EFB343A-2C18-4DE8-B31F-D54C31FC03BD}" srcOrd="1" destOrd="0" parTransId="{6AE7D58E-187F-4F90-A901-60FAA04663F7}" sibTransId="{E84596D3-5F33-44D1-A427-7D302059B465}"/>
    <dgm:cxn modelId="{3D08613B-BF0E-46C7-A36C-B31373F6EDC3}" srcId="{92DA1BA6-8748-4FBA-A93B-C59A8D4F649D}" destId="{E6B847CA-E18C-4AB0-A8DE-971013371A57}" srcOrd="1" destOrd="0" parTransId="{8A101ED4-68EB-47BC-8132-C46C2A8948C2}" sibTransId="{62F74E7B-7972-4E30-88BB-8921FAA6E29C}"/>
    <dgm:cxn modelId="{553B865E-85F6-4ED1-9746-ABE1718C3B55}" type="presOf" srcId="{92DA1BA6-8748-4FBA-A93B-C59A8D4F649D}" destId="{931F2D3C-BB1C-4A0F-A6F4-D18A0F50C3C4}" srcOrd="0" destOrd="0" presId="urn:microsoft.com/office/officeart/2005/8/layout/hProcess4"/>
    <dgm:cxn modelId="{5FE43C4B-3D7C-4CC5-8427-BA4BC245CEAA}" type="presOf" srcId="{FF5C34EF-737A-491F-9C1B-3587165C3D39}" destId="{BBC63484-970C-47AE-A6A7-4CD31025985E}" srcOrd="0" destOrd="0" presId="urn:microsoft.com/office/officeart/2005/8/layout/hProcess4"/>
    <dgm:cxn modelId="{1674134C-1B97-4857-94CE-21A42C860650}" srcId="{CFCDDA41-A156-4A7C-ACBA-9D2BC601FEE9}" destId="{FF5C34EF-737A-491F-9C1B-3587165C3D39}" srcOrd="0" destOrd="0" parTransId="{2A8EC641-7F78-4938-AF69-827DD15535EC}" sibTransId="{A20B892C-7519-4328-8063-6E95A5CAD815}"/>
    <dgm:cxn modelId="{39479C4E-71CA-41DB-B03A-C3C9999A8CD7}" type="presOf" srcId="{CD80AB42-AB32-4C40-A680-6F9F3BB7F563}" destId="{1212B55E-48B6-4A20-A475-31626245CFC3}" srcOrd="1" destOrd="2" presId="urn:microsoft.com/office/officeart/2005/8/layout/hProcess4"/>
    <dgm:cxn modelId="{FDE70972-0B8B-40A6-BB5E-5C4F78F2580D}" type="presOf" srcId="{A20B892C-7519-4328-8063-6E95A5CAD815}" destId="{5ED21CC4-9001-41F5-9FBE-080569F7C402}" srcOrd="0" destOrd="0" presId="urn:microsoft.com/office/officeart/2005/8/layout/hProcess4"/>
    <dgm:cxn modelId="{B2B60473-1619-4697-BDC2-783DDAFAD0C3}" type="presOf" srcId="{5D4D2F70-BC8E-4CE7-83BF-F5310A743BF0}" destId="{7E9659AC-B0AA-48A8-AA3D-66AC82BF663D}" srcOrd="1" destOrd="0" presId="urn:microsoft.com/office/officeart/2005/8/layout/hProcess4"/>
    <dgm:cxn modelId="{E78FED76-96C0-4F30-81E7-EB7CE465DABA}" type="presOf" srcId="{5D4D2F70-BC8E-4CE7-83BF-F5310A743BF0}" destId="{89859ACC-FD65-44D2-892E-205199E5DFFD}" srcOrd="0" destOrd="0" presId="urn:microsoft.com/office/officeart/2005/8/layout/hProcess4"/>
    <dgm:cxn modelId="{E8658D57-782C-4222-9333-EA4644D0C39D}" type="presOf" srcId="{BA973D92-F2EA-41EE-BB48-A116C786CB34}" destId="{1212B55E-48B6-4A20-A475-31626245CFC3}" srcOrd="1" destOrd="3" presId="urn:microsoft.com/office/officeart/2005/8/layout/hProcess4"/>
    <dgm:cxn modelId="{8B813559-71E5-44B1-9FA4-4E22ED49EC1F}" type="presOf" srcId="{E6B847CA-E18C-4AB0-A8DE-971013371A57}" destId="{89859ACC-FD65-44D2-892E-205199E5DFFD}" srcOrd="0" destOrd="1" presId="urn:microsoft.com/office/officeart/2005/8/layout/hProcess4"/>
    <dgm:cxn modelId="{E2A4F179-A40E-4C48-8658-8E91A6003AE5}" type="presOf" srcId="{5EFB343A-2C18-4DE8-B31F-D54C31FC03BD}" destId="{7343CA75-5072-4AEA-8EE0-BCB0DABD9B34}" srcOrd="0" destOrd="0" presId="urn:microsoft.com/office/officeart/2005/8/layout/hProcess4"/>
    <dgm:cxn modelId="{E7DA4887-FB78-4873-85C6-476ACBA020DA}" type="presOf" srcId="{DF92B35C-C14C-48D3-B163-99F67641266B}" destId="{F69B86A5-F6EA-46F6-82A4-AD6CA0082B1D}" srcOrd="1" destOrd="1" presId="urn:microsoft.com/office/officeart/2005/8/layout/hProcess4"/>
    <dgm:cxn modelId="{66373191-10E7-4C3D-BC3B-A971B8F52A44}" srcId="{CFCDDA41-A156-4A7C-ACBA-9D2BC601FEE9}" destId="{92DA1BA6-8748-4FBA-A93B-C59A8D4F649D}" srcOrd="2" destOrd="0" parTransId="{8C682688-8613-48DD-AA0F-ED3671B8F9E7}" sibTransId="{1D9DDB57-FBAB-4ABE-A807-A268890BBB9D}"/>
    <dgm:cxn modelId="{C0909592-4C5C-4DD1-9D81-CC0CBEF2D434}" srcId="{5EFB343A-2C18-4DE8-B31F-D54C31FC03BD}" destId="{DF92B35C-C14C-48D3-B163-99F67641266B}" srcOrd="1" destOrd="0" parTransId="{C01E4BB6-A53F-4C26-B48E-DE6FF1B38760}" sibTransId="{FDC28FF2-EB5B-4E4D-9EEA-511F83461CC7}"/>
    <dgm:cxn modelId="{0CE9F892-DC2A-4E0D-8666-704A036C6278}" srcId="{92DA1BA6-8748-4FBA-A93B-C59A8D4F649D}" destId="{4BF127DB-CE2B-43FD-8E45-5353D924A486}" srcOrd="2" destOrd="0" parTransId="{A8A76FAD-FA67-460F-B2B8-FAEC3B893348}" sibTransId="{1C6C9EDC-F4D4-4836-8E17-A39BA8D712BD}"/>
    <dgm:cxn modelId="{F9F08DA6-76F7-48A8-9FA8-E4822A88F582}" type="presOf" srcId="{4BF127DB-CE2B-43FD-8E45-5353D924A486}" destId="{89859ACC-FD65-44D2-892E-205199E5DFFD}" srcOrd="0" destOrd="2" presId="urn:microsoft.com/office/officeart/2005/8/layout/hProcess4"/>
    <dgm:cxn modelId="{A2B682CA-94F7-43C3-9CB7-D1A96EE08587}" type="presOf" srcId="{CD80AB42-AB32-4C40-A680-6F9F3BB7F563}" destId="{45B93AE9-ECDB-4858-AD7C-6A83CEC8740B}" srcOrd="0" destOrd="2" presId="urn:microsoft.com/office/officeart/2005/8/layout/hProcess4"/>
    <dgm:cxn modelId="{01A24ECB-6D99-4AE1-A7F3-03758CDCD1C9}" type="presOf" srcId="{D193BBDC-AF1E-48CA-A05D-D7F8B33E8B76}" destId="{F69B86A5-F6EA-46F6-82A4-AD6CA0082B1D}" srcOrd="1" destOrd="0" presId="urn:microsoft.com/office/officeart/2005/8/layout/hProcess4"/>
    <dgm:cxn modelId="{A8F475CC-73DD-43D4-B70C-FF5C00166B52}" type="presOf" srcId="{E6B847CA-E18C-4AB0-A8DE-971013371A57}" destId="{7E9659AC-B0AA-48A8-AA3D-66AC82BF663D}" srcOrd="1" destOrd="1" presId="urn:microsoft.com/office/officeart/2005/8/layout/hProcess4"/>
    <dgm:cxn modelId="{9B63D2CF-F605-4E03-A3AE-7EAF1011281E}" type="presOf" srcId="{CFCDDA41-A156-4A7C-ACBA-9D2BC601FEE9}" destId="{92AA32D4-6AA8-4CA1-B943-9C735FADAB97}" srcOrd="0" destOrd="0" presId="urn:microsoft.com/office/officeart/2005/8/layout/hProcess4"/>
    <dgm:cxn modelId="{4AB7E5D2-0E3A-47A4-ABD7-67E49BCB2EEA}" type="presOf" srcId="{BA973D92-F2EA-41EE-BB48-A116C786CB34}" destId="{45B93AE9-ECDB-4858-AD7C-6A83CEC8740B}" srcOrd="0" destOrd="3" presId="urn:microsoft.com/office/officeart/2005/8/layout/hProcess4"/>
    <dgm:cxn modelId="{C5DE11D4-662A-4797-BB98-4DF3FF14F424}" srcId="{5EFB343A-2C18-4DE8-B31F-D54C31FC03BD}" destId="{D193BBDC-AF1E-48CA-A05D-D7F8B33E8B76}" srcOrd="0" destOrd="0" parTransId="{F34FC4BB-09B0-49E9-A714-9FD646DBCB83}" sibTransId="{E0A45DF7-029D-483A-B5F8-123218F1E38B}"/>
    <dgm:cxn modelId="{AAE6E1D7-26A9-48FB-8101-379A81FE0733}" type="presOf" srcId="{D193BBDC-AF1E-48CA-A05D-D7F8B33E8B76}" destId="{9A4EE67C-8A96-4344-AB58-F01AECBFBA46}" srcOrd="0" destOrd="0" presId="urn:microsoft.com/office/officeart/2005/8/layout/hProcess4"/>
    <dgm:cxn modelId="{83D425E4-0E39-41B0-885B-E4A8748449CC}" srcId="{92DA1BA6-8748-4FBA-A93B-C59A8D4F649D}" destId="{5D4D2F70-BC8E-4CE7-83BF-F5310A743BF0}" srcOrd="0" destOrd="0" parTransId="{48B4CFD1-1F43-4004-B99C-7A157F1975E2}" sibTransId="{7196EF08-1B30-41A2-8954-BCC7AAFBD1DE}"/>
    <dgm:cxn modelId="{9A3D7CE5-4D0D-4C20-9AD4-08C8D7D72597}" srcId="{FF5C34EF-737A-491F-9C1B-3587165C3D39}" destId="{E7F839B8-AB1B-4F52-9D3F-DA80CE8D74D0}" srcOrd="0" destOrd="0" parTransId="{BE6BB3F4-BDC9-4538-A815-22CC4363FF30}" sibTransId="{E862A297-3C89-4F38-9ACB-4E1988700179}"/>
    <dgm:cxn modelId="{EA93C8E5-256C-4793-92F4-6AE125D7B66F}" type="presOf" srcId="{E7F839B8-AB1B-4F52-9D3F-DA80CE8D74D0}" destId="{1212B55E-48B6-4A20-A475-31626245CFC3}" srcOrd="1" destOrd="0" presId="urn:microsoft.com/office/officeart/2005/8/layout/hProcess4"/>
    <dgm:cxn modelId="{7E4DADEF-816D-4ACC-ACF6-2987EA0BA001}" srcId="{FF5C34EF-737A-491F-9C1B-3587165C3D39}" destId="{CD80AB42-AB32-4C40-A680-6F9F3BB7F563}" srcOrd="2" destOrd="0" parTransId="{F928889A-58B1-4654-8612-72DAED677B63}" sibTransId="{1F3488CA-36A1-416A-BD20-5C7CDD6843D3}"/>
    <dgm:cxn modelId="{E2CF3CF2-C65A-49A0-A0DD-CD4A2D311EDF}" type="presOf" srcId="{E84596D3-5F33-44D1-A427-7D302059B465}" destId="{B7B46673-5E3F-4C75-B727-B7EA6883975C}" srcOrd="0" destOrd="0" presId="urn:microsoft.com/office/officeart/2005/8/layout/hProcess4"/>
    <dgm:cxn modelId="{B995DFF3-EA1B-4F32-B9C9-7E1C556B97C7}" type="presOf" srcId="{57690FDC-40E3-4E99-B021-F0D72E700183}" destId="{45B93AE9-ECDB-4858-AD7C-6A83CEC8740B}" srcOrd="0" destOrd="1" presId="urn:microsoft.com/office/officeart/2005/8/layout/hProcess4"/>
    <dgm:cxn modelId="{339184FB-9DFD-470E-A464-A9D1070BF647}" type="presOf" srcId="{DF92B35C-C14C-48D3-B163-99F67641266B}" destId="{9A4EE67C-8A96-4344-AB58-F01AECBFBA46}" srcOrd="0" destOrd="1" presId="urn:microsoft.com/office/officeart/2005/8/layout/hProcess4"/>
    <dgm:cxn modelId="{AAD7D14E-00E7-48C2-8929-7D45EBBAB9AE}" type="presParOf" srcId="{92AA32D4-6AA8-4CA1-B943-9C735FADAB97}" destId="{D8680722-3C75-4D3B-AED7-9762A74321F0}" srcOrd="0" destOrd="0" presId="urn:microsoft.com/office/officeart/2005/8/layout/hProcess4"/>
    <dgm:cxn modelId="{B43D905F-7223-4A67-BB04-B031493B251E}" type="presParOf" srcId="{92AA32D4-6AA8-4CA1-B943-9C735FADAB97}" destId="{76C2D394-5F4A-4E0C-B139-8D1ADFE06251}" srcOrd="1" destOrd="0" presId="urn:microsoft.com/office/officeart/2005/8/layout/hProcess4"/>
    <dgm:cxn modelId="{F530E5E9-A804-4CFA-BD83-9F847FBDAEB6}" type="presParOf" srcId="{92AA32D4-6AA8-4CA1-B943-9C735FADAB97}" destId="{13BC3DCE-CFA1-478F-A1F1-4C8F26D826AF}" srcOrd="2" destOrd="0" presId="urn:microsoft.com/office/officeart/2005/8/layout/hProcess4"/>
    <dgm:cxn modelId="{570885DC-9D46-4C89-92E0-5A85434A41CC}" type="presParOf" srcId="{13BC3DCE-CFA1-478F-A1F1-4C8F26D826AF}" destId="{950B9326-3D1D-4A09-8AB7-B96F0973BD80}" srcOrd="0" destOrd="0" presId="urn:microsoft.com/office/officeart/2005/8/layout/hProcess4"/>
    <dgm:cxn modelId="{16348A05-3E77-45E4-BAAC-C097163FBFD3}" type="presParOf" srcId="{950B9326-3D1D-4A09-8AB7-B96F0973BD80}" destId="{CDC3C8FE-B70F-4B0A-8B36-675CC6905820}" srcOrd="0" destOrd="0" presId="urn:microsoft.com/office/officeart/2005/8/layout/hProcess4"/>
    <dgm:cxn modelId="{E6D5955A-0D2A-4DF1-ABC8-C84F0F3F3F68}" type="presParOf" srcId="{950B9326-3D1D-4A09-8AB7-B96F0973BD80}" destId="{45B93AE9-ECDB-4858-AD7C-6A83CEC8740B}" srcOrd="1" destOrd="0" presId="urn:microsoft.com/office/officeart/2005/8/layout/hProcess4"/>
    <dgm:cxn modelId="{1B2C1CDA-3D5A-495C-A5C7-E5838B226BE2}" type="presParOf" srcId="{950B9326-3D1D-4A09-8AB7-B96F0973BD80}" destId="{1212B55E-48B6-4A20-A475-31626245CFC3}" srcOrd="2" destOrd="0" presId="urn:microsoft.com/office/officeart/2005/8/layout/hProcess4"/>
    <dgm:cxn modelId="{72C2EE9C-9E1D-4EBF-A16F-AB80AC52FF97}" type="presParOf" srcId="{950B9326-3D1D-4A09-8AB7-B96F0973BD80}" destId="{BBC63484-970C-47AE-A6A7-4CD31025985E}" srcOrd="3" destOrd="0" presId="urn:microsoft.com/office/officeart/2005/8/layout/hProcess4"/>
    <dgm:cxn modelId="{46FD9D0F-0CA2-489F-AD07-D0D297FD1BCF}" type="presParOf" srcId="{950B9326-3D1D-4A09-8AB7-B96F0973BD80}" destId="{AABC5060-A7BA-466C-A72C-438E06476576}" srcOrd="4" destOrd="0" presId="urn:microsoft.com/office/officeart/2005/8/layout/hProcess4"/>
    <dgm:cxn modelId="{11342F9A-79CC-4458-B6B1-A55FAEEC05B3}" type="presParOf" srcId="{13BC3DCE-CFA1-478F-A1F1-4C8F26D826AF}" destId="{5ED21CC4-9001-41F5-9FBE-080569F7C402}" srcOrd="1" destOrd="0" presId="urn:microsoft.com/office/officeart/2005/8/layout/hProcess4"/>
    <dgm:cxn modelId="{63E96AEF-83E2-42B7-BAFE-184986EF0006}" type="presParOf" srcId="{13BC3DCE-CFA1-478F-A1F1-4C8F26D826AF}" destId="{9A8012A4-ACC1-40CF-A4C3-7F39CDD1BE12}" srcOrd="2" destOrd="0" presId="urn:microsoft.com/office/officeart/2005/8/layout/hProcess4"/>
    <dgm:cxn modelId="{0940BCEF-B52C-44AD-A095-3D8E89FD00B7}" type="presParOf" srcId="{9A8012A4-ACC1-40CF-A4C3-7F39CDD1BE12}" destId="{5C71FC63-2DA6-4CD6-A1FD-D2243DE7D92D}" srcOrd="0" destOrd="0" presId="urn:microsoft.com/office/officeart/2005/8/layout/hProcess4"/>
    <dgm:cxn modelId="{91116E29-46C0-4CFA-89C8-B70D37BA720B}" type="presParOf" srcId="{9A8012A4-ACC1-40CF-A4C3-7F39CDD1BE12}" destId="{9A4EE67C-8A96-4344-AB58-F01AECBFBA46}" srcOrd="1" destOrd="0" presId="urn:microsoft.com/office/officeart/2005/8/layout/hProcess4"/>
    <dgm:cxn modelId="{A074689C-537D-4F42-9B5B-F33CD143E8FA}" type="presParOf" srcId="{9A8012A4-ACC1-40CF-A4C3-7F39CDD1BE12}" destId="{F69B86A5-F6EA-46F6-82A4-AD6CA0082B1D}" srcOrd="2" destOrd="0" presId="urn:microsoft.com/office/officeart/2005/8/layout/hProcess4"/>
    <dgm:cxn modelId="{29A856C9-9D67-4BB8-A44B-DDBBC54DBBBA}" type="presParOf" srcId="{9A8012A4-ACC1-40CF-A4C3-7F39CDD1BE12}" destId="{7343CA75-5072-4AEA-8EE0-BCB0DABD9B34}" srcOrd="3" destOrd="0" presId="urn:microsoft.com/office/officeart/2005/8/layout/hProcess4"/>
    <dgm:cxn modelId="{8D926EA0-7657-4528-B2CB-06A7C4141A3C}" type="presParOf" srcId="{9A8012A4-ACC1-40CF-A4C3-7F39CDD1BE12}" destId="{249BFD96-B348-4B37-A346-2CCFE01A54D3}" srcOrd="4" destOrd="0" presId="urn:microsoft.com/office/officeart/2005/8/layout/hProcess4"/>
    <dgm:cxn modelId="{758119F4-A17F-4303-BF56-AA05A3999318}" type="presParOf" srcId="{13BC3DCE-CFA1-478F-A1F1-4C8F26D826AF}" destId="{B7B46673-5E3F-4C75-B727-B7EA6883975C}" srcOrd="3" destOrd="0" presId="urn:microsoft.com/office/officeart/2005/8/layout/hProcess4"/>
    <dgm:cxn modelId="{DC378CE6-3D7C-42E5-912A-A57175E0CE51}" type="presParOf" srcId="{13BC3DCE-CFA1-478F-A1F1-4C8F26D826AF}" destId="{EEE5EF3B-64FC-44C7-B9A8-3FF2EA30BB2E}" srcOrd="4" destOrd="0" presId="urn:microsoft.com/office/officeart/2005/8/layout/hProcess4"/>
    <dgm:cxn modelId="{2EFDEA59-4C9C-4C17-B4C9-4C4F322282F0}" type="presParOf" srcId="{EEE5EF3B-64FC-44C7-B9A8-3FF2EA30BB2E}" destId="{CC30B824-E837-4872-AF63-02B4A5C10CAD}" srcOrd="0" destOrd="0" presId="urn:microsoft.com/office/officeart/2005/8/layout/hProcess4"/>
    <dgm:cxn modelId="{9AC0649A-2C88-48BE-8774-64E7A457CE41}" type="presParOf" srcId="{EEE5EF3B-64FC-44C7-B9A8-3FF2EA30BB2E}" destId="{89859ACC-FD65-44D2-892E-205199E5DFFD}" srcOrd="1" destOrd="0" presId="urn:microsoft.com/office/officeart/2005/8/layout/hProcess4"/>
    <dgm:cxn modelId="{DC613CE8-7C89-4245-B15F-637FA3C3D52B}" type="presParOf" srcId="{EEE5EF3B-64FC-44C7-B9A8-3FF2EA30BB2E}" destId="{7E9659AC-B0AA-48A8-AA3D-66AC82BF663D}" srcOrd="2" destOrd="0" presId="urn:microsoft.com/office/officeart/2005/8/layout/hProcess4"/>
    <dgm:cxn modelId="{03B41168-8D52-488F-AFA9-B2DA9DF1D5F9}" type="presParOf" srcId="{EEE5EF3B-64FC-44C7-B9A8-3FF2EA30BB2E}" destId="{931F2D3C-BB1C-4A0F-A6F4-D18A0F50C3C4}" srcOrd="3" destOrd="0" presId="urn:microsoft.com/office/officeart/2005/8/layout/hProcess4"/>
    <dgm:cxn modelId="{AE7CF136-529A-4DB7-87E9-543BB360E34D}" type="presParOf" srcId="{EEE5EF3B-64FC-44C7-B9A8-3FF2EA30BB2E}" destId="{B9969AFF-B956-4FAD-B208-12628AE0CA5E}"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4DE061F-8819-4922-9561-0EC018620928}" type="doc">
      <dgm:prSet loTypeId="urn:microsoft.com/office/officeart/2005/8/layout/venn1" loCatId="relationship" qsTypeId="urn:microsoft.com/office/officeart/2005/8/quickstyle/simple1" qsCatId="simple" csTypeId="urn:microsoft.com/office/officeart/2005/8/colors/accent1_2" csCatId="accent1" phldr="1"/>
      <dgm:spPr/>
    </dgm:pt>
    <dgm:pt modelId="{7BA9C6E0-2A0C-47DD-A669-E94D39281862}">
      <dgm:prSet phldrT="[Tekst]" custT="1"/>
      <dgm:spPr/>
      <dgm:t>
        <a:bodyPr/>
        <a:lstStyle/>
        <a:p>
          <a:pPr>
            <a:buSzPct val="100000"/>
          </a:pPr>
          <a:r>
            <a:rPr lang="en-US" sz="2000" b="1" noProof="0">
              <a:solidFill>
                <a:schemeClr val="tx1"/>
              </a:solidFill>
              <a:latin typeface="Franklin Gothic Book" panose="020B0503020102020204" pitchFamily="34" charset="0"/>
              <a:sym typeface="Tahoma" pitchFamily="34" charset="0"/>
            </a:rPr>
            <a:t>Behavior</a:t>
          </a:r>
          <a:endParaRPr lang="en-US" sz="2000" noProof="0">
            <a:solidFill>
              <a:schemeClr val="tx1"/>
            </a:solidFill>
            <a:latin typeface="Franklin Gothic Book" panose="020B0503020102020204" pitchFamily="34" charset="0"/>
            <a:sym typeface="Tahoma" pitchFamily="34" charset="0"/>
          </a:endParaRPr>
        </a:p>
        <a:p>
          <a:pPr>
            <a:buSzPct val="100000"/>
          </a:pPr>
          <a:r>
            <a:rPr lang="en-US" sz="2000" noProof="0">
              <a:solidFill>
                <a:schemeClr val="tx1"/>
              </a:solidFill>
              <a:latin typeface="Franklin Gothic Book" panose="020B0503020102020204" pitchFamily="34" charset="0"/>
              <a:sym typeface="Tahoma" pitchFamily="34" charset="0"/>
            </a:rPr>
            <a:t>What we </a:t>
          </a:r>
        </a:p>
        <a:p>
          <a:pPr>
            <a:buSzPct val="100000"/>
          </a:pPr>
          <a:r>
            <a:rPr lang="en-US" sz="2000" noProof="0">
              <a:solidFill>
                <a:schemeClr val="tx1"/>
              </a:solidFill>
              <a:latin typeface="Franklin Gothic Book" panose="020B0503020102020204" pitchFamily="34" charset="0"/>
              <a:sym typeface="Tahoma" pitchFamily="34" charset="0"/>
            </a:rPr>
            <a:t>actually do</a:t>
          </a:r>
          <a:endParaRPr lang="en-US" sz="2000" noProof="0">
            <a:solidFill>
              <a:schemeClr val="tx1"/>
            </a:solidFill>
            <a:latin typeface="Franklin Gothic Book" panose="020B0503020102020204" pitchFamily="34" charset="0"/>
          </a:endParaRPr>
        </a:p>
      </dgm:t>
    </dgm:pt>
    <dgm:pt modelId="{82D501B2-E30E-4159-A224-4B42457BF623}" type="parTrans" cxnId="{CDFC55DD-7AB2-4875-89AA-E072B83EBC20}">
      <dgm:prSet/>
      <dgm:spPr/>
      <dgm:t>
        <a:bodyPr/>
        <a:lstStyle/>
        <a:p>
          <a:endParaRPr lang="da-DK"/>
        </a:p>
      </dgm:t>
    </dgm:pt>
    <dgm:pt modelId="{AE7C35D0-8D67-476D-A695-91AD58DDDD22}" type="sibTrans" cxnId="{CDFC55DD-7AB2-4875-89AA-E072B83EBC20}">
      <dgm:prSet/>
      <dgm:spPr/>
      <dgm:t>
        <a:bodyPr/>
        <a:lstStyle/>
        <a:p>
          <a:endParaRPr lang="da-DK"/>
        </a:p>
      </dgm:t>
    </dgm:pt>
    <dgm:pt modelId="{4A73ABD6-0A81-4FC0-8933-A290963FA54C}">
      <dgm:prSet phldrT="[Tekst]" custT="1"/>
      <dgm:spPr>
        <a:solidFill>
          <a:schemeClr val="accent2">
            <a:alpha val="50000"/>
          </a:schemeClr>
        </a:solidFill>
        <a:ln>
          <a:noFill/>
        </a:ln>
      </dgm:spPr>
      <dgm:t>
        <a:bodyPr/>
        <a:lstStyle/>
        <a:p>
          <a:pPr>
            <a:buSzPct val="100000"/>
          </a:pPr>
          <a:r>
            <a:rPr lang="en-US" sz="2000" b="1" noProof="0">
              <a:solidFill>
                <a:srgbClr val="4D4D4D"/>
              </a:solidFill>
              <a:latin typeface="Franklin Gothic Book" panose="020B0503020102020204" pitchFamily="34" charset="0"/>
              <a:sym typeface="Tahoma" pitchFamily="34" charset="0"/>
            </a:rPr>
            <a:t>MOTIVATION</a:t>
          </a:r>
          <a:endParaRPr lang="en-US" sz="2000" noProof="0">
            <a:solidFill>
              <a:srgbClr val="4D4D4D"/>
            </a:solidFill>
            <a:latin typeface="Franklin Gothic Book" panose="020B0503020102020204" pitchFamily="34" charset="0"/>
            <a:sym typeface="Tahoma" pitchFamily="34" charset="0"/>
          </a:endParaRPr>
        </a:p>
        <a:p>
          <a:pPr>
            <a:buSzPct val="100000"/>
          </a:pPr>
          <a:r>
            <a:rPr lang="en-US" sz="2000" noProof="0">
              <a:solidFill>
                <a:srgbClr val="4D4D4D"/>
              </a:solidFill>
              <a:latin typeface="Franklin Gothic Book" panose="020B0503020102020204" pitchFamily="34" charset="0"/>
              <a:sym typeface="Tahoma" pitchFamily="34" charset="0"/>
            </a:rPr>
            <a:t>What makes us thrive</a:t>
          </a:r>
          <a:endParaRPr lang="en-US" sz="2000" noProof="0">
            <a:latin typeface="Franklin Gothic Book" panose="020B0503020102020204" pitchFamily="34" charset="0"/>
          </a:endParaRPr>
        </a:p>
      </dgm:t>
    </dgm:pt>
    <dgm:pt modelId="{46556A86-160D-415A-956C-D63275C74566}" type="parTrans" cxnId="{0FFD4671-4CED-4551-929E-19E03D98EC3A}">
      <dgm:prSet/>
      <dgm:spPr/>
      <dgm:t>
        <a:bodyPr/>
        <a:lstStyle/>
        <a:p>
          <a:endParaRPr lang="da-DK"/>
        </a:p>
      </dgm:t>
    </dgm:pt>
    <dgm:pt modelId="{655E760F-FF8A-4830-A82C-D610F5896F64}" type="sibTrans" cxnId="{0FFD4671-4CED-4551-929E-19E03D98EC3A}">
      <dgm:prSet/>
      <dgm:spPr/>
      <dgm:t>
        <a:bodyPr/>
        <a:lstStyle/>
        <a:p>
          <a:endParaRPr lang="da-DK"/>
        </a:p>
      </dgm:t>
    </dgm:pt>
    <dgm:pt modelId="{56913060-D8AC-44EE-841B-25DD4A2AF152}" type="pres">
      <dgm:prSet presAssocID="{84DE061F-8819-4922-9561-0EC018620928}" presName="compositeShape" presStyleCnt="0">
        <dgm:presLayoutVars>
          <dgm:chMax val="7"/>
          <dgm:dir/>
          <dgm:resizeHandles val="exact"/>
        </dgm:presLayoutVars>
      </dgm:prSet>
      <dgm:spPr/>
    </dgm:pt>
    <dgm:pt modelId="{EF53F784-6B07-42B3-A51A-D290716F0AF6}" type="pres">
      <dgm:prSet presAssocID="{7BA9C6E0-2A0C-47DD-A669-E94D39281862}" presName="circ1" presStyleLbl="vennNode1" presStyleIdx="0" presStyleCnt="2" custScaleX="143283" custLinFactNeighborX="-25864" custLinFactNeighborY="-399"/>
      <dgm:spPr/>
    </dgm:pt>
    <dgm:pt modelId="{7020000D-DF04-4E2C-8AB1-42413CDD6151}" type="pres">
      <dgm:prSet presAssocID="{7BA9C6E0-2A0C-47DD-A669-E94D39281862}" presName="circ1Tx" presStyleLbl="revTx" presStyleIdx="0" presStyleCnt="0">
        <dgm:presLayoutVars>
          <dgm:chMax val="0"/>
          <dgm:chPref val="0"/>
          <dgm:bulletEnabled val="1"/>
        </dgm:presLayoutVars>
      </dgm:prSet>
      <dgm:spPr/>
    </dgm:pt>
    <dgm:pt modelId="{87863B95-39E1-4D85-9DED-995D35F67DFD}" type="pres">
      <dgm:prSet presAssocID="{4A73ABD6-0A81-4FC0-8933-A290963FA54C}" presName="circ2" presStyleLbl="vennNode1" presStyleIdx="1" presStyleCnt="2" custScaleX="137767" custLinFactNeighborX="11949" custLinFactNeighborY="274"/>
      <dgm:spPr/>
    </dgm:pt>
    <dgm:pt modelId="{F121F2EB-60EA-4946-9A3E-F2434162DDF3}" type="pres">
      <dgm:prSet presAssocID="{4A73ABD6-0A81-4FC0-8933-A290963FA54C}" presName="circ2Tx" presStyleLbl="revTx" presStyleIdx="0" presStyleCnt="0">
        <dgm:presLayoutVars>
          <dgm:chMax val="0"/>
          <dgm:chPref val="0"/>
          <dgm:bulletEnabled val="1"/>
        </dgm:presLayoutVars>
      </dgm:prSet>
      <dgm:spPr/>
    </dgm:pt>
  </dgm:ptLst>
  <dgm:cxnLst>
    <dgm:cxn modelId="{F9FAD70B-5A7D-4E77-B05E-4B2B5D3B33A1}" type="presOf" srcId="{84DE061F-8819-4922-9561-0EC018620928}" destId="{56913060-D8AC-44EE-841B-25DD4A2AF152}" srcOrd="0" destOrd="0" presId="urn:microsoft.com/office/officeart/2005/8/layout/venn1"/>
    <dgm:cxn modelId="{BD9C3667-817C-441E-B26E-B269D3FCFC21}" type="presOf" srcId="{4A73ABD6-0A81-4FC0-8933-A290963FA54C}" destId="{F121F2EB-60EA-4946-9A3E-F2434162DDF3}" srcOrd="1" destOrd="0" presId="urn:microsoft.com/office/officeart/2005/8/layout/venn1"/>
    <dgm:cxn modelId="{6250A04E-5A87-4C15-A1D1-419885C11E30}" type="presOf" srcId="{4A73ABD6-0A81-4FC0-8933-A290963FA54C}" destId="{87863B95-39E1-4D85-9DED-995D35F67DFD}" srcOrd="0" destOrd="0" presId="urn:microsoft.com/office/officeart/2005/8/layout/venn1"/>
    <dgm:cxn modelId="{0FFD4671-4CED-4551-929E-19E03D98EC3A}" srcId="{84DE061F-8819-4922-9561-0EC018620928}" destId="{4A73ABD6-0A81-4FC0-8933-A290963FA54C}" srcOrd="1" destOrd="0" parTransId="{46556A86-160D-415A-956C-D63275C74566}" sibTransId="{655E760F-FF8A-4830-A82C-D610F5896F64}"/>
    <dgm:cxn modelId="{EB11A085-1772-4781-96D0-D2D72FF8B8A7}" type="presOf" srcId="{7BA9C6E0-2A0C-47DD-A669-E94D39281862}" destId="{EF53F784-6B07-42B3-A51A-D290716F0AF6}" srcOrd="0" destOrd="0" presId="urn:microsoft.com/office/officeart/2005/8/layout/venn1"/>
    <dgm:cxn modelId="{99122FCA-23B4-466A-9668-868B86CA0BF5}" type="presOf" srcId="{7BA9C6E0-2A0C-47DD-A669-E94D39281862}" destId="{7020000D-DF04-4E2C-8AB1-42413CDD6151}" srcOrd="1" destOrd="0" presId="urn:microsoft.com/office/officeart/2005/8/layout/venn1"/>
    <dgm:cxn modelId="{CDFC55DD-7AB2-4875-89AA-E072B83EBC20}" srcId="{84DE061F-8819-4922-9561-0EC018620928}" destId="{7BA9C6E0-2A0C-47DD-A669-E94D39281862}" srcOrd="0" destOrd="0" parTransId="{82D501B2-E30E-4159-A224-4B42457BF623}" sibTransId="{AE7C35D0-8D67-476D-A695-91AD58DDDD22}"/>
    <dgm:cxn modelId="{9A07E0B5-6A89-438D-80AA-233F7ACC16E5}" type="presParOf" srcId="{56913060-D8AC-44EE-841B-25DD4A2AF152}" destId="{EF53F784-6B07-42B3-A51A-D290716F0AF6}" srcOrd="0" destOrd="0" presId="urn:microsoft.com/office/officeart/2005/8/layout/venn1"/>
    <dgm:cxn modelId="{D8B60C46-0E82-4726-95F2-2EF827DC34F3}" type="presParOf" srcId="{56913060-D8AC-44EE-841B-25DD4A2AF152}" destId="{7020000D-DF04-4E2C-8AB1-42413CDD6151}" srcOrd="1" destOrd="0" presId="urn:microsoft.com/office/officeart/2005/8/layout/venn1"/>
    <dgm:cxn modelId="{F02B5765-74A4-4284-9A5A-675EC1CD14BD}" type="presParOf" srcId="{56913060-D8AC-44EE-841B-25DD4A2AF152}" destId="{87863B95-39E1-4D85-9DED-995D35F67DFD}" srcOrd="2" destOrd="0" presId="urn:microsoft.com/office/officeart/2005/8/layout/venn1"/>
    <dgm:cxn modelId="{48A1DD75-14D8-466F-AF0D-AC4DB7051A1F}" type="presParOf" srcId="{56913060-D8AC-44EE-841B-25DD4A2AF152}" destId="{F121F2EB-60EA-4946-9A3E-F2434162DDF3}" srcOrd="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B93AE9-ECDB-4858-AD7C-6A83CEC8740B}">
      <dsp:nvSpPr>
        <dsp:cNvPr id="0" name=""/>
        <dsp:cNvSpPr/>
      </dsp:nvSpPr>
      <dsp:spPr>
        <a:xfrm>
          <a:off x="1703" y="982831"/>
          <a:ext cx="2237737" cy="184566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32385" rIns="32385" bIns="32385" numCol="1" spcCol="1270" anchor="t" anchorCtr="0">
          <a:noAutofit/>
        </a:bodyPr>
        <a:lstStyle/>
        <a:p>
          <a:pPr marL="171450" lvl="1" indent="-171450" algn="l" defTabSz="755650">
            <a:lnSpc>
              <a:spcPct val="90000"/>
            </a:lnSpc>
            <a:spcBef>
              <a:spcPct val="0"/>
            </a:spcBef>
            <a:spcAft>
              <a:spcPct val="15000"/>
            </a:spcAft>
            <a:buChar char="•"/>
          </a:pPr>
          <a:r>
            <a:rPr lang="en-GB" sz="1700" kern="1200" noProof="0"/>
            <a:t>Agenda</a:t>
          </a:r>
        </a:p>
        <a:p>
          <a:pPr marL="171450" lvl="1" indent="-171450" algn="l" defTabSz="755650">
            <a:lnSpc>
              <a:spcPct val="90000"/>
            </a:lnSpc>
            <a:spcBef>
              <a:spcPct val="0"/>
            </a:spcBef>
            <a:spcAft>
              <a:spcPct val="15000"/>
            </a:spcAft>
            <a:buChar char="•"/>
          </a:pPr>
          <a:r>
            <a:rPr lang="en-GB" sz="1700" kern="1200" noProof="0"/>
            <a:t>Situation</a:t>
          </a:r>
        </a:p>
        <a:p>
          <a:pPr marL="171450" lvl="1" indent="-171450" algn="l" defTabSz="755650">
            <a:lnSpc>
              <a:spcPct val="90000"/>
            </a:lnSpc>
            <a:spcBef>
              <a:spcPct val="0"/>
            </a:spcBef>
            <a:spcAft>
              <a:spcPct val="15000"/>
            </a:spcAft>
            <a:buChar char="•"/>
          </a:pPr>
          <a:r>
            <a:rPr lang="en-GB" sz="1700" kern="1200" noProof="0"/>
            <a:t>Purpose</a:t>
          </a:r>
        </a:p>
        <a:p>
          <a:pPr marL="171450" lvl="1" indent="-171450" algn="l" defTabSz="755650">
            <a:lnSpc>
              <a:spcPct val="90000"/>
            </a:lnSpc>
            <a:spcBef>
              <a:spcPct val="0"/>
            </a:spcBef>
            <a:spcAft>
              <a:spcPct val="15000"/>
            </a:spcAft>
            <a:buChar char="•"/>
          </a:pPr>
          <a:r>
            <a:rPr lang="en-GB" sz="1700" kern="1200" noProof="0"/>
            <a:t>Select an introduction exercise</a:t>
          </a:r>
        </a:p>
      </dsp:txBody>
      <dsp:txXfrm>
        <a:off x="44177" y="1025305"/>
        <a:ext cx="2152789" cy="1365217"/>
      </dsp:txXfrm>
    </dsp:sp>
    <dsp:sp modelId="{5ED21CC4-9001-41F5-9FBE-080569F7C402}">
      <dsp:nvSpPr>
        <dsp:cNvPr id="0" name=""/>
        <dsp:cNvSpPr/>
      </dsp:nvSpPr>
      <dsp:spPr>
        <a:xfrm>
          <a:off x="1247604" y="1380572"/>
          <a:ext cx="2529618" cy="2529618"/>
        </a:xfrm>
        <a:prstGeom prst="leftCircularArrow">
          <a:avLst>
            <a:gd name="adj1" fmla="val 3397"/>
            <a:gd name="adj2" fmla="val 420454"/>
            <a:gd name="adj3" fmla="val 2195965"/>
            <a:gd name="adj4" fmla="val 9024489"/>
            <a:gd name="adj5" fmla="val 3963"/>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BC63484-970C-47AE-A6A7-4CD31025985E}">
      <dsp:nvSpPr>
        <dsp:cNvPr id="0" name=""/>
        <dsp:cNvSpPr/>
      </dsp:nvSpPr>
      <dsp:spPr>
        <a:xfrm>
          <a:off x="498978" y="2432996"/>
          <a:ext cx="1989099" cy="79099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n-GB" sz="2800" kern="1200" noProof="0"/>
            <a:t>Introduction</a:t>
          </a:r>
        </a:p>
      </dsp:txBody>
      <dsp:txXfrm>
        <a:off x="522146" y="2456164"/>
        <a:ext cx="1942763" cy="744663"/>
      </dsp:txXfrm>
    </dsp:sp>
    <dsp:sp modelId="{9A4EE67C-8A96-4344-AB58-F01AECBFBA46}">
      <dsp:nvSpPr>
        <dsp:cNvPr id="0" name=""/>
        <dsp:cNvSpPr/>
      </dsp:nvSpPr>
      <dsp:spPr>
        <a:xfrm>
          <a:off x="2897272" y="982831"/>
          <a:ext cx="2237737" cy="184566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32385" rIns="32385" bIns="32385" numCol="1" spcCol="1270" anchor="t" anchorCtr="0">
          <a:noAutofit/>
        </a:bodyPr>
        <a:lstStyle/>
        <a:p>
          <a:pPr marL="171450" lvl="1" indent="-171450" algn="l" defTabSz="755650">
            <a:lnSpc>
              <a:spcPct val="90000"/>
            </a:lnSpc>
            <a:spcBef>
              <a:spcPct val="0"/>
            </a:spcBef>
            <a:spcAft>
              <a:spcPct val="15000"/>
            </a:spcAft>
            <a:buChar char="•"/>
          </a:pPr>
          <a:r>
            <a:rPr lang="en-GB" sz="1700" b="0" kern="1200" noProof="0"/>
            <a:t>Select one or more relevant topics</a:t>
          </a:r>
        </a:p>
        <a:p>
          <a:pPr marL="171450" lvl="1" indent="-171450" algn="l" defTabSz="755650">
            <a:lnSpc>
              <a:spcPct val="90000"/>
            </a:lnSpc>
            <a:spcBef>
              <a:spcPct val="0"/>
            </a:spcBef>
            <a:spcAft>
              <a:spcPct val="15000"/>
            </a:spcAft>
            <a:buChar char="•"/>
          </a:pPr>
          <a:r>
            <a:rPr lang="en-GB" sz="1700" b="0" kern="1200" noProof="0"/>
            <a:t>Select the exercises you want to use for the topic</a:t>
          </a:r>
        </a:p>
      </dsp:txBody>
      <dsp:txXfrm>
        <a:off x="2939746" y="1420805"/>
        <a:ext cx="2152789" cy="1365217"/>
      </dsp:txXfrm>
    </dsp:sp>
    <dsp:sp modelId="{B7B46673-5E3F-4C75-B727-B7EA6883975C}">
      <dsp:nvSpPr>
        <dsp:cNvPr id="0" name=""/>
        <dsp:cNvSpPr/>
      </dsp:nvSpPr>
      <dsp:spPr>
        <a:xfrm>
          <a:off x="4124525" y="-171229"/>
          <a:ext cx="2815551" cy="2815551"/>
        </a:xfrm>
        <a:prstGeom prst="circularArrow">
          <a:avLst>
            <a:gd name="adj1" fmla="val 3052"/>
            <a:gd name="adj2" fmla="val 374684"/>
            <a:gd name="adj3" fmla="val 19449806"/>
            <a:gd name="adj4" fmla="val 12575511"/>
            <a:gd name="adj5" fmla="val 356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343CA75-5072-4AEA-8EE0-BCB0DABD9B34}">
      <dsp:nvSpPr>
        <dsp:cNvPr id="0" name=""/>
        <dsp:cNvSpPr/>
      </dsp:nvSpPr>
      <dsp:spPr>
        <a:xfrm>
          <a:off x="3394547" y="587331"/>
          <a:ext cx="1989099" cy="79099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n-GB" sz="2800" kern="1200" noProof="0"/>
            <a:t>Topics</a:t>
          </a:r>
        </a:p>
      </dsp:txBody>
      <dsp:txXfrm>
        <a:off x="3417715" y="610499"/>
        <a:ext cx="1942763" cy="744663"/>
      </dsp:txXfrm>
    </dsp:sp>
    <dsp:sp modelId="{89859ACC-FD65-44D2-892E-205199E5DFFD}">
      <dsp:nvSpPr>
        <dsp:cNvPr id="0" name=""/>
        <dsp:cNvSpPr/>
      </dsp:nvSpPr>
      <dsp:spPr>
        <a:xfrm>
          <a:off x="5792841" y="982831"/>
          <a:ext cx="2237737" cy="184566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32385" rIns="32385" bIns="32385" numCol="1" spcCol="1270" anchor="t" anchorCtr="0">
          <a:noAutofit/>
        </a:bodyPr>
        <a:lstStyle/>
        <a:p>
          <a:pPr marL="171450" lvl="1" indent="-171450" algn="l" defTabSz="755650">
            <a:lnSpc>
              <a:spcPct val="90000"/>
            </a:lnSpc>
            <a:spcBef>
              <a:spcPct val="0"/>
            </a:spcBef>
            <a:spcAft>
              <a:spcPct val="15000"/>
            </a:spcAft>
            <a:buChar char="•"/>
          </a:pPr>
          <a:r>
            <a:rPr lang="en-GB" sz="1700" kern="1200" noProof="0"/>
            <a:t>Recap and evaluation</a:t>
          </a:r>
        </a:p>
        <a:p>
          <a:pPr marL="171450" lvl="1" indent="-171450" algn="l" defTabSz="755650">
            <a:lnSpc>
              <a:spcPct val="90000"/>
            </a:lnSpc>
            <a:spcBef>
              <a:spcPct val="0"/>
            </a:spcBef>
            <a:spcAft>
              <a:spcPct val="15000"/>
            </a:spcAft>
            <a:buChar char="•"/>
          </a:pPr>
          <a:r>
            <a:rPr lang="en-GB" sz="1700" kern="1200" noProof="0"/>
            <a:t>For next time</a:t>
          </a:r>
        </a:p>
        <a:p>
          <a:pPr marL="171450" lvl="1" indent="-171450" algn="l" defTabSz="755650">
            <a:lnSpc>
              <a:spcPct val="90000"/>
            </a:lnSpc>
            <a:spcBef>
              <a:spcPct val="0"/>
            </a:spcBef>
            <a:spcAft>
              <a:spcPct val="15000"/>
            </a:spcAft>
            <a:buChar char="•"/>
          </a:pPr>
          <a:r>
            <a:rPr lang="en-GB" sz="1700" kern="1200" noProof="0"/>
            <a:t>Hand out reports</a:t>
          </a:r>
        </a:p>
      </dsp:txBody>
      <dsp:txXfrm>
        <a:off x="5835315" y="1025305"/>
        <a:ext cx="2152789" cy="1365217"/>
      </dsp:txXfrm>
    </dsp:sp>
    <dsp:sp modelId="{931F2D3C-BB1C-4A0F-A6F4-D18A0F50C3C4}">
      <dsp:nvSpPr>
        <dsp:cNvPr id="0" name=""/>
        <dsp:cNvSpPr/>
      </dsp:nvSpPr>
      <dsp:spPr>
        <a:xfrm>
          <a:off x="6290116" y="2432996"/>
          <a:ext cx="1989099" cy="79099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n-GB" sz="2800" kern="1200" noProof="0"/>
            <a:t>Closing</a:t>
          </a:r>
        </a:p>
      </dsp:txBody>
      <dsp:txXfrm>
        <a:off x="6313284" y="2456164"/>
        <a:ext cx="1942763" cy="74466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B93AE9-ECDB-4858-AD7C-6A83CEC8740B}">
      <dsp:nvSpPr>
        <dsp:cNvPr id="0" name=""/>
        <dsp:cNvSpPr/>
      </dsp:nvSpPr>
      <dsp:spPr>
        <a:xfrm>
          <a:off x="1928" y="695805"/>
          <a:ext cx="1408992" cy="116212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20955" rIns="20955" bIns="20955" numCol="1" spcCol="1270" anchor="t" anchorCtr="0">
          <a:noAutofit/>
        </a:bodyPr>
        <a:lstStyle/>
        <a:p>
          <a:pPr marL="57150" lvl="1" indent="-57150" algn="l" defTabSz="488950">
            <a:lnSpc>
              <a:spcPct val="90000"/>
            </a:lnSpc>
            <a:spcBef>
              <a:spcPct val="0"/>
            </a:spcBef>
            <a:spcAft>
              <a:spcPct val="15000"/>
            </a:spcAft>
            <a:buChar char="•"/>
          </a:pPr>
          <a:r>
            <a:rPr lang="en-GB" sz="1100" kern="1200" noProof="0"/>
            <a:t>Agenda</a:t>
          </a:r>
        </a:p>
        <a:p>
          <a:pPr marL="57150" lvl="1" indent="-57150" algn="l" defTabSz="488950">
            <a:lnSpc>
              <a:spcPct val="90000"/>
            </a:lnSpc>
            <a:spcBef>
              <a:spcPct val="0"/>
            </a:spcBef>
            <a:spcAft>
              <a:spcPct val="15000"/>
            </a:spcAft>
            <a:buChar char="•"/>
          </a:pPr>
          <a:r>
            <a:rPr lang="en-GB" sz="1100" kern="1200" noProof="0"/>
            <a:t>Situation</a:t>
          </a:r>
        </a:p>
        <a:p>
          <a:pPr marL="57150" lvl="1" indent="-57150" algn="l" defTabSz="488950">
            <a:lnSpc>
              <a:spcPct val="90000"/>
            </a:lnSpc>
            <a:spcBef>
              <a:spcPct val="0"/>
            </a:spcBef>
            <a:spcAft>
              <a:spcPct val="15000"/>
            </a:spcAft>
            <a:buChar char="•"/>
          </a:pPr>
          <a:r>
            <a:rPr lang="en-GB" sz="1100" kern="1200" noProof="0"/>
            <a:t>Purpose</a:t>
          </a:r>
        </a:p>
        <a:p>
          <a:pPr marL="57150" lvl="1" indent="-57150" algn="l" defTabSz="488950">
            <a:lnSpc>
              <a:spcPct val="90000"/>
            </a:lnSpc>
            <a:spcBef>
              <a:spcPct val="0"/>
            </a:spcBef>
            <a:spcAft>
              <a:spcPct val="15000"/>
            </a:spcAft>
            <a:buChar char="•"/>
          </a:pPr>
          <a:r>
            <a:rPr lang="en-GB" sz="1100" kern="1200" noProof="0"/>
            <a:t>Select an introduction exercise</a:t>
          </a:r>
        </a:p>
      </dsp:txBody>
      <dsp:txXfrm>
        <a:off x="28672" y="722549"/>
        <a:ext cx="1355504" cy="859609"/>
      </dsp:txXfrm>
    </dsp:sp>
    <dsp:sp modelId="{5ED21CC4-9001-41F5-9FBE-080569F7C402}">
      <dsp:nvSpPr>
        <dsp:cNvPr id="0" name=""/>
        <dsp:cNvSpPr/>
      </dsp:nvSpPr>
      <dsp:spPr>
        <a:xfrm>
          <a:off x="791562" y="964748"/>
          <a:ext cx="1565438" cy="1565438"/>
        </a:xfrm>
        <a:prstGeom prst="leftCircularArrow">
          <a:avLst>
            <a:gd name="adj1" fmla="val 3228"/>
            <a:gd name="adj2" fmla="val 397916"/>
            <a:gd name="adj3" fmla="val 2173427"/>
            <a:gd name="adj4" fmla="val 9024489"/>
            <a:gd name="adj5" fmla="val 3766"/>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BC63484-970C-47AE-A6A7-4CD31025985E}">
      <dsp:nvSpPr>
        <dsp:cNvPr id="0" name=""/>
        <dsp:cNvSpPr/>
      </dsp:nvSpPr>
      <dsp:spPr>
        <a:xfrm>
          <a:off x="315037" y="1608903"/>
          <a:ext cx="1252438" cy="49805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n-GB" sz="1700" kern="1200" noProof="0"/>
            <a:t>Introduction</a:t>
          </a:r>
        </a:p>
      </dsp:txBody>
      <dsp:txXfrm>
        <a:off x="329624" y="1623490"/>
        <a:ext cx="1223264" cy="468879"/>
      </dsp:txXfrm>
    </dsp:sp>
    <dsp:sp modelId="{9A4EE67C-8A96-4344-AB58-F01AECBFBA46}">
      <dsp:nvSpPr>
        <dsp:cNvPr id="0" name=""/>
        <dsp:cNvSpPr/>
      </dsp:nvSpPr>
      <dsp:spPr>
        <a:xfrm>
          <a:off x="1808092" y="695805"/>
          <a:ext cx="1408992" cy="116212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20955" rIns="20955" bIns="20955" numCol="1" spcCol="1270" anchor="t" anchorCtr="0">
          <a:noAutofit/>
        </a:bodyPr>
        <a:lstStyle/>
        <a:p>
          <a:pPr marL="57150" lvl="1" indent="-57150" algn="l" defTabSz="488950">
            <a:lnSpc>
              <a:spcPct val="90000"/>
            </a:lnSpc>
            <a:spcBef>
              <a:spcPct val="0"/>
            </a:spcBef>
            <a:spcAft>
              <a:spcPct val="15000"/>
            </a:spcAft>
            <a:buChar char="•"/>
          </a:pPr>
          <a:r>
            <a:rPr lang="en-GB" sz="1100" b="0" kern="1200" noProof="0"/>
            <a:t>Select one or more relevant topics</a:t>
          </a:r>
        </a:p>
        <a:p>
          <a:pPr marL="57150" lvl="1" indent="-57150" algn="l" defTabSz="488950">
            <a:lnSpc>
              <a:spcPct val="90000"/>
            </a:lnSpc>
            <a:spcBef>
              <a:spcPct val="0"/>
            </a:spcBef>
            <a:spcAft>
              <a:spcPct val="15000"/>
            </a:spcAft>
            <a:buChar char="•"/>
          </a:pPr>
          <a:r>
            <a:rPr lang="en-GB" sz="1100" b="0" kern="1200" noProof="0"/>
            <a:t>Select the exercises you want to use for the topic</a:t>
          </a:r>
        </a:p>
      </dsp:txBody>
      <dsp:txXfrm>
        <a:off x="1834836" y="971576"/>
        <a:ext cx="1355504" cy="859609"/>
      </dsp:txXfrm>
    </dsp:sp>
    <dsp:sp modelId="{B7B46673-5E3F-4C75-B727-B7EA6883975C}">
      <dsp:nvSpPr>
        <dsp:cNvPr id="0" name=""/>
        <dsp:cNvSpPr/>
      </dsp:nvSpPr>
      <dsp:spPr>
        <a:xfrm>
          <a:off x="2585985" y="-22016"/>
          <a:ext cx="1745476" cy="1745476"/>
        </a:xfrm>
        <a:prstGeom prst="circularArrow">
          <a:avLst>
            <a:gd name="adj1" fmla="val 2895"/>
            <a:gd name="adj2" fmla="val 354085"/>
            <a:gd name="adj3" fmla="val 19470404"/>
            <a:gd name="adj4" fmla="val 12575511"/>
            <a:gd name="adj5" fmla="val 337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343CA75-5072-4AEA-8EE0-BCB0DABD9B34}">
      <dsp:nvSpPr>
        <dsp:cNvPr id="0" name=""/>
        <dsp:cNvSpPr/>
      </dsp:nvSpPr>
      <dsp:spPr>
        <a:xfrm>
          <a:off x="2121202" y="446779"/>
          <a:ext cx="1252438" cy="49805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n-GB" sz="1700" kern="1200" noProof="0"/>
            <a:t>Topics</a:t>
          </a:r>
        </a:p>
      </dsp:txBody>
      <dsp:txXfrm>
        <a:off x="2135789" y="461366"/>
        <a:ext cx="1223264" cy="468879"/>
      </dsp:txXfrm>
    </dsp:sp>
    <dsp:sp modelId="{89859ACC-FD65-44D2-892E-205199E5DFFD}">
      <dsp:nvSpPr>
        <dsp:cNvPr id="0" name=""/>
        <dsp:cNvSpPr/>
      </dsp:nvSpPr>
      <dsp:spPr>
        <a:xfrm>
          <a:off x="3614256" y="695805"/>
          <a:ext cx="1408992" cy="116212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20955" rIns="20955" bIns="20955" numCol="1" spcCol="1270" anchor="t" anchorCtr="0">
          <a:noAutofit/>
        </a:bodyPr>
        <a:lstStyle/>
        <a:p>
          <a:pPr marL="57150" lvl="1" indent="-57150" algn="l" defTabSz="488950">
            <a:lnSpc>
              <a:spcPct val="90000"/>
            </a:lnSpc>
            <a:spcBef>
              <a:spcPct val="0"/>
            </a:spcBef>
            <a:spcAft>
              <a:spcPct val="15000"/>
            </a:spcAft>
            <a:buChar char="•"/>
          </a:pPr>
          <a:r>
            <a:rPr lang="en-GB" sz="1100" kern="1200" noProof="0"/>
            <a:t>Recap and evaluation</a:t>
          </a:r>
        </a:p>
        <a:p>
          <a:pPr marL="57150" lvl="1" indent="-57150" algn="l" defTabSz="488950">
            <a:lnSpc>
              <a:spcPct val="90000"/>
            </a:lnSpc>
            <a:spcBef>
              <a:spcPct val="0"/>
            </a:spcBef>
            <a:spcAft>
              <a:spcPct val="15000"/>
            </a:spcAft>
            <a:buChar char="•"/>
          </a:pPr>
          <a:r>
            <a:rPr lang="en-GB" sz="1100" kern="1200" noProof="0"/>
            <a:t>For next time</a:t>
          </a:r>
        </a:p>
        <a:p>
          <a:pPr marL="57150" lvl="1" indent="-57150" algn="l" defTabSz="488950">
            <a:lnSpc>
              <a:spcPct val="90000"/>
            </a:lnSpc>
            <a:spcBef>
              <a:spcPct val="0"/>
            </a:spcBef>
            <a:spcAft>
              <a:spcPct val="15000"/>
            </a:spcAft>
            <a:buChar char="•"/>
          </a:pPr>
          <a:r>
            <a:rPr lang="en-GB" sz="1100" kern="1200" noProof="0"/>
            <a:t>Hand out reports</a:t>
          </a:r>
        </a:p>
      </dsp:txBody>
      <dsp:txXfrm>
        <a:off x="3641000" y="722549"/>
        <a:ext cx="1355504" cy="859609"/>
      </dsp:txXfrm>
    </dsp:sp>
    <dsp:sp modelId="{931F2D3C-BB1C-4A0F-A6F4-D18A0F50C3C4}">
      <dsp:nvSpPr>
        <dsp:cNvPr id="0" name=""/>
        <dsp:cNvSpPr/>
      </dsp:nvSpPr>
      <dsp:spPr>
        <a:xfrm>
          <a:off x="3927366" y="1608903"/>
          <a:ext cx="1252438" cy="49805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n-GB" sz="1700" kern="1200" noProof="0"/>
            <a:t>Closing</a:t>
          </a:r>
        </a:p>
      </dsp:txBody>
      <dsp:txXfrm>
        <a:off x="3941953" y="1623490"/>
        <a:ext cx="1223264" cy="46887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53F784-6B07-42B3-A51A-D290716F0AF6}">
      <dsp:nvSpPr>
        <dsp:cNvPr id="0" name=""/>
        <dsp:cNvSpPr/>
      </dsp:nvSpPr>
      <dsp:spPr>
        <a:xfrm>
          <a:off x="0" y="0"/>
          <a:ext cx="3407610" cy="2378237"/>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SzPct val="100000"/>
            <a:buNone/>
          </a:pPr>
          <a:r>
            <a:rPr lang="en-US" sz="2000" b="1" kern="1200" noProof="0">
              <a:solidFill>
                <a:schemeClr val="tx1"/>
              </a:solidFill>
              <a:latin typeface="Franklin Gothic Book" panose="020B0503020102020204" pitchFamily="34" charset="0"/>
              <a:sym typeface="Tahoma" pitchFamily="34" charset="0"/>
            </a:rPr>
            <a:t>Behavior</a:t>
          </a:r>
          <a:endParaRPr lang="en-US" sz="2000" kern="1200" noProof="0">
            <a:solidFill>
              <a:schemeClr val="tx1"/>
            </a:solidFill>
            <a:latin typeface="Franklin Gothic Book" panose="020B0503020102020204" pitchFamily="34" charset="0"/>
            <a:sym typeface="Tahoma" pitchFamily="34" charset="0"/>
          </a:endParaRPr>
        </a:p>
        <a:p>
          <a:pPr marL="0" lvl="0" indent="0" algn="ctr" defTabSz="889000">
            <a:lnSpc>
              <a:spcPct val="90000"/>
            </a:lnSpc>
            <a:spcBef>
              <a:spcPct val="0"/>
            </a:spcBef>
            <a:spcAft>
              <a:spcPct val="35000"/>
            </a:spcAft>
            <a:buSzPct val="100000"/>
            <a:buNone/>
          </a:pPr>
          <a:r>
            <a:rPr lang="en-US" sz="2000" kern="1200" noProof="0">
              <a:solidFill>
                <a:schemeClr val="tx1"/>
              </a:solidFill>
              <a:latin typeface="Franklin Gothic Book" panose="020B0503020102020204" pitchFamily="34" charset="0"/>
              <a:sym typeface="Tahoma" pitchFamily="34" charset="0"/>
            </a:rPr>
            <a:t>What we </a:t>
          </a:r>
        </a:p>
        <a:p>
          <a:pPr marL="0" lvl="0" indent="0" algn="ctr" defTabSz="889000">
            <a:lnSpc>
              <a:spcPct val="90000"/>
            </a:lnSpc>
            <a:spcBef>
              <a:spcPct val="0"/>
            </a:spcBef>
            <a:spcAft>
              <a:spcPct val="35000"/>
            </a:spcAft>
            <a:buSzPct val="100000"/>
            <a:buNone/>
          </a:pPr>
          <a:r>
            <a:rPr lang="en-US" sz="2000" kern="1200" noProof="0">
              <a:solidFill>
                <a:schemeClr val="tx1"/>
              </a:solidFill>
              <a:latin typeface="Franklin Gothic Book" panose="020B0503020102020204" pitchFamily="34" charset="0"/>
              <a:sym typeface="Tahoma" pitchFamily="34" charset="0"/>
            </a:rPr>
            <a:t>actually do</a:t>
          </a:r>
          <a:endParaRPr lang="en-US" sz="2000" kern="1200" noProof="0">
            <a:solidFill>
              <a:schemeClr val="tx1"/>
            </a:solidFill>
            <a:latin typeface="Franklin Gothic Book" panose="020B0503020102020204" pitchFamily="34" charset="0"/>
          </a:endParaRPr>
        </a:p>
      </dsp:txBody>
      <dsp:txXfrm>
        <a:off x="475837" y="280445"/>
        <a:ext cx="1964748" cy="1817346"/>
      </dsp:txXfrm>
    </dsp:sp>
    <dsp:sp modelId="{87863B95-39E1-4D85-9DED-995D35F67DFD}">
      <dsp:nvSpPr>
        <dsp:cNvPr id="0" name=""/>
        <dsp:cNvSpPr/>
      </dsp:nvSpPr>
      <dsp:spPr>
        <a:xfrm>
          <a:off x="2494063" y="13008"/>
          <a:ext cx="3276426" cy="2378237"/>
        </a:xfrm>
        <a:prstGeom prst="ellipse">
          <a:avLst/>
        </a:prstGeom>
        <a:solidFill>
          <a:schemeClr val="accent2">
            <a:alpha val="50000"/>
          </a:schemeClr>
        </a:solidFill>
        <a:ln w="25400" cap="flat" cmpd="sng" algn="ctr">
          <a:no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SzPct val="100000"/>
            <a:buNone/>
          </a:pPr>
          <a:r>
            <a:rPr lang="en-US" sz="2000" b="1" kern="1200" noProof="0">
              <a:solidFill>
                <a:srgbClr val="4D4D4D"/>
              </a:solidFill>
              <a:latin typeface="Franklin Gothic Book" panose="020B0503020102020204" pitchFamily="34" charset="0"/>
              <a:sym typeface="Tahoma" pitchFamily="34" charset="0"/>
            </a:rPr>
            <a:t>MOTIVATION</a:t>
          </a:r>
          <a:endParaRPr lang="en-US" sz="2000" kern="1200" noProof="0">
            <a:solidFill>
              <a:srgbClr val="4D4D4D"/>
            </a:solidFill>
            <a:latin typeface="Franklin Gothic Book" panose="020B0503020102020204" pitchFamily="34" charset="0"/>
            <a:sym typeface="Tahoma" pitchFamily="34" charset="0"/>
          </a:endParaRPr>
        </a:p>
        <a:p>
          <a:pPr marL="0" lvl="0" indent="0" algn="ctr" defTabSz="889000">
            <a:lnSpc>
              <a:spcPct val="90000"/>
            </a:lnSpc>
            <a:spcBef>
              <a:spcPct val="0"/>
            </a:spcBef>
            <a:spcAft>
              <a:spcPct val="35000"/>
            </a:spcAft>
            <a:buSzPct val="100000"/>
            <a:buNone/>
          </a:pPr>
          <a:r>
            <a:rPr lang="en-US" sz="2000" kern="1200" noProof="0">
              <a:solidFill>
                <a:srgbClr val="4D4D4D"/>
              </a:solidFill>
              <a:latin typeface="Franklin Gothic Book" panose="020B0503020102020204" pitchFamily="34" charset="0"/>
              <a:sym typeface="Tahoma" pitchFamily="34" charset="0"/>
            </a:rPr>
            <a:t>What makes us thrive</a:t>
          </a:r>
          <a:endParaRPr lang="en-US" sz="2000" kern="1200" noProof="0">
            <a:latin typeface="Franklin Gothic Book" panose="020B0503020102020204" pitchFamily="34" charset="0"/>
          </a:endParaRPr>
        </a:p>
      </dsp:txBody>
      <dsp:txXfrm>
        <a:off x="3423860" y="293453"/>
        <a:ext cx="1889110" cy="1817346"/>
      </dsp:txXfrm>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2984871" cy="500936"/>
          </a:xfrm>
          <a:prstGeom prst="rect">
            <a:avLst/>
          </a:prstGeom>
        </p:spPr>
        <p:txBody>
          <a:bodyPr vert="horz" lIns="93098" tIns="46549" rIns="93098" bIns="46549" rtlCol="0"/>
          <a:lstStyle>
            <a:lvl1pPr algn="l">
              <a:defRPr sz="1200"/>
            </a:lvl1pPr>
          </a:lstStyle>
          <a:p>
            <a:endParaRPr lang="en-US"/>
          </a:p>
        </p:txBody>
      </p:sp>
      <p:sp>
        <p:nvSpPr>
          <p:cNvPr id="3" name="Date Placeholder 2"/>
          <p:cNvSpPr>
            <a:spLocks noGrp="1"/>
          </p:cNvSpPr>
          <p:nvPr>
            <p:ph type="dt" sz="quarter" idx="1"/>
          </p:nvPr>
        </p:nvSpPr>
        <p:spPr>
          <a:xfrm>
            <a:off x="3901700" y="0"/>
            <a:ext cx="2984871" cy="500936"/>
          </a:xfrm>
          <a:prstGeom prst="rect">
            <a:avLst/>
          </a:prstGeom>
        </p:spPr>
        <p:txBody>
          <a:bodyPr vert="horz" lIns="93098" tIns="46549" rIns="93098" bIns="46549" rtlCol="0"/>
          <a:lstStyle>
            <a:lvl1pPr algn="r">
              <a:defRPr sz="1200"/>
            </a:lvl1pPr>
          </a:lstStyle>
          <a:p>
            <a:fld id="{A27DAF56-2BB0-E644-8201-EE587F25817A}" type="datetimeFigureOut">
              <a:rPr lang="en-US" smtClean="0"/>
              <a:t>9/2/2019</a:t>
            </a:fld>
            <a:endParaRPr lang="en-US"/>
          </a:p>
        </p:txBody>
      </p:sp>
      <p:sp>
        <p:nvSpPr>
          <p:cNvPr id="4" name="Footer Placeholder 3"/>
          <p:cNvSpPr>
            <a:spLocks noGrp="1"/>
          </p:cNvSpPr>
          <p:nvPr>
            <p:ph type="ftr" sz="quarter" idx="2"/>
          </p:nvPr>
        </p:nvSpPr>
        <p:spPr>
          <a:xfrm>
            <a:off x="3" y="9516039"/>
            <a:ext cx="2984871" cy="500936"/>
          </a:xfrm>
          <a:prstGeom prst="rect">
            <a:avLst/>
          </a:prstGeom>
        </p:spPr>
        <p:txBody>
          <a:bodyPr vert="horz" lIns="93098" tIns="46549" rIns="93098" bIns="46549" rtlCol="0" anchor="b"/>
          <a:lstStyle>
            <a:lvl1pPr algn="l">
              <a:defRPr sz="1200"/>
            </a:lvl1pPr>
          </a:lstStyle>
          <a:p>
            <a:endParaRPr lang="en-US"/>
          </a:p>
        </p:txBody>
      </p:sp>
      <p:sp>
        <p:nvSpPr>
          <p:cNvPr id="5" name="Slide Number Placeholder 4"/>
          <p:cNvSpPr>
            <a:spLocks noGrp="1"/>
          </p:cNvSpPr>
          <p:nvPr>
            <p:ph type="sldNum" sz="quarter" idx="3"/>
          </p:nvPr>
        </p:nvSpPr>
        <p:spPr>
          <a:xfrm>
            <a:off x="3901700" y="9516039"/>
            <a:ext cx="2984871" cy="500936"/>
          </a:xfrm>
          <a:prstGeom prst="rect">
            <a:avLst/>
          </a:prstGeom>
        </p:spPr>
        <p:txBody>
          <a:bodyPr vert="horz" lIns="93098" tIns="46549" rIns="93098" bIns="46549" rtlCol="0" anchor="b"/>
          <a:lstStyle>
            <a:lvl1pPr algn="r">
              <a:defRPr sz="1200"/>
            </a:lvl1pPr>
          </a:lstStyle>
          <a:p>
            <a:fld id="{AE71CCB7-CA18-5C44-8F11-CAD7F9FA8154}" type="slidenum">
              <a:rPr lang="en-US" smtClean="0"/>
              <a:t>‹nr.›</a:t>
            </a:fld>
            <a:endParaRPr lang="en-US"/>
          </a:p>
        </p:txBody>
      </p:sp>
    </p:spTree>
    <p:extLst>
      <p:ext uri="{BB962C8B-B14F-4D97-AF65-F5344CB8AC3E}">
        <p14:creationId xmlns:p14="http://schemas.microsoft.com/office/powerpoint/2010/main" val="13441541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3" y="0"/>
            <a:ext cx="2984871" cy="500936"/>
          </a:xfrm>
          <a:prstGeom prst="rect">
            <a:avLst/>
          </a:prstGeom>
        </p:spPr>
        <p:txBody>
          <a:bodyPr vert="horz" lIns="93098" tIns="46549" rIns="93098" bIns="46549" rtlCol="0"/>
          <a:lstStyle>
            <a:lvl1pPr algn="l">
              <a:defRPr sz="1200"/>
            </a:lvl1pPr>
          </a:lstStyle>
          <a:p>
            <a:endParaRPr lang="en-US"/>
          </a:p>
        </p:txBody>
      </p:sp>
      <p:sp>
        <p:nvSpPr>
          <p:cNvPr id="3" name="Pladsholder til dato 2"/>
          <p:cNvSpPr>
            <a:spLocks noGrp="1"/>
          </p:cNvSpPr>
          <p:nvPr>
            <p:ph type="dt" idx="1"/>
          </p:nvPr>
        </p:nvSpPr>
        <p:spPr>
          <a:xfrm>
            <a:off x="3901700" y="0"/>
            <a:ext cx="2984871" cy="500936"/>
          </a:xfrm>
          <a:prstGeom prst="rect">
            <a:avLst/>
          </a:prstGeom>
        </p:spPr>
        <p:txBody>
          <a:bodyPr vert="horz" lIns="93098" tIns="46549" rIns="93098" bIns="46549" rtlCol="0"/>
          <a:lstStyle>
            <a:lvl1pPr algn="r">
              <a:defRPr sz="1200"/>
            </a:lvl1pPr>
          </a:lstStyle>
          <a:p>
            <a:fld id="{CD91F880-0D38-40DD-A5ED-13F510C8C81A}" type="datetimeFigureOut">
              <a:rPr lang="en-US" smtClean="0"/>
              <a:pPr/>
              <a:t>9/2/2019</a:t>
            </a:fld>
            <a:endParaRPr lang="en-US"/>
          </a:p>
        </p:txBody>
      </p:sp>
      <p:sp>
        <p:nvSpPr>
          <p:cNvPr id="4" name="Pladsholder til diasbillede 3"/>
          <p:cNvSpPr>
            <a:spLocks noGrp="1" noRot="1" noChangeAspect="1"/>
          </p:cNvSpPr>
          <p:nvPr>
            <p:ph type="sldImg" idx="2"/>
          </p:nvPr>
        </p:nvSpPr>
        <p:spPr>
          <a:xfrm>
            <a:off x="438150" y="750888"/>
            <a:ext cx="6011863" cy="3757612"/>
          </a:xfrm>
          <a:prstGeom prst="rect">
            <a:avLst/>
          </a:prstGeom>
          <a:noFill/>
          <a:ln w="12700">
            <a:solidFill>
              <a:prstClr val="black"/>
            </a:solidFill>
          </a:ln>
        </p:spPr>
        <p:txBody>
          <a:bodyPr vert="horz" lIns="93098" tIns="46549" rIns="93098" bIns="46549" rtlCol="0" anchor="ctr"/>
          <a:lstStyle/>
          <a:p>
            <a:endParaRPr lang="en-US"/>
          </a:p>
        </p:txBody>
      </p:sp>
      <p:sp>
        <p:nvSpPr>
          <p:cNvPr id="5" name="Pladsholder til noter 4"/>
          <p:cNvSpPr>
            <a:spLocks noGrp="1"/>
          </p:cNvSpPr>
          <p:nvPr>
            <p:ph type="body" sz="quarter" idx="3"/>
          </p:nvPr>
        </p:nvSpPr>
        <p:spPr>
          <a:xfrm>
            <a:off x="688817" y="4758892"/>
            <a:ext cx="5510530" cy="4508421"/>
          </a:xfrm>
          <a:prstGeom prst="rect">
            <a:avLst/>
          </a:prstGeom>
        </p:spPr>
        <p:txBody>
          <a:bodyPr vert="horz" lIns="93098" tIns="46549" rIns="93098" bIns="46549" rtlCol="0">
            <a:normAutofit/>
          </a:body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6" name="Pladsholder til sidefod 5"/>
          <p:cNvSpPr>
            <a:spLocks noGrp="1"/>
          </p:cNvSpPr>
          <p:nvPr>
            <p:ph type="ftr" sz="quarter" idx="4"/>
          </p:nvPr>
        </p:nvSpPr>
        <p:spPr>
          <a:xfrm>
            <a:off x="3" y="9516039"/>
            <a:ext cx="2984871" cy="500936"/>
          </a:xfrm>
          <a:prstGeom prst="rect">
            <a:avLst/>
          </a:prstGeom>
        </p:spPr>
        <p:txBody>
          <a:bodyPr vert="horz" lIns="93098" tIns="46549" rIns="93098" bIns="46549" rtlCol="0" anchor="b"/>
          <a:lstStyle>
            <a:lvl1pPr algn="l">
              <a:defRPr sz="1200"/>
            </a:lvl1pPr>
          </a:lstStyle>
          <a:p>
            <a:endParaRPr lang="en-US"/>
          </a:p>
        </p:txBody>
      </p:sp>
      <p:sp>
        <p:nvSpPr>
          <p:cNvPr id="7" name="Pladsholder til diasnummer 6"/>
          <p:cNvSpPr>
            <a:spLocks noGrp="1"/>
          </p:cNvSpPr>
          <p:nvPr>
            <p:ph type="sldNum" sz="quarter" idx="5"/>
          </p:nvPr>
        </p:nvSpPr>
        <p:spPr>
          <a:xfrm>
            <a:off x="3901700" y="9516039"/>
            <a:ext cx="2984871" cy="500936"/>
          </a:xfrm>
          <a:prstGeom prst="rect">
            <a:avLst/>
          </a:prstGeom>
        </p:spPr>
        <p:txBody>
          <a:bodyPr vert="horz" lIns="93098" tIns="46549" rIns="93098" bIns="46549" rtlCol="0" anchor="b"/>
          <a:lstStyle>
            <a:lvl1pPr algn="r">
              <a:defRPr sz="1200"/>
            </a:lvl1pPr>
          </a:lstStyle>
          <a:p>
            <a:fld id="{8712C7C1-CF36-4F8B-AE2E-CD4ECF7DE805}" type="slidenum">
              <a:rPr lang="en-US" smtClean="0"/>
              <a:pPr/>
              <a:t>‹nr.›</a:t>
            </a:fld>
            <a:endParaRPr lang="en-US"/>
          </a:p>
        </p:txBody>
      </p:sp>
    </p:spTree>
    <p:extLst>
      <p:ext uri="{BB962C8B-B14F-4D97-AF65-F5344CB8AC3E}">
        <p14:creationId xmlns:p14="http://schemas.microsoft.com/office/powerpoint/2010/main" val="38567564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3" Type="http://schemas.openxmlformats.org/officeDocument/2006/relationships/hyperlink" Target="http://web.bi.no/forskning/papers.nsf/wSeriesDissertation/9AC349C4B9EB9529C125796E0042C481" TargetMode="External"/><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pitstopmanagement.com/bloggen/saadan-kan-du-spare-og-tjene-mere-diversitet-i-virtuelle-teams/#_ftnref2" TargetMode="External"/><Relationship Id="rId2" Type="http://schemas.openxmlformats.org/officeDocument/2006/relationships/slide" Target="../slides/slide42.xml"/><Relationship Id="rId1" Type="http://schemas.openxmlformats.org/officeDocument/2006/relationships/notesMaster" Target="../notesMasters/notesMaster1.xml"/><Relationship Id="rId4" Type="http://schemas.openxmlformats.org/officeDocument/2006/relationships/hyperlink" Target="http://www.mckinsey.com/business-functions/organization/our-insights/why-diversity-matters" TargetMode="Externa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youtu.be/m-6PPyAsNRk"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youtu.be/m-6PPyAsNRk"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youtu.be/m-6PPyAsNRk"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da.wikipedia.org/wiki/Samarbejde"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Introduction for the instructor. To be deleted from the final presentation.</a:t>
            </a:r>
          </a:p>
        </p:txBody>
      </p:sp>
      <p:sp>
        <p:nvSpPr>
          <p:cNvPr id="4" name="Pladsholder til slidenummer 3"/>
          <p:cNvSpPr>
            <a:spLocks noGrp="1"/>
          </p:cNvSpPr>
          <p:nvPr>
            <p:ph type="sldNum" sz="quarter" idx="5"/>
          </p:nvPr>
        </p:nvSpPr>
        <p:spPr/>
        <p:txBody>
          <a:bodyPr/>
          <a:lstStyle/>
          <a:p>
            <a:fld id="{8712C7C1-CF36-4F8B-AE2E-CD4ECF7DE805}" type="slidenum">
              <a:rPr lang="en-US" smtClean="0"/>
              <a:pPr/>
              <a:t>1</a:t>
            </a:fld>
            <a:endParaRPr lang="en-US"/>
          </a:p>
        </p:txBody>
      </p:sp>
    </p:spTree>
    <p:extLst>
      <p:ext uri="{BB962C8B-B14F-4D97-AF65-F5344CB8AC3E}">
        <p14:creationId xmlns:p14="http://schemas.microsoft.com/office/powerpoint/2010/main" val="28879796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 </a:t>
            </a:r>
          </a:p>
        </p:txBody>
      </p:sp>
      <p:sp>
        <p:nvSpPr>
          <p:cNvPr id="4" name="Pladsholder til slidenummer 3"/>
          <p:cNvSpPr>
            <a:spLocks noGrp="1"/>
          </p:cNvSpPr>
          <p:nvPr>
            <p:ph type="sldNum" sz="quarter" idx="5"/>
          </p:nvPr>
        </p:nvSpPr>
        <p:spPr/>
        <p:txBody>
          <a:bodyPr/>
          <a:lstStyle/>
          <a:p>
            <a:fld id="{8712C7C1-CF36-4F8B-AE2E-CD4ECF7DE805}" type="slidenum">
              <a:rPr lang="en-US" smtClean="0"/>
              <a:pPr/>
              <a:t>10</a:t>
            </a:fld>
            <a:endParaRPr lang="en-US"/>
          </a:p>
        </p:txBody>
      </p:sp>
    </p:spTree>
    <p:extLst>
      <p:ext uri="{BB962C8B-B14F-4D97-AF65-F5344CB8AC3E}">
        <p14:creationId xmlns:p14="http://schemas.microsoft.com/office/powerpoint/2010/main" val="129648230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Pladsholder til diasbillede 1"/>
          <p:cNvSpPr>
            <a:spLocks noGrp="1" noRot="1" noChangeAspect="1" noTextEdit="1"/>
          </p:cNvSpPr>
          <p:nvPr>
            <p:ph type="sldImg"/>
          </p:nvPr>
        </p:nvSpPr>
        <p:spPr bwMode="auto">
          <a:noFill/>
          <a:ln>
            <a:solidFill>
              <a:srgbClr val="000000"/>
            </a:solidFill>
            <a:miter lim="800000"/>
            <a:headEnd/>
            <a:tailEnd/>
          </a:ln>
        </p:spPr>
      </p:sp>
      <p:sp>
        <p:nvSpPr>
          <p:cNvPr id="157699" name="Pladsholder til noter 2"/>
          <p:cNvSpPr>
            <a:spLocks noGrp="1"/>
          </p:cNvSpPr>
          <p:nvPr>
            <p:ph type="body" idx="1"/>
          </p:nvPr>
        </p:nvSpPr>
        <p:spPr bwMode="auto">
          <a:noFill/>
        </p:spPr>
        <p:txBody>
          <a:bodyPr wrap="square" numCol="1" anchor="t" anchorCtr="0" compatLnSpc="1">
            <a:prstTxWarp prst="textNoShape">
              <a:avLst/>
            </a:prstTxWarp>
            <a:normAutofit/>
          </a:bodyPr>
          <a:lstStyle/>
          <a:p>
            <a:pPr>
              <a:spcBef>
                <a:spcPct val="0"/>
              </a:spcBef>
            </a:pPr>
            <a:r>
              <a:rPr lang="da-DK">
                <a:solidFill>
                  <a:srgbClr val="000000"/>
                </a:solidFill>
                <a:cs typeface="Tahoma" pitchFamily="34" charset="0"/>
                <a:sym typeface="Tahoma" pitchFamily="34" charset="0"/>
              </a:rPr>
              <a:t>For more information about Albert </a:t>
            </a:r>
            <a:r>
              <a:rPr lang="da-DK" err="1">
                <a:solidFill>
                  <a:srgbClr val="000000"/>
                </a:solidFill>
                <a:cs typeface="Tahoma" pitchFamily="34" charset="0"/>
                <a:sym typeface="Tahoma" pitchFamily="34" charset="0"/>
              </a:rPr>
              <a:t>Mehrabian</a:t>
            </a:r>
            <a:r>
              <a:rPr lang="da-DK">
                <a:solidFill>
                  <a:srgbClr val="000000"/>
                </a:solidFill>
                <a:cs typeface="Tahoma" pitchFamily="34" charset="0"/>
                <a:sym typeface="Tahoma" pitchFamily="34" charset="0"/>
              </a:rPr>
              <a:t> please see his website at www</a:t>
            </a:r>
            <a:r>
              <a:rPr lang="da-DK" err="1">
                <a:solidFill>
                  <a:srgbClr val="000000"/>
                </a:solidFill>
                <a:cs typeface="Tahoma" pitchFamily="34" charset="0"/>
                <a:sym typeface="Tahoma" pitchFamily="34" charset="0"/>
              </a:rPr>
              <a:t>.kaaj.com/psych</a:t>
            </a:r>
            <a:r>
              <a:rPr lang="da-DK">
                <a:solidFill>
                  <a:srgbClr val="000000"/>
                </a:solidFill>
                <a:cs typeface="Tahoma" pitchFamily="34" charset="0"/>
                <a:sym typeface="Tahoma" pitchFamily="34" charset="0"/>
              </a:rPr>
              <a:t>.</a:t>
            </a:r>
          </a:p>
          <a:p>
            <a:pPr>
              <a:spcBef>
                <a:spcPct val="0"/>
              </a:spcBef>
            </a:pPr>
            <a:endParaRPr lang="da-DK">
              <a:solidFill>
                <a:srgbClr val="000000"/>
              </a:solidFill>
              <a:cs typeface="Tahoma" pitchFamily="34" charset="0"/>
              <a:sym typeface="Tahoma" pitchFamily="34" charset="0"/>
            </a:endParaRPr>
          </a:p>
          <a:p>
            <a:pPr>
              <a:spcBef>
                <a:spcPct val="0"/>
              </a:spcBef>
            </a:pPr>
            <a:r>
              <a:rPr lang="da-DK">
                <a:solidFill>
                  <a:srgbClr val="000000"/>
                </a:solidFill>
                <a:cs typeface="Tahoma" pitchFamily="34" charset="0"/>
                <a:sym typeface="Tahoma" pitchFamily="34" charset="0"/>
              </a:rPr>
              <a:t>7% by what we say – 93% by how we say it!</a:t>
            </a:r>
          </a:p>
          <a:p>
            <a:pPr>
              <a:spcBef>
                <a:spcPct val="0"/>
              </a:spcBef>
            </a:pPr>
            <a:endParaRPr lang="da-DK">
              <a:solidFill>
                <a:srgbClr val="000000"/>
              </a:solidFill>
              <a:cs typeface="Tahoma" pitchFamily="34" charset="0"/>
              <a:sym typeface="Tahoma" pitchFamily="34" charset="0"/>
            </a:endParaRPr>
          </a:p>
          <a:p>
            <a:pPr>
              <a:spcBef>
                <a:spcPct val="0"/>
              </a:spcBef>
            </a:pPr>
            <a:r>
              <a:rPr lang="da-DK">
                <a:solidFill>
                  <a:srgbClr val="000000"/>
                </a:solidFill>
                <a:cs typeface="Tahoma" pitchFamily="34" charset="0"/>
                <a:sym typeface="Tahoma" pitchFamily="34" charset="0"/>
              </a:rPr>
              <a:t>Try to illustrate this in practice:</a:t>
            </a:r>
          </a:p>
          <a:p>
            <a:pPr>
              <a:buFontTx/>
              <a:buNone/>
            </a:pPr>
            <a:r>
              <a:rPr lang="da-DK"/>
              <a:t>1. We can’t </a:t>
            </a:r>
            <a:r>
              <a:rPr lang="da-DK" i="1"/>
              <a:t>not</a:t>
            </a:r>
            <a:r>
              <a:rPr lang="da-DK"/>
              <a:t> communicate:</a:t>
            </a:r>
          </a:p>
          <a:p>
            <a:pPr lvl="1">
              <a:buFontTx/>
              <a:buChar char="-"/>
            </a:pPr>
            <a:r>
              <a:rPr lang="da-DK"/>
              <a:t> Don’t say anything; just sit with your arms crossed and stare at a person ”How does this comes across?”</a:t>
            </a:r>
          </a:p>
          <a:p>
            <a:pPr lvl="1">
              <a:buFontTx/>
              <a:buChar char="-"/>
            </a:pPr>
            <a:r>
              <a:rPr lang="da-DK"/>
              <a:t> Slam a door: ”How am I (not) communicating now?”. ”When did I stop communicating?”</a:t>
            </a:r>
          </a:p>
          <a:p>
            <a:r>
              <a:rPr lang="da-DK"/>
              <a:t>2. The message is conveyed through behavior and facial expressions: Find a short sentence that can mean very different things using the same words, but different stresses and intonation. </a:t>
            </a:r>
          </a:p>
          <a:p>
            <a:endParaRPr lang="da-DK"/>
          </a:p>
          <a:p>
            <a:pPr>
              <a:spcBef>
                <a:spcPct val="0"/>
              </a:spcBef>
            </a:pPr>
            <a:endParaRPr lang="da-DK">
              <a:solidFill>
                <a:srgbClr val="000000"/>
              </a:solidFill>
              <a:cs typeface="Tahoma" pitchFamily="34" charset="0"/>
              <a:sym typeface="Tahoma" pitchFamily="34" charset="0"/>
            </a:endParaRPr>
          </a:p>
        </p:txBody>
      </p:sp>
      <p:sp>
        <p:nvSpPr>
          <p:cNvPr id="157700" name="Pladsholder til diasnumm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buSzPct val="100000"/>
            </a:pPr>
            <a:fld id="{20A03C46-3938-457A-9C17-D4462EFA9ED5}" type="slidenum">
              <a:rPr lang="da-DK">
                <a:solidFill>
                  <a:srgbClr val="000000"/>
                </a:solidFill>
                <a:cs typeface="Tahoma" pitchFamily="34" charset="0"/>
                <a:sym typeface="Tahoma" pitchFamily="34" charset="0"/>
              </a:rPr>
              <a:pPr fontAlgn="base">
                <a:spcBef>
                  <a:spcPct val="0"/>
                </a:spcBef>
                <a:spcAft>
                  <a:spcPct val="0"/>
                </a:spcAft>
                <a:buSzPct val="100000"/>
              </a:pPr>
              <a:t>100</a:t>
            </a:fld>
            <a:endParaRPr lang="da-DK">
              <a:solidFill>
                <a:srgbClr val="000000"/>
              </a:solidFill>
              <a:cs typeface="Tahoma" pitchFamily="34" charset="0"/>
              <a:sym typeface="Tahoma" pitchFamily="34"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This is an example where you describe a 2-day course in different terms to accomodate the different types. </a:t>
            </a:r>
          </a:p>
          <a:p>
            <a:r>
              <a:rPr lang="da-DK"/>
              <a:t>We should communicate differently because the types value different things. </a:t>
            </a:r>
          </a:p>
        </p:txBody>
      </p:sp>
      <p:sp>
        <p:nvSpPr>
          <p:cNvPr id="4" name="Pladsholder til slidenummer 3"/>
          <p:cNvSpPr>
            <a:spLocks noGrp="1"/>
          </p:cNvSpPr>
          <p:nvPr>
            <p:ph type="sldNum" sz="quarter" idx="5"/>
          </p:nvPr>
        </p:nvSpPr>
        <p:spPr/>
        <p:txBody>
          <a:bodyPr/>
          <a:lstStyle/>
          <a:p>
            <a:fld id="{8712C7C1-CF36-4F8B-AE2E-CD4ECF7DE805}" type="slidenum">
              <a:rPr lang="en-US" smtClean="0"/>
              <a:pPr/>
              <a:t>101</a:t>
            </a:fld>
            <a:endParaRPr lang="en-US"/>
          </a:p>
        </p:txBody>
      </p:sp>
    </p:spTree>
    <p:extLst>
      <p:ext uri="{BB962C8B-B14F-4D97-AF65-F5344CB8AC3E}">
        <p14:creationId xmlns:p14="http://schemas.microsoft.com/office/powerpoint/2010/main" val="198472281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Pladsholder til diasbillede 1"/>
          <p:cNvSpPr>
            <a:spLocks noGrp="1" noRot="1" noChangeAspect="1" noTextEdit="1"/>
          </p:cNvSpPr>
          <p:nvPr>
            <p:ph type="sldImg"/>
          </p:nvPr>
        </p:nvSpPr>
        <p:spPr bwMode="auto">
          <a:noFill/>
          <a:ln>
            <a:solidFill>
              <a:srgbClr val="000000"/>
            </a:solidFill>
            <a:miter lim="800000"/>
            <a:headEnd/>
            <a:tailEnd/>
          </a:ln>
        </p:spPr>
      </p:sp>
      <p:sp>
        <p:nvSpPr>
          <p:cNvPr id="155651" name="Pladsholder til noter 2"/>
          <p:cNvSpPr>
            <a:spLocks noGrp="1"/>
          </p:cNvSpPr>
          <p:nvPr>
            <p:ph type="body" idx="1"/>
          </p:nvPr>
        </p:nvSpPr>
        <p:spPr bwMode="auto">
          <a:noFill/>
        </p:spPr>
        <p:txBody>
          <a:bodyPr wrap="square" numCol="1" anchor="t" anchorCtr="0" compatLnSpc="1">
            <a:prstTxWarp prst="textNoShape">
              <a:avLst/>
            </a:prstTxWarp>
          </a:bodyPr>
          <a:lstStyle/>
          <a:p>
            <a:r>
              <a:rPr lang="da-DK"/>
              <a:t>This an example of how the word ”education” can be enterpreted differently by the types.</a:t>
            </a:r>
          </a:p>
          <a:p>
            <a:r>
              <a:rPr lang="da-DK"/>
              <a:t>Exercise recommendation: Ask the participants how they perceive different words, for example ”good cooperation”. Common answers will be: Efficient (I), Innovative (E), Cozy (S), Orderly/systematic (A).</a:t>
            </a:r>
          </a:p>
          <a:p>
            <a:pPr>
              <a:spcBef>
                <a:spcPct val="0"/>
              </a:spcBef>
            </a:pPr>
            <a:endParaRPr lang="da-DK"/>
          </a:p>
        </p:txBody>
      </p:sp>
      <p:sp>
        <p:nvSpPr>
          <p:cNvPr id="155652" name="Pladsholder til diasnumm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buSzPct val="100000"/>
            </a:pPr>
            <a:fld id="{F3413B19-F6AB-46FF-959F-89C8E40D6DDC}" type="slidenum">
              <a:rPr lang="da-DK">
                <a:solidFill>
                  <a:srgbClr val="000000"/>
                </a:solidFill>
                <a:cs typeface="Tahoma" pitchFamily="34" charset="0"/>
                <a:sym typeface="Tahoma" pitchFamily="34" charset="0"/>
              </a:rPr>
              <a:pPr fontAlgn="base">
                <a:spcBef>
                  <a:spcPct val="0"/>
                </a:spcBef>
                <a:spcAft>
                  <a:spcPct val="0"/>
                </a:spcAft>
                <a:buSzPct val="100000"/>
              </a:pPr>
              <a:t>102</a:t>
            </a:fld>
            <a:endParaRPr lang="da-DK">
              <a:solidFill>
                <a:srgbClr val="000000"/>
              </a:solidFill>
              <a:cs typeface="Tahoma" pitchFamily="34" charset="0"/>
              <a:sym typeface="Tahoma" pitchFamily="34"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This models serves as inspiration for what the types often talk about and which words they typically use. Not necessarily litterally, but with similar words.</a:t>
            </a:r>
          </a:p>
          <a:p>
            <a:endParaRPr lang="da-DK"/>
          </a:p>
          <a:p>
            <a:r>
              <a:rPr lang="da-DK"/>
              <a:t>What we say counts for 7% (How we say it counts for 93% - see next slide). </a:t>
            </a:r>
          </a:p>
        </p:txBody>
      </p:sp>
      <p:sp>
        <p:nvSpPr>
          <p:cNvPr id="4" name="Pladsholder til slidenummer 3"/>
          <p:cNvSpPr>
            <a:spLocks noGrp="1"/>
          </p:cNvSpPr>
          <p:nvPr>
            <p:ph type="sldNum" sz="quarter" idx="5"/>
          </p:nvPr>
        </p:nvSpPr>
        <p:spPr/>
        <p:txBody>
          <a:bodyPr/>
          <a:lstStyle/>
          <a:p>
            <a:fld id="{8712C7C1-CF36-4F8B-AE2E-CD4ECF7DE805}" type="slidenum">
              <a:rPr lang="en-US" smtClean="0"/>
              <a:pPr/>
              <a:t>103</a:t>
            </a:fld>
            <a:endParaRPr lang="en-US"/>
          </a:p>
        </p:txBody>
      </p:sp>
    </p:spTree>
    <p:extLst>
      <p:ext uri="{BB962C8B-B14F-4D97-AF65-F5344CB8AC3E}">
        <p14:creationId xmlns:p14="http://schemas.microsoft.com/office/powerpoint/2010/main" val="76963349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This models serves as inspiration for how the types communicate, i.g. in what way would we expect the types to communicate most often</a:t>
            </a:r>
          </a:p>
          <a:p>
            <a:endParaRPr lang="da-DK"/>
          </a:p>
          <a:p>
            <a:r>
              <a:rPr lang="da-DK"/>
              <a:t>What we say counts for 7% (How we say it counts for 93% - see the previous slide). </a:t>
            </a:r>
          </a:p>
        </p:txBody>
      </p:sp>
      <p:sp>
        <p:nvSpPr>
          <p:cNvPr id="4" name="Pladsholder til slidenummer 3"/>
          <p:cNvSpPr>
            <a:spLocks noGrp="1"/>
          </p:cNvSpPr>
          <p:nvPr>
            <p:ph type="sldNum" sz="quarter" idx="5"/>
          </p:nvPr>
        </p:nvSpPr>
        <p:spPr/>
        <p:txBody>
          <a:bodyPr/>
          <a:lstStyle/>
          <a:p>
            <a:fld id="{8712C7C1-CF36-4F8B-AE2E-CD4ECF7DE805}" type="slidenum">
              <a:rPr lang="en-US" smtClean="0"/>
              <a:pPr/>
              <a:t>104</a:t>
            </a:fld>
            <a:endParaRPr lang="en-US"/>
          </a:p>
        </p:txBody>
      </p:sp>
    </p:spTree>
    <p:extLst>
      <p:ext uri="{BB962C8B-B14F-4D97-AF65-F5344CB8AC3E}">
        <p14:creationId xmlns:p14="http://schemas.microsoft.com/office/powerpoint/2010/main" val="315681069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This model intends to inspire and provide an overview of:</a:t>
            </a:r>
          </a:p>
          <a:p>
            <a:pPr marL="174588" indent="-174588" defTabSz="931134">
              <a:buFontTx/>
              <a:buChar char="-"/>
              <a:defRPr/>
            </a:pPr>
            <a:r>
              <a:rPr lang="da-DK"/>
              <a:t>What the types are mostly focused on when they communicate</a:t>
            </a:r>
          </a:p>
          <a:p>
            <a:pPr marL="174588" indent="-174588">
              <a:buFontTx/>
              <a:buChar char="-"/>
            </a:pPr>
            <a:r>
              <a:rPr lang="da-DK"/>
              <a:t>How the types most often communicate</a:t>
            </a:r>
          </a:p>
          <a:p>
            <a:pPr marL="174588" indent="-174588">
              <a:buFontTx/>
              <a:buChar char="-"/>
            </a:pPr>
            <a:r>
              <a:rPr lang="da-DK"/>
              <a:t>What they seek to avoid when they communicate</a:t>
            </a:r>
          </a:p>
        </p:txBody>
      </p:sp>
      <p:sp>
        <p:nvSpPr>
          <p:cNvPr id="4" name="Pladsholder til slidenummer 3"/>
          <p:cNvSpPr>
            <a:spLocks noGrp="1"/>
          </p:cNvSpPr>
          <p:nvPr>
            <p:ph type="sldNum" sz="quarter" idx="5"/>
          </p:nvPr>
        </p:nvSpPr>
        <p:spPr/>
        <p:txBody>
          <a:bodyPr/>
          <a:lstStyle/>
          <a:p>
            <a:fld id="{8712C7C1-CF36-4F8B-AE2E-CD4ECF7DE805}" type="slidenum">
              <a:rPr lang="en-US" smtClean="0"/>
              <a:pPr/>
              <a:t>105</a:t>
            </a:fld>
            <a:endParaRPr lang="en-US"/>
          </a:p>
        </p:txBody>
      </p:sp>
    </p:spTree>
    <p:extLst>
      <p:ext uri="{BB962C8B-B14F-4D97-AF65-F5344CB8AC3E}">
        <p14:creationId xmlns:p14="http://schemas.microsoft.com/office/powerpoint/2010/main" val="155979250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 </a:t>
            </a:r>
          </a:p>
        </p:txBody>
      </p:sp>
      <p:sp>
        <p:nvSpPr>
          <p:cNvPr id="4" name="Pladsholder til slidenummer 3"/>
          <p:cNvSpPr>
            <a:spLocks noGrp="1"/>
          </p:cNvSpPr>
          <p:nvPr>
            <p:ph type="sldNum" sz="quarter" idx="5"/>
          </p:nvPr>
        </p:nvSpPr>
        <p:spPr/>
        <p:txBody>
          <a:bodyPr/>
          <a:lstStyle/>
          <a:p>
            <a:pPr defTabSz="931134">
              <a:defRPr/>
            </a:pPr>
            <a:fld id="{8712C7C1-CF36-4F8B-AE2E-CD4ECF7DE805}" type="slidenum">
              <a:rPr lang="en-US">
                <a:solidFill>
                  <a:prstClr val="black"/>
                </a:solidFill>
                <a:latin typeface="Calibri"/>
              </a:rPr>
              <a:pPr defTabSz="931134">
                <a:defRPr/>
              </a:pPr>
              <a:t>106</a:t>
            </a:fld>
            <a:endParaRPr lang="en-US">
              <a:solidFill>
                <a:prstClr val="black"/>
              </a:solidFill>
              <a:latin typeface="Calibri"/>
            </a:endParaRPr>
          </a:p>
        </p:txBody>
      </p:sp>
    </p:spTree>
    <p:extLst>
      <p:ext uri="{BB962C8B-B14F-4D97-AF65-F5344CB8AC3E}">
        <p14:creationId xmlns:p14="http://schemas.microsoft.com/office/powerpoint/2010/main" val="95750375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31134">
              <a:defRPr/>
            </a:pPr>
            <a:r>
              <a:rPr lang="da-DK">
                <a:solidFill>
                  <a:schemeClr val="dk1"/>
                </a:solidFill>
                <a:latin typeface="Franklin Gothic Book" panose="020B0503020102020204" pitchFamily="34" charset="0"/>
              </a:rPr>
              <a:t>An exercise for participants who have prior knowledge of EASI</a:t>
            </a:r>
          </a:p>
          <a:p>
            <a:r>
              <a:rPr lang="da-DK">
                <a:latin typeface="Franklin Gothic Book" panose="020B0503020102020204" pitchFamily="34" charset="0"/>
              </a:rPr>
              <a:t>The exercise provides the instructor with a sense of whether the participants have a good understanding of the differences between the types.</a:t>
            </a:r>
          </a:p>
          <a:p>
            <a:r>
              <a:rPr lang="da-DK">
                <a:latin typeface="Franklin Gothic Book" panose="020B0503020102020204" pitchFamily="34" charset="0"/>
              </a:rPr>
              <a:t>Spend 10 minutes describing each type. Debrief in plenary for 10 minutes</a:t>
            </a:r>
          </a:p>
          <a:p>
            <a:r>
              <a:rPr lang="da-DK">
                <a:latin typeface="Franklin Gothic Book" panose="020B0503020102020204" pitchFamily="34" charset="0"/>
              </a:rPr>
              <a:t>You might print the EASI cross for participants to fill in. </a:t>
            </a:r>
          </a:p>
        </p:txBody>
      </p:sp>
      <p:sp>
        <p:nvSpPr>
          <p:cNvPr id="4" name="Pladsholder til slidenummer 3"/>
          <p:cNvSpPr>
            <a:spLocks noGrp="1"/>
          </p:cNvSpPr>
          <p:nvPr>
            <p:ph type="sldNum" sz="quarter" idx="5"/>
          </p:nvPr>
        </p:nvSpPr>
        <p:spPr/>
        <p:txBody>
          <a:bodyPr/>
          <a:lstStyle/>
          <a:p>
            <a:fld id="{8712C7C1-CF36-4F8B-AE2E-CD4ECF7DE805}" type="slidenum">
              <a:rPr lang="en-US" smtClean="0"/>
              <a:pPr/>
              <a:t>107</a:t>
            </a:fld>
            <a:endParaRPr lang="en-US"/>
          </a:p>
        </p:txBody>
      </p:sp>
    </p:spTree>
    <p:extLst>
      <p:ext uri="{BB962C8B-B14F-4D97-AF65-F5344CB8AC3E}">
        <p14:creationId xmlns:p14="http://schemas.microsoft.com/office/powerpoint/2010/main" val="177772930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31134">
              <a:defRPr/>
            </a:pPr>
            <a:r>
              <a:rPr lang="da-DK">
                <a:solidFill>
                  <a:schemeClr val="dk1"/>
                </a:solidFill>
                <a:latin typeface="Franklin Gothic Book" panose="020B0503020102020204" pitchFamily="34" charset="0"/>
              </a:rPr>
              <a:t>An exercise for participants who have prior knowledge of EASI</a:t>
            </a:r>
          </a:p>
          <a:p>
            <a:r>
              <a:rPr lang="da-DK">
                <a:latin typeface="Franklin Gothic Book" panose="020B0503020102020204" pitchFamily="34" charset="0"/>
              </a:rPr>
              <a:t>The exercise provides the instructor with a sense of whether the participants have a good understanding of the differences between the types.</a:t>
            </a:r>
          </a:p>
          <a:p>
            <a:r>
              <a:rPr lang="da-DK">
                <a:latin typeface="Franklin Gothic Book" panose="020B0503020102020204" pitchFamily="34" charset="0"/>
              </a:rPr>
              <a:t>Spend 10 minutes describing each type. Debrief in plenary for 10 minutes</a:t>
            </a:r>
          </a:p>
          <a:p>
            <a:r>
              <a:rPr lang="da-DK">
                <a:latin typeface="Franklin Gothic Book" panose="020B0503020102020204" pitchFamily="34" charset="0"/>
              </a:rPr>
              <a:t>You might print the EASI cross for participants to fill in. </a:t>
            </a:r>
          </a:p>
        </p:txBody>
      </p:sp>
      <p:sp>
        <p:nvSpPr>
          <p:cNvPr id="4" name="Pladsholder til slidenummer 3"/>
          <p:cNvSpPr>
            <a:spLocks noGrp="1"/>
          </p:cNvSpPr>
          <p:nvPr>
            <p:ph type="sldNum" sz="quarter" idx="5"/>
          </p:nvPr>
        </p:nvSpPr>
        <p:spPr/>
        <p:txBody>
          <a:bodyPr/>
          <a:lstStyle/>
          <a:p>
            <a:fld id="{8712C7C1-CF36-4F8B-AE2E-CD4ECF7DE805}" type="slidenum">
              <a:rPr lang="en-US" smtClean="0"/>
              <a:pPr/>
              <a:t>108</a:t>
            </a:fld>
            <a:endParaRPr lang="en-US"/>
          </a:p>
        </p:txBody>
      </p:sp>
    </p:spTree>
    <p:extLst>
      <p:ext uri="{BB962C8B-B14F-4D97-AF65-F5344CB8AC3E}">
        <p14:creationId xmlns:p14="http://schemas.microsoft.com/office/powerpoint/2010/main" val="308580851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31134">
              <a:defRPr/>
            </a:pPr>
            <a:r>
              <a:rPr lang="da-DK">
                <a:latin typeface="Franklin Gothic Book" panose="020B0503020102020204" pitchFamily="34" charset="0"/>
              </a:rPr>
              <a:t>Group work: 30 minutes.</a:t>
            </a:r>
          </a:p>
          <a:p>
            <a:pPr defTabSz="931134">
              <a:defRPr/>
            </a:pPr>
            <a:r>
              <a:rPr lang="da-DK">
                <a:latin typeface="Franklin Gothic Book" panose="020B0503020102020204" pitchFamily="34" charset="0"/>
              </a:rPr>
              <a:t>You might hand out some of the previous slides as inspiration about how the four types communicate.</a:t>
            </a:r>
          </a:p>
          <a:p>
            <a:pPr defTabSz="931134">
              <a:defRPr/>
            </a:pPr>
            <a:endParaRPr lang="da-DK"/>
          </a:p>
        </p:txBody>
      </p:sp>
      <p:sp>
        <p:nvSpPr>
          <p:cNvPr id="4" name="Pladsholder til slidenummer 3"/>
          <p:cNvSpPr>
            <a:spLocks noGrp="1"/>
          </p:cNvSpPr>
          <p:nvPr>
            <p:ph type="sldNum" sz="quarter" idx="5"/>
          </p:nvPr>
        </p:nvSpPr>
        <p:spPr/>
        <p:txBody>
          <a:bodyPr/>
          <a:lstStyle/>
          <a:p>
            <a:fld id="{8712C7C1-CF36-4F8B-AE2E-CD4ECF7DE805}" type="slidenum">
              <a:rPr lang="en-US" smtClean="0"/>
              <a:pPr/>
              <a:t>109</a:t>
            </a:fld>
            <a:endParaRPr lang="en-US"/>
          </a:p>
        </p:txBody>
      </p:sp>
    </p:spTree>
    <p:extLst>
      <p:ext uri="{BB962C8B-B14F-4D97-AF65-F5344CB8AC3E}">
        <p14:creationId xmlns:p14="http://schemas.microsoft.com/office/powerpoint/2010/main" val="41450526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r>
              <a:rPr lang="da-DK"/>
              <a:t>Recommended introduction to your workshop, if participants already know each other (more or less).</a:t>
            </a:r>
          </a:p>
          <a:p>
            <a:r>
              <a:rPr lang="da-DK"/>
              <a:t>Do it in plenary, eg. around the table. </a:t>
            </a:r>
          </a:p>
        </p:txBody>
      </p:sp>
      <p:sp>
        <p:nvSpPr>
          <p:cNvPr id="4" name="Pladsholder til diasnummer 3"/>
          <p:cNvSpPr>
            <a:spLocks noGrp="1"/>
          </p:cNvSpPr>
          <p:nvPr>
            <p:ph type="sldNum" sz="quarter" idx="10"/>
          </p:nvPr>
        </p:nvSpPr>
        <p:spPr/>
        <p:txBody>
          <a:bodyPr/>
          <a:lstStyle/>
          <a:p>
            <a:fld id="{9E2A899D-490E-43D3-B8BA-DAD18C6D0914}" type="slidenum">
              <a:rPr lang="da-DK" smtClean="0"/>
              <a:pPr/>
              <a:t>11</a:t>
            </a:fld>
            <a:endParaRPr lang="da-DK"/>
          </a:p>
        </p:txBody>
      </p:sp>
    </p:spTree>
    <p:extLst>
      <p:ext uri="{BB962C8B-B14F-4D97-AF65-F5344CB8AC3E}">
        <p14:creationId xmlns:p14="http://schemas.microsoft.com/office/powerpoint/2010/main" val="123385560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kern="1200">
                <a:solidFill>
                  <a:schemeClr val="tx1"/>
                </a:solidFill>
                <a:effectLst/>
                <a:latin typeface="+mn-lt"/>
                <a:ea typeface="+mn-ea"/>
                <a:cs typeface="+mn-cs"/>
              </a:rPr>
              <a:t>This description is for the instructor and should be deleted from the final presentation.</a:t>
            </a:r>
          </a:p>
          <a:p>
            <a:endParaRPr lang="da-DK" sz="1200" kern="1200">
              <a:solidFill>
                <a:schemeClr val="tx1"/>
              </a:solidFill>
              <a:effectLst/>
              <a:latin typeface="+mn-lt"/>
              <a:ea typeface="+mn-ea"/>
              <a:cs typeface="+mn-cs"/>
            </a:endParaRPr>
          </a:p>
        </p:txBody>
      </p:sp>
      <p:sp>
        <p:nvSpPr>
          <p:cNvPr id="4" name="Pladsholder til slidenummer 3"/>
          <p:cNvSpPr>
            <a:spLocks noGrp="1"/>
          </p:cNvSpPr>
          <p:nvPr>
            <p:ph type="sldNum" sz="quarter" idx="5"/>
          </p:nvPr>
        </p:nvSpPr>
        <p:spPr/>
        <p:txBody>
          <a:bodyPr/>
          <a:lstStyle/>
          <a:p>
            <a:fld id="{8712C7C1-CF36-4F8B-AE2E-CD4ECF7DE805}" type="slidenum">
              <a:rPr lang="en-US" smtClean="0"/>
              <a:pPr/>
              <a:t>110</a:t>
            </a:fld>
            <a:endParaRPr lang="en-US"/>
          </a:p>
        </p:txBody>
      </p:sp>
    </p:spTree>
    <p:extLst>
      <p:ext uri="{BB962C8B-B14F-4D97-AF65-F5344CB8AC3E}">
        <p14:creationId xmlns:p14="http://schemas.microsoft.com/office/powerpoint/2010/main" val="91920303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31134">
              <a:defRPr/>
            </a:pPr>
            <a:r>
              <a:rPr lang="da-DK">
                <a:latin typeface="Franklin Gothic Book" panose="020B0503020102020204" pitchFamily="34" charset="0"/>
              </a:rPr>
              <a:t>Group work: 30 minutes</a:t>
            </a:r>
            <a:r>
              <a:rPr lang="da-DK"/>
              <a:t>. If you have enough time, switch several times to try different roles. </a:t>
            </a:r>
            <a:endParaRPr lang="da-DK">
              <a:latin typeface="Franklin Gothic Book" panose="020B0503020102020204" pitchFamily="34" charset="0"/>
            </a:endParaRPr>
          </a:p>
        </p:txBody>
      </p:sp>
      <p:sp>
        <p:nvSpPr>
          <p:cNvPr id="4" name="Pladsholder til slidenummer 3"/>
          <p:cNvSpPr>
            <a:spLocks noGrp="1"/>
          </p:cNvSpPr>
          <p:nvPr>
            <p:ph type="sldNum" sz="quarter" idx="5"/>
          </p:nvPr>
        </p:nvSpPr>
        <p:spPr/>
        <p:txBody>
          <a:bodyPr/>
          <a:lstStyle/>
          <a:p>
            <a:fld id="{8712C7C1-CF36-4F8B-AE2E-CD4ECF7DE805}" type="slidenum">
              <a:rPr lang="en-US" smtClean="0"/>
              <a:pPr/>
              <a:t>111</a:t>
            </a:fld>
            <a:endParaRPr lang="en-US"/>
          </a:p>
        </p:txBody>
      </p:sp>
    </p:spTree>
    <p:extLst>
      <p:ext uri="{BB962C8B-B14F-4D97-AF65-F5344CB8AC3E}">
        <p14:creationId xmlns:p14="http://schemas.microsoft.com/office/powerpoint/2010/main" val="245887917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You might print this guide for participants to help them with the exercise ”Sell a car”. </a:t>
            </a:r>
          </a:p>
          <a:p>
            <a:r>
              <a:rPr lang="da-DK"/>
              <a:t>This model provides inspiration about what the types prefer when they buy a car.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kern="1200">
                <a:solidFill>
                  <a:schemeClr val="tx1"/>
                </a:solidFill>
                <a:effectLst/>
                <a:latin typeface="+mn-lt"/>
                <a:ea typeface="+mn-ea"/>
                <a:cs typeface="+mn-cs"/>
              </a:rPr>
              <a:t>This description is for the instructor and should be deleted from the final presentation.</a:t>
            </a:r>
          </a:p>
          <a:p>
            <a:endParaRPr lang="da-DK"/>
          </a:p>
        </p:txBody>
      </p:sp>
      <p:sp>
        <p:nvSpPr>
          <p:cNvPr id="4" name="Pladsholder til slidenummer 3"/>
          <p:cNvSpPr>
            <a:spLocks noGrp="1"/>
          </p:cNvSpPr>
          <p:nvPr>
            <p:ph type="sldNum" sz="quarter" idx="5"/>
          </p:nvPr>
        </p:nvSpPr>
        <p:spPr/>
        <p:txBody>
          <a:bodyPr/>
          <a:lstStyle/>
          <a:p>
            <a:fld id="{8712C7C1-CF36-4F8B-AE2E-CD4ECF7DE805}" type="slidenum">
              <a:rPr lang="en-US" smtClean="0"/>
              <a:pPr/>
              <a:t>112</a:t>
            </a:fld>
            <a:endParaRPr lang="en-US"/>
          </a:p>
        </p:txBody>
      </p:sp>
    </p:spTree>
    <p:extLst>
      <p:ext uri="{BB962C8B-B14F-4D97-AF65-F5344CB8AC3E}">
        <p14:creationId xmlns:p14="http://schemas.microsoft.com/office/powerpoint/2010/main" val="319961570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31134">
              <a:defRPr/>
            </a:pPr>
            <a:r>
              <a:rPr lang="da-DK">
                <a:latin typeface="Franklin Gothic Book" panose="020B0503020102020204" pitchFamily="34" charset="0"/>
              </a:rPr>
              <a:t>Group work 10-20 minutes.</a:t>
            </a:r>
          </a:p>
          <a:p>
            <a:r>
              <a:rPr lang="da-DK"/>
              <a:t>Print the following two slides for the groups.</a:t>
            </a:r>
          </a:p>
        </p:txBody>
      </p:sp>
      <p:sp>
        <p:nvSpPr>
          <p:cNvPr id="4" name="Pladsholder til slidenummer 3"/>
          <p:cNvSpPr>
            <a:spLocks noGrp="1"/>
          </p:cNvSpPr>
          <p:nvPr>
            <p:ph type="sldNum" sz="quarter" idx="5"/>
          </p:nvPr>
        </p:nvSpPr>
        <p:spPr/>
        <p:txBody>
          <a:bodyPr/>
          <a:lstStyle/>
          <a:p>
            <a:fld id="{8712C7C1-CF36-4F8B-AE2E-CD4ECF7DE805}" type="slidenum">
              <a:rPr lang="en-US" smtClean="0"/>
              <a:pPr/>
              <a:t>113</a:t>
            </a:fld>
            <a:endParaRPr lang="en-US"/>
          </a:p>
        </p:txBody>
      </p:sp>
    </p:spTree>
    <p:extLst>
      <p:ext uri="{BB962C8B-B14F-4D97-AF65-F5344CB8AC3E}">
        <p14:creationId xmlns:p14="http://schemas.microsoft.com/office/powerpoint/2010/main" val="380350701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31134">
              <a:defRPr/>
            </a:pPr>
            <a:r>
              <a:rPr lang="da-DK"/>
              <a:t>To be printed for the groups in the exercise ”Communicate differently”.</a:t>
            </a:r>
          </a:p>
          <a:p>
            <a:r>
              <a:rPr lang="da-DK" sz="1200" kern="1200">
                <a:solidFill>
                  <a:schemeClr val="tx1"/>
                </a:solidFill>
                <a:effectLst/>
                <a:latin typeface="+mn-lt"/>
                <a:ea typeface="+mn-ea"/>
                <a:cs typeface="+mn-cs"/>
              </a:rPr>
              <a:t>This description is for the instructor and should be deleted from the final presentation.</a:t>
            </a:r>
          </a:p>
          <a:p>
            <a:pPr defTabSz="931134">
              <a:defRPr/>
            </a:pPr>
            <a:endParaRPr lang="da-DK"/>
          </a:p>
        </p:txBody>
      </p:sp>
      <p:sp>
        <p:nvSpPr>
          <p:cNvPr id="4" name="Pladsholder til slidenummer 3"/>
          <p:cNvSpPr>
            <a:spLocks noGrp="1"/>
          </p:cNvSpPr>
          <p:nvPr>
            <p:ph type="sldNum" sz="quarter" idx="5"/>
          </p:nvPr>
        </p:nvSpPr>
        <p:spPr/>
        <p:txBody>
          <a:bodyPr/>
          <a:lstStyle/>
          <a:p>
            <a:fld id="{8712C7C1-CF36-4F8B-AE2E-CD4ECF7DE805}" type="slidenum">
              <a:rPr lang="en-US" smtClean="0"/>
              <a:pPr/>
              <a:t>114</a:t>
            </a:fld>
            <a:endParaRPr lang="en-US"/>
          </a:p>
        </p:txBody>
      </p:sp>
    </p:spTree>
    <p:extLst>
      <p:ext uri="{BB962C8B-B14F-4D97-AF65-F5344CB8AC3E}">
        <p14:creationId xmlns:p14="http://schemas.microsoft.com/office/powerpoint/2010/main" val="166849309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31134">
              <a:defRPr/>
            </a:pPr>
            <a:r>
              <a:rPr lang="da-DK"/>
              <a:t>To be printed for the groups in the exercise ”Communicate differently”.</a:t>
            </a:r>
          </a:p>
          <a:p>
            <a:r>
              <a:rPr lang="da-DK" sz="1200" kern="1200">
                <a:solidFill>
                  <a:schemeClr val="tx1"/>
                </a:solidFill>
                <a:effectLst/>
                <a:latin typeface="+mn-lt"/>
                <a:ea typeface="+mn-ea"/>
                <a:cs typeface="+mn-cs"/>
              </a:rPr>
              <a:t>This description is for the instructor and should be deleted from the final presentation.</a:t>
            </a:r>
          </a:p>
          <a:p>
            <a:pPr defTabSz="931134">
              <a:defRPr/>
            </a:pPr>
            <a:endParaRPr lang="da-DK"/>
          </a:p>
        </p:txBody>
      </p:sp>
      <p:sp>
        <p:nvSpPr>
          <p:cNvPr id="4" name="Pladsholder til slidenummer 3"/>
          <p:cNvSpPr>
            <a:spLocks noGrp="1"/>
          </p:cNvSpPr>
          <p:nvPr>
            <p:ph type="sldNum" sz="quarter" idx="5"/>
          </p:nvPr>
        </p:nvSpPr>
        <p:spPr/>
        <p:txBody>
          <a:bodyPr/>
          <a:lstStyle/>
          <a:p>
            <a:fld id="{8712C7C1-CF36-4F8B-AE2E-CD4ECF7DE805}" type="slidenum">
              <a:rPr lang="en-US" smtClean="0"/>
              <a:pPr/>
              <a:t>115</a:t>
            </a:fld>
            <a:endParaRPr lang="en-US"/>
          </a:p>
        </p:txBody>
      </p:sp>
    </p:spTree>
    <p:extLst>
      <p:ext uri="{BB962C8B-B14F-4D97-AF65-F5344CB8AC3E}">
        <p14:creationId xmlns:p14="http://schemas.microsoft.com/office/powerpoint/2010/main" val="412501582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31134">
              <a:defRPr/>
            </a:pPr>
            <a:r>
              <a:rPr lang="da-DK">
                <a:effectLst>
                  <a:outerShdw blurRad="38100" dist="38100" dir="2700000" algn="tl">
                    <a:srgbClr val="C0C0C0"/>
                  </a:outerShdw>
                </a:effectLst>
                <a:cs typeface="Tahoma" pitchFamily="34" charset="0"/>
                <a:sym typeface="Tahoma" pitchFamily="34" charset="0"/>
              </a:rPr>
              <a:t>We recommend </a:t>
            </a:r>
            <a:r>
              <a:rPr lang="da-DK" u="sng">
                <a:effectLst>
                  <a:outerShdw blurRad="38100" dist="38100" dir="2700000" algn="tl">
                    <a:srgbClr val="C0C0C0"/>
                  </a:outerShdw>
                </a:effectLst>
                <a:cs typeface="Tahoma" pitchFamily="34" charset="0"/>
                <a:sym typeface="Tahoma" pitchFamily="34" charset="0"/>
              </a:rPr>
              <a:t>not </a:t>
            </a:r>
            <a:r>
              <a:rPr lang="da-DK">
                <a:effectLst>
                  <a:outerShdw blurRad="38100" dist="38100" dir="2700000" algn="tl">
                    <a:srgbClr val="C0C0C0"/>
                  </a:outerShdw>
                </a:effectLst>
                <a:cs typeface="Tahoma" pitchFamily="34" charset="0"/>
                <a:sym typeface="Tahoma" pitchFamily="34" charset="0"/>
              </a:rPr>
              <a:t>going through this topic at team level if there are any big conflicts around the management of the team. </a:t>
            </a:r>
          </a:p>
          <a:p>
            <a:pPr defTabSz="931134">
              <a:defRPr/>
            </a:pPr>
            <a:endParaRPr lang="da-DK">
              <a:effectLst>
                <a:outerShdw blurRad="38100" dist="38100" dir="2700000" algn="tl">
                  <a:srgbClr val="C0C0C0"/>
                </a:outerShdw>
              </a:effectLst>
              <a:cs typeface="Tahoma" pitchFamily="34" charset="0"/>
              <a:sym typeface="Tahoma" pitchFamily="34" charset="0"/>
            </a:endParaRPr>
          </a:p>
          <a:p>
            <a:pPr defTabSz="931134">
              <a:defRPr/>
            </a:pPr>
            <a:r>
              <a:rPr lang="da-DK"/>
              <a:t>The purpose of this topic is to make explicit some management mechanisms and useful behaviors in a team. </a:t>
            </a:r>
          </a:p>
          <a:p>
            <a:pPr defTabSz="931134">
              <a:defRPr/>
            </a:pPr>
            <a:endParaRPr lang="da-DK"/>
          </a:p>
        </p:txBody>
      </p:sp>
      <p:sp>
        <p:nvSpPr>
          <p:cNvPr id="4" name="Pladsholder til slidenummer 3"/>
          <p:cNvSpPr>
            <a:spLocks noGrp="1"/>
          </p:cNvSpPr>
          <p:nvPr>
            <p:ph type="sldNum" sz="quarter" idx="5"/>
          </p:nvPr>
        </p:nvSpPr>
        <p:spPr/>
        <p:txBody>
          <a:bodyPr/>
          <a:lstStyle/>
          <a:p>
            <a:pPr defTabSz="931134">
              <a:defRPr/>
            </a:pPr>
            <a:fld id="{8712C7C1-CF36-4F8B-AE2E-CD4ECF7DE805}" type="slidenum">
              <a:rPr lang="en-US">
                <a:solidFill>
                  <a:prstClr val="black"/>
                </a:solidFill>
                <a:latin typeface="Calibri"/>
              </a:rPr>
              <a:pPr defTabSz="931134">
                <a:defRPr/>
              </a:pPr>
              <a:t>116</a:t>
            </a:fld>
            <a:endParaRPr lang="en-US">
              <a:solidFill>
                <a:prstClr val="black"/>
              </a:solidFill>
              <a:latin typeface="Calibri"/>
            </a:endParaRPr>
          </a:p>
        </p:txBody>
      </p:sp>
    </p:spTree>
    <p:extLst>
      <p:ext uri="{BB962C8B-B14F-4D97-AF65-F5344CB8AC3E}">
        <p14:creationId xmlns:p14="http://schemas.microsoft.com/office/powerpoint/2010/main" val="404418753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r>
              <a:rPr lang="da-DK"/>
              <a:t>Managers with a high degree of self awareness are more successful in getting their team to perform well. </a:t>
            </a:r>
          </a:p>
          <a:p>
            <a:r>
              <a:rPr lang="da-DK"/>
              <a:t>A manager might think very highly of his/her own leadership style, but it is the employees’ perception of it that determines whether the manager succeeds in motivating his/her employees to performance exceptionally. </a:t>
            </a:r>
          </a:p>
          <a:p>
            <a:pPr defTabSz="931134">
              <a:defRPr/>
            </a:pPr>
            <a:endParaRPr lang="da-DK"/>
          </a:p>
          <a:p>
            <a:pPr defTabSz="931134">
              <a:defRPr/>
            </a:pPr>
            <a:r>
              <a:rPr lang="da-DK"/>
              <a:t>»A perceptive manager shows a good understanding of his/her own needs, emotions, abilities and behavior in addition to being proactive in handling challenging situations« says Karoline M. H. </a:t>
            </a:r>
            <a:r>
              <a:rPr lang="da-DK" err="1"/>
              <a:t>Kopperud</a:t>
            </a:r>
            <a:r>
              <a:rPr lang="da-DK"/>
              <a:t>, who believes that a high degree of self awareness among managers is the key to greater employee engagement on the job. </a:t>
            </a:r>
            <a:endParaRPr lang="da-DK">
              <a:effectLst>
                <a:outerShdw blurRad="38100" dist="38100" dir="2700000" algn="tl">
                  <a:srgbClr val="C0C0C0"/>
                </a:outerShdw>
              </a:effectLst>
              <a:cs typeface="Tahoma" pitchFamily="34" charset="0"/>
              <a:sym typeface="Tahoma" pitchFamily="34" charset="0"/>
            </a:endParaRPr>
          </a:p>
          <a:p>
            <a:pPr defTabSz="931134">
              <a:defRPr/>
            </a:pPr>
            <a:br>
              <a:rPr lang="da-DK"/>
            </a:br>
            <a:r>
              <a:rPr lang="da-DK"/>
              <a:t>Source: Daniel </a:t>
            </a:r>
            <a:r>
              <a:rPr lang="da-DK" err="1"/>
              <a:t>Goleman</a:t>
            </a:r>
            <a:r>
              <a:rPr lang="da-DK"/>
              <a:t> </a:t>
            </a:r>
            <a:r>
              <a:rPr lang="da-DK" sz="1200" u="none" kern="1200">
                <a:solidFill>
                  <a:schemeClr val="tx1"/>
                </a:solidFill>
                <a:latin typeface="+mn-lt"/>
                <a:ea typeface="+mn-ea"/>
                <a:cs typeface="+mn-cs"/>
              </a:rPr>
              <a:t>and </a:t>
            </a:r>
            <a:r>
              <a:rPr lang="da-DK" sz="1200" u="none" kern="1200">
                <a:solidFill>
                  <a:schemeClr val="tx1"/>
                </a:solidFill>
                <a:latin typeface="+mn-lt"/>
                <a:ea typeface="+mn-ea"/>
                <a:cs typeface="+mn-cs"/>
                <a:hlinkClick r:id="rId3">
                  <a:extLst>
                    <a:ext uri="{A12FA001-AC4F-418D-AE19-62706E023703}">
                      <ahyp:hlinkClr xmlns:ahyp="http://schemas.microsoft.com/office/drawing/2018/hyperlinkcolor" val="tx"/>
                    </a:ext>
                  </a:extLst>
                </a:hlinkClick>
              </a:rPr>
              <a:t>Karoline M. H. </a:t>
            </a:r>
            <a:r>
              <a:rPr lang="da-DK" sz="1200" u="none" kern="1200" err="1">
                <a:solidFill>
                  <a:schemeClr val="tx1"/>
                </a:solidFill>
                <a:latin typeface="+mn-lt"/>
                <a:ea typeface="+mn-ea"/>
                <a:cs typeface="+mn-cs"/>
                <a:hlinkClick r:id="rId3">
                  <a:extLst>
                    <a:ext uri="{A12FA001-AC4F-418D-AE19-62706E023703}">
                      <ahyp:hlinkClr xmlns:ahyp="http://schemas.microsoft.com/office/drawing/2018/hyperlinkcolor" val="tx"/>
                    </a:ext>
                  </a:extLst>
                </a:hlinkClick>
              </a:rPr>
              <a:t>Kopperud</a:t>
            </a:r>
            <a:r>
              <a:rPr lang="da-DK" sz="1200" u="none" kern="1200">
                <a:solidFill>
                  <a:schemeClr val="tx1"/>
                </a:solidFill>
                <a:latin typeface="+mn-lt"/>
                <a:ea typeface="+mn-ea"/>
                <a:cs typeface="+mn-cs"/>
                <a:hlinkClick r:id="rId3">
                  <a:extLst>
                    <a:ext uri="{A12FA001-AC4F-418D-AE19-62706E023703}">
                      <ahyp:hlinkClr xmlns:ahyp="http://schemas.microsoft.com/office/drawing/2018/hyperlinkcolor" val="tx"/>
                    </a:ext>
                  </a:extLst>
                </a:hlinkClick>
              </a:rPr>
              <a:t> on January 26, 2012 defended her doctorate at the Handelshøyskolen BI with the thesis Well-Being at </a:t>
            </a:r>
            <a:r>
              <a:rPr lang="da-DK" sz="1200" u="none" kern="1200" err="1">
                <a:solidFill>
                  <a:schemeClr val="tx1"/>
                </a:solidFill>
                <a:latin typeface="+mn-lt"/>
                <a:ea typeface="+mn-ea"/>
                <a:cs typeface="+mn-cs"/>
                <a:hlinkClick r:id="rId3">
                  <a:extLst>
                    <a:ext uri="{A12FA001-AC4F-418D-AE19-62706E023703}">
                      <ahyp:hlinkClr xmlns:ahyp="http://schemas.microsoft.com/office/drawing/2018/hyperlinkcolor" val="tx"/>
                    </a:ext>
                  </a:extLst>
                </a:hlinkClick>
              </a:rPr>
              <a:t>work</a:t>
            </a:r>
            <a:r>
              <a:rPr lang="da-DK" sz="1200" u="none" kern="1200">
                <a:solidFill>
                  <a:schemeClr val="tx1"/>
                </a:solidFill>
                <a:latin typeface="+mn-lt"/>
                <a:ea typeface="+mn-ea"/>
                <a:cs typeface="+mn-cs"/>
                <a:hlinkClick r:id="rId3">
                  <a:extLst>
                    <a:ext uri="{A12FA001-AC4F-418D-AE19-62706E023703}">
                      <ahyp:hlinkClr xmlns:ahyp="http://schemas.microsoft.com/office/drawing/2018/hyperlinkcolor" val="tx"/>
                    </a:ext>
                  </a:extLst>
                </a:hlinkClick>
              </a:rPr>
              <a:t> On </a:t>
            </a:r>
            <a:r>
              <a:rPr lang="da-DK" sz="1200" u="none" kern="1200" err="1">
                <a:solidFill>
                  <a:schemeClr val="tx1"/>
                </a:solidFill>
                <a:latin typeface="+mn-lt"/>
                <a:ea typeface="+mn-ea"/>
                <a:cs typeface="+mn-cs"/>
                <a:hlinkClick r:id="rId3">
                  <a:extLst>
                    <a:ext uri="{A12FA001-AC4F-418D-AE19-62706E023703}">
                      <ahyp:hlinkClr xmlns:ahyp="http://schemas.microsoft.com/office/drawing/2018/hyperlinkcolor" val="tx"/>
                    </a:ext>
                  </a:extLst>
                </a:hlinkClick>
              </a:rPr>
              <a:t>concepts</a:t>
            </a:r>
            <a:r>
              <a:rPr lang="da-DK" sz="1200" u="none" kern="1200">
                <a:solidFill>
                  <a:schemeClr val="tx1"/>
                </a:solidFill>
                <a:latin typeface="+mn-lt"/>
                <a:ea typeface="+mn-ea"/>
                <a:cs typeface="+mn-cs"/>
                <a:hlinkClick r:id="rId3">
                  <a:extLst>
                    <a:ext uri="{A12FA001-AC4F-418D-AE19-62706E023703}">
                      <ahyp:hlinkClr xmlns:ahyp="http://schemas.microsoft.com/office/drawing/2018/hyperlinkcolor" val="tx"/>
                    </a:ext>
                  </a:extLst>
                </a:hlinkClick>
              </a:rPr>
              <a:t>, </a:t>
            </a:r>
            <a:r>
              <a:rPr lang="da-DK" sz="1200" u="none" kern="1200" err="1">
                <a:solidFill>
                  <a:schemeClr val="tx1"/>
                </a:solidFill>
                <a:latin typeface="+mn-lt"/>
                <a:ea typeface="+mn-ea"/>
                <a:cs typeface="+mn-cs"/>
                <a:hlinkClick r:id="rId3">
                  <a:extLst>
                    <a:ext uri="{A12FA001-AC4F-418D-AE19-62706E023703}">
                      <ahyp:hlinkClr xmlns:ahyp="http://schemas.microsoft.com/office/drawing/2018/hyperlinkcolor" val="tx"/>
                    </a:ext>
                  </a:extLst>
                </a:hlinkClick>
              </a:rPr>
              <a:t>measurement</a:t>
            </a:r>
            <a:r>
              <a:rPr lang="da-DK" sz="1200" u="none" kern="1200">
                <a:solidFill>
                  <a:schemeClr val="tx1"/>
                </a:solidFill>
                <a:latin typeface="+mn-lt"/>
                <a:ea typeface="+mn-ea"/>
                <a:cs typeface="+mn-cs"/>
                <a:hlinkClick r:id="rId3">
                  <a:extLst>
                    <a:ext uri="{A12FA001-AC4F-418D-AE19-62706E023703}">
                      <ahyp:hlinkClr xmlns:ahyp="http://schemas.microsoft.com/office/drawing/2018/hyperlinkcolor" val="tx"/>
                    </a:ext>
                  </a:extLst>
                </a:hlinkClick>
              </a:rPr>
              <a:t>, and </a:t>
            </a:r>
            <a:r>
              <a:rPr lang="da-DK" sz="1200" u="none" kern="1200" err="1">
                <a:solidFill>
                  <a:schemeClr val="tx1"/>
                </a:solidFill>
                <a:latin typeface="+mn-lt"/>
                <a:ea typeface="+mn-ea"/>
                <a:cs typeface="+mn-cs"/>
                <a:hlinkClick r:id="rId3">
                  <a:extLst>
                    <a:ext uri="{A12FA001-AC4F-418D-AE19-62706E023703}">
                      <ahyp:hlinkClr xmlns:ahyp="http://schemas.microsoft.com/office/drawing/2018/hyperlinkcolor" val="tx"/>
                    </a:ext>
                  </a:extLst>
                </a:hlinkClick>
              </a:rPr>
              <a:t>leadership</a:t>
            </a:r>
            <a:r>
              <a:rPr lang="da-DK" sz="1200" u="none" kern="1200">
                <a:solidFill>
                  <a:schemeClr val="tx1"/>
                </a:solidFill>
                <a:latin typeface="+mn-lt"/>
                <a:ea typeface="+mn-ea"/>
                <a:cs typeface="+mn-cs"/>
                <a:hlinkClick r:id="rId3">
                  <a:extLst>
                    <a:ext uri="{A12FA001-AC4F-418D-AE19-62706E023703}">
                      <ahyp:hlinkClr xmlns:ahyp="http://schemas.microsoft.com/office/drawing/2018/hyperlinkcolor" val="tx"/>
                    </a:ext>
                  </a:extLst>
                </a:hlinkClick>
              </a:rPr>
              <a:t> </a:t>
            </a:r>
            <a:r>
              <a:rPr lang="da-DK" sz="1200" u="none" kern="1200" err="1">
                <a:solidFill>
                  <a:schemeClr val="tx1"/>
                </a:solidFill>
                <a:latin typeface="+mn-lt"/>
                <a:ea typeface="+mn-ea"/>
                <a:cs typeface="+mn-cs"/>
                <a:hlinkClick r:id="rId3">
                  <a:extLst>
                    <a:ext uri="{A12FA001-AC4F-418D-AE19-62706E023703}">
                      <ahyp:hlinkClr xmlns:ahyp="http://schemas.microsoft.com/office/drawing/2018/hyperlinkcolor" val="tx"/>
                    </a:ext>
                  </a:extLst>
                </a:hlinkClick>
              </a:rPr>
              <a:t>influence</a:t>
            </a:r>
            <a:r>
              <a:rPr lang="da-DK" sz="1200" u="none" kern="1200">
                <a:solidFill>
                  <a:schemeClr val="tx1"/>
                </a:solidFill>
                <a:latin typeface="+mn-lt"/>
                <a:ea typeface="+mn-ea"/>
                <a:cs typeface="+mn-cs"/>
                <a:hlinkClick r:id="rId3">
                  <a:extLst>
                    <a:ext uri="{A12FA001-AC4F-418D-AE19-62706E023703}">
                      <ahyp:hlinkClr xmlns:ahyp="http://schemas.microsoft.com/office/drawing/2018/hyperlinkcolor" val="tx"/>
                    </a:ext>
                  </a:extLst>
                </a:hlinkClick>
              </a:rPr>
              <a:t>.</a:t>
            </a:r>
            <a:endParaRPr lang="da-DK" sz="1200" u="none" kern="1200">
              <a:solidFill>
                <a:schemeClr val="tx1"/>
              </a:solidFill>
              <a:latin typeface="+mn-lt"/>
              <a:ea typeface="+mn-ea"/>
              <a:cs typeface="+mn-cs"/>
            </a:endParaRPr>
          </a:p>
        </p:txBody>
      </p:sp>
      <p:sp>
        <p:nvSpPr>
          <p:cNvPr id="4" name="Pladsholder til diasnummer 3"/>
          <p:cNvSpPr>
            <a:spLocks noGrp="1"/>
          </p:cNvSpPr>
          <p:nvPr>
            <p:ph type="sldNum" sz="quarter" idx="10"/>
          </p:nvPr>
        </p:nvSpPr>
        <p:spPr/>
        <p:txBody>
          <a:bodyPr/>
          <a:lstStyle/>
          <a:p>
            <a:fld id="{7E9B885B-BE2E-4A33-B697-E63BC07FE4A3}" type="slidenum">
              <a:rPr lang="da-DK" smtClean="0"/>
              <a:pPr/>
              <a:t>117</a:t>
            </a:fld>
            <a:endParaRPr lang="da-DK"/>
          </a:p>
        </p:txBody>
      </p:sp>
    </p:spTree>
    <p:extLst>
      <p:ext uri="{BB962C8B-B14F-4D97-AF65-F5344CB8AC3E}">
        <p14:creationId xmlns:p14="http://schemas.microsoft.com/office/powerpoint/2010/main" val="230565266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Each type leads differently.</a:t>
            </a:r>
          </a:p>
          <a:p>
            <a:r>
              <a:rPr lang="da-DK"/>
              <a:t>How does our manager lead our team? </a:t>
            </a:r>
          </a:p>
          <a:p>
            <a:r>
              <a:rPr lang="da-DK"/>
              <a:t>What strengths and pitfalls are consequences of that?</a:t>
            </a:r>
          </a:p>
          <a:p>
            <a:r>
              <a:rPr lang="da-DK"/>
              <a:t>Seek inspiration in this model </a:t>
            </a:r>
          </a:p>
        </p:txBody>
      </p:sp>
      <p:sp>
        <p:nvSpPr>
          <p:cNvPr id="4" name="Pladsholder til slidenummer 3"/>
          <p:cNvSpPr>
            <a:spLocks noGrp="1"/>
          </p:cNvSpPr>
          <p:nvPr>
            <p:ph type="sldNum" sz="quarter" idx="5"/>
          </p:nvPr>
        </p:nvSpPr>
        <p:spPr/>
        <p:txBody>
          <a:bodyPr/>
          <a:lstStyle/>
          <a:p>
            <a:fld id="{8712C7C1-CF36-4F8B-AE2E-CD4ECF7DE805}" type="slidenum">
              <a:rPr lang="en-US" smtClean="0"/>
              <a:pPr/>
              <a:t>118</a:t>
            </a:fld>
            <a:endParaRPr lang="en-US"/>
          </a:p>
        </p:txBody>
      </p:sp>
    </p:spTree>
    <p:extLst>
      <p:ext uri="{BB962C8B-B14F-4D97-AF65-F5344CB8AC3E}">
        <p14:creationId xmlns:p14="http://schemas.microsoft.com/office/powerpoint/2010/main" val="818522578"/>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 </a:t>
            </a:r>
          </a:p>
        </p:txBody>
      </p:sp>
      <p:sp>
        <p:nvSpPr>
          <p:cNvPr id="4" name="Pladsholder til slidenummer 3"/>
          <p:cNvSpPr>
            <a:spLocks noGrp="1"/>
          </p:cNvSpPr>
          <p:nvPr>
            <p:ph type="sldNum" sz="quarter" idx="5"/>
          </p:nvPr>
        </p:nvSpPr>
        <p:spPr/>
        <p:txBody>
          <a:bodyPr/>
          <a:lstStyle/>
          <a:p>
            <a:pPr defTabSz="931134">
              <a:defRPr/>
            </a:pPr>
            <a:fld id="{8712C7C1-CF36-4F8B-AE2E-CD4ECF7DE805}" type="slidenum">
              <a:rPr lang="en-US">
                <a:solidFill>
                  <a:prstClr val="black"/>
                </a:solidFill>
                <a:latin typeface="Calibri"/>
              </a:rPr>
              <a:pPr defTabSz="931134">
                <a:defRPr/>
              </a:pPr>
              <a:t>119</a:t>
            </a:fld>
            <a:endParaRPr lang="en-US">
              <a:solidFill>
                <a:prstClr val="black"/>
              </a:solidFill>
              <a:latin typeface="Calibri"/>
            </a:endParaRPr>
          </a:p>
        </p:txBody>
      </p:sp>
    </p:spTree>
    <p:extLst>
      <p:ext uri="{BB962C8B-B14F-4D97-AF65-F5344CB8AC3E}">
        <p14:creationId xmlns:p14="http://schemas.microsoft.com/office/powerpoint/2010/main" val="35405523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r>
              <a:rPr lang="da-DK"/>
              <a:t>Alternative presentation format, like ”speed dating”, if participants don’t know each other, or if you have a large group in your workshop. </a:t>
            </a:r>
          </a:p>
          <a:p>
            <a:r>
              <a:rPr lang="da-DK"/>
              <a:t>After brief preparation, participants introduce each other – in plenary, around the table. </a:t>
            </a:r>
          </a:p>
          <a:p>
            <a:endParaRPr lang="da-DK"/>
          </a:p>
        </p:txBody>
      </p:sp>
      <p:sp>
        <p:nvSpPr>
          <p:cNvPr id="4" name="Pladsholder til slidenummer 3"/>
          <p:cNvSpPr>
            <a:spLocks noGrp="1"/>
          </p:cNvSpPr>
          <p:nvPr>
            <p:ph type="sldNum" sz="quarter" idx="5"/>
          </p:nvPr>
        </p:nvSpPr>
        <p:spPr/>
        <p:txBody>
          <a:bodyPr/>
          <a:lstStyle/>
          <a:p>
            <a:fld id="{8712C7C1-CF36-4F8B-AE2E-CD4ECF7DE805}" type="slidenum">
              <a:rPr lang="en-US" smtClean="0"/>
              <a:pPr/>
              <a:t>12</a:t>
            </a:fld>
            <a:endParaRPr lang="en-US"/>
          </a:p>
        </p:txBody>
      </p:sp>
    </p:spTree>
    <p:extLst>
      <p:ext uri="{BB962C8B-B14F-4D97-AF65-F5344CB8AC3E}">
        <p14:creationId xmlns:p14="http://schemas.microsoft.com/office/powerpoint/2010/main" val="339398321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Insert the manager (or managers) and their EASI profiles with both motivation and behavior.</a:t>
            </a:r>
          </a:p>
          <a:p>
            <a:r>
              <a:rPr lang="da-DK"/>
              <a:t>In plenary, discuss the manager’s/managers’ strengths and pitfalls relative to the current and future core focus of the team. </a:t>
            </a:r>
          </a:p>
          <a:p>
            <a:r>
              <a:rPr lang="da-DK"/>
              <a:t>The instructor facilitates the discussion and ensures that it remains respectful and constructive. </a:t>
            </a:r>
          </a:p>
          <a:p>
            <a:endParaRPr lang="da-DK"/>
          </a:p>
        </p:txBody>
      </p:sp>
      <p:sp>
        <p:nvSpPr>
          <p:cNvPr id="4" name="Pladsholder til slidenummer 3"/>
          <p:cNvSpPr>
            <a:spLocks noGrp="1"/>
          </p:cNvSpPr>
          <p:nvPr>
            <p:ph type="sldNum" sz="quarter" idx="5"/>
          </p:nvPr>
        </p:nvSpPr>
        <p:spPr/>
        <p:txBody>
          <a:bodyPr/>
          <a:lstStyle/>
          <a:p>
            <a:fld id="{8712C7C1-CF36-4F8B-AE2E-CD4ECF7DE805}" type="slidenum">
              <a:rPr lang="en-US" smtClean="0"/>
              <a:pPr/>
              <a:t>120</a:t>
            </a:fld>
            <a:endParaRPr lang="en-US"/>
          </a:p>
        </p:txBody>
      </p:sp>
    </p:spTree>
    <p:extLst>
      <p:ext uri="{BB962C8B-B14F-4D97-AF65-F5344CB8AC3E}">
        <p14:creationId xmlns:p14="http://schemas.microsoft.com/office/powerpoint/2010/main" val="2861374350"/>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effectLst>
                  <a:outerShdw blurRad="38100" dist="38100" dir="2700000" algn="tl">
                    <a:srgbClr val="C0C0C0"/>
                  </a:outerShdw>
                </a:effectLst>
                <a:cs typeface="Tahoma" pitchFamily="34" charset="0"/>
                <a:sym typeface="Tahoma" pitchFamily="34" charset="0"/>
              </a:rPr>
              <a:t>We recommend not discussing this topic at team level if there are already many conflicts in the team. It is better suited to a more individual or limited number of participants than the whole team. As a going in position, you should only include people who are directly involved. </a:t>
            </a:r>
          </a:p>
          <a:p>
            <a:pPr defTabSz="931134">
              <a:defRPr/>
            </a:pPr>
            <a:endParaRPr lang="da-DK"/>
          </a:p>
          <a:p>
            <a:pPr defTabSz="931134">
              <a:defRPr/>
            </a:pPr>
            <a:r>
              <a:rPr lang="da-DK"/>
              <a:t>The purpose of this topic is to proactively prevent conflicts by addressing mechanisms that cause conflicts and beneficial ways to behave in the team. This is intended to minimize the risk of greater conflicts in the team. </a:t>
            </a:r>
          </a:p>
          <a:p>
            <a:endParaRPr lang="da-DK"/>
          </a:p>
          <a:p>
            <a:pPr defTabSz="931134">
              <a:defRPr/>
            </a:pPr>
            <a:endParaRPr lang="da-DK">
              <a:effectLst>
                <a:outerShdw blurRad="38100" dist="38100" dir="2700000" algn="tl">
                  <a:srgbClr val="C0C0C0"/>
                </a:outerShdw>
              </a:effectLst>
              <a:cs typeface="Tahoma" pitchFamily="34" charset="0"/>
              <a:sym typeface="Tahoma" pitchFamily="34" charset="0"/>
            </a:endParaRPr>
          </a:p>
        </p:txBody>
      </p:sp>
      <p:sp>
        <p:nvSpPr>
          <p:cNvPr id="4" name="Pladsholder til slidenummer 3"/>
          <p:cNvSpPr>
            <a:spLocks noGrp="1"/>
          </p:cNvSpPr>
          <p:nvPr>
            <p:ph type="sldNum" sz="quarter" idx="5"/>
          </p:nvPr>
        </p:nvSpPr>
        <p:spPr/>
        <p:txBody>
          <a:bodyPr/>
          <a:lstStyle/>
          <a:p>
            <a:pPr defTabSz="931134">
              <a:defRPr/>
            </a:pPr>
            <a:fld id="{8712C7C1-CF36-4F8B-AE2E-CD4ECF7DE805}" type="slidenum">
              <a:rPr lang="en-US">
                <a:solidFill>
                  <a:prstClr val="black"/>
                </a:solidFill>
                <a:latin typeface="Calibri"/>
              </a:rPr>
              <a:pPr defTabSz="931134">
                <a:defRPr/>
              </a:pPr>
              <a:t>121</a:t>
            </a:fld>
            <a:endParaRPr lang="en-US">
              <a:solidFill>
                <a:prstClr val="black"/>
              </a:solidFill>
              <a:latin typeface="Calibri"/>
            </a:endParaRPr>
          </a:p>
        </p:txBody>
      </p:sp>
    </p:spTree>
    <p:extLst>
      <p:ext uri="{BB962C8B-B14F-4D97-AF65-F5344CB8AC3E}">
        <p14:creationId xmlns:p14="http://schemas.microsoft.com/office/powerpoint/2010/main" val="967351168"/>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r>
              <a:rPr lang="da-DK"/>
              <a:t>We all experience conflicts from time to time. They can arise anywhere and anytime in a work place. </a:t>
            </a:r>
          </a:p>
          <a:p>
            <a:r>
              <a:rPr lang="da-DK"/>
              <a:t>Disagreements arise occasionally, e.g. about how a task should be handled, different opinions from one’s own etc. Many people experience disagreements without necessarily having a conflict and they can usually be solved quickly.  Conflicts arise when the experience involves uncomfortable feelings about another person and you feel attacked. </a:t>
            </a:r>
          </a:p>
          <a:p>
            <a:endParaRPr lang="da-DK"/>
          </a:p>
          <a:p>
            <a:r>
              <a:rPr lang="da-DK"/>
              <a:t>The source is Mads Hermansen 2004 ”Kommunikation &amp; Samarbejde – i professionelle relationer” (Communication and cooperation – in professional relationships). </a:t>
            </a:r>
          </a:p>
          <a:p>
            <a:r>
              <a:rPr lang="da-DK"/>
              <a:t>The definition of a conflict opens up to a talk about the difference between disagreements and tension. </a:t>
            </a:r>
          </a:p>
        </p:txBody>
      </p:sp>
      <p:sp>
        <p:nvSpPr>
          <p:cNvPr id="4" name="Pladsholder til slidenummer 3"/>
          <p:cNvSpPr>
            <a:spLocks noGrp="1"/>
          </p:cNvSpPr>
          <p:nvPr>
            <p:ph type="sldNum" sz="quarter" idx="5"/>
          </p:nvPr>
        </p:nvSpPr>
        <p:spPr/>
        <p:txBody>
          <a:bodyPr/>
          <a:lstStyle/>
          <a:p>
            <a:fld id="{8712C7C1-CF36-4F8B-AE2E-CD4ECF7DE805}" type="slidenum">
              <a:rPr lang="en-US" smtClean="0"/>
              <a:pPr/>
              <a:t>122</a:t>
            </a:fld>
            <a:endParaRPr lang="en-US"/>
          </a:p>
        </p:txBody>
      </p:sp>
    </p:spTree>
    <p:extLst>
      <p:ext uri="{BB962C8B-B14F-4D97-AF65-F5344CB8AC3E}">
        <p14:creationId xmlns:p14="http://schemas.microsoft.com/office/powerpoint/2010/main" val="2298275037"/>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The Conflict Staircase is a model that visualizes the destructive escalation of conflicts.</a:t>
            </a:r>
          </a:p>
          <a:p>
            <a:r>
              <a:rPr lang="da-DK"/>
              <a:t>The model offers an overview of the conflict’s escalation and dynamics so that you can move down the steps when a conflict occurs and get good advice about how to tackle the conflict at different stages. </a:t>
            </a:r>
          </a:p>
          <a:p>
            <a:endParaRPr lang="da-DK"/>
          </a:p>
          <a:p>
            <a:pPr marL="0" marR="0" lvl="0" indent="0" algn="l" defTabSz="931134" rtl="0" eaLnBrk="1" fontAlgn="auto" latinLnBrk="0" hangingPunct="1">
              <a:lnSpc>
                <a:spcPct val="100000"/>
              </a:lnSpc>
              <a:spcBef>
                <a:spcPts val="0"/>
              </a:spcBef>
              <a:spcAft>
                <a:spcPts val="0"/>
              </a:spcAft>
              <a:buClrTx/>
              <a:buSzTx/>
              <a:buFontTx/>
              <a:buNone/>
              <a:tabLst/>
              <a:defRPr/>
            </a:pPr>
            <a:r>
              <a:rPr lang="da-DK"/>
              <a:t>The source is Mads Hermansen 2004 ”Kommunikation &amp; Samarbejde – i professionelle relationer” (Communication and cooperation – in professional relationships). And </a:t>
            </a:r>
            <a:r>
              <a:rPr lang="da-DK">
                <a:effectLst/>
              </a:rPr>
              <a:t>ARBEJDSMILJØWEB.DK (about working environment).</a:t>
            </a:r>
            <a:endParaRPr lang="da-DK"/>
          </a:p>
          <a:p>
            <a:endParaRPr lang="da-DK"/>
          </a:p>
        </p:txBody>
      </p:sp>
      <p:sp>
        <p:nvSpPr>
          <p:cNvPr id="4" name="Pladsholder til slidenummer 3"/>
          <p:cNvSpPr>
            <a:spLocks noGrp="1"/>
          </p:cNvSpPr>
          <p:nvPr>
            <p:ph type="sldNum" sz="quarter" idx="5"/>
          </p:nvPr>
        </p:nvSpPr>
        <p:spPr/>
        <p:txBody>
          <a:bodyPr/>
          <a:lstStyle/>
          <a:p>
            <a:fld id="{8712C7C1-CF36-4F8B-AE2E-CD4ECF7DE805}" type="slidenum">
              <a:rPr lang="en-US" smtClean="0"/>
              <a:pPr/>
              <a:t>123</a:t>
            </a:fld>
            <a:endParaRPr lang="en-US"/>
          </a:p>
        </p:txBody>
      </p:sp>
    </p:spTree>
    <p:extLst>
      <p:ext uri="{BB962C8B-B14F-4D97-AF65-F5344CB8AC3E}">
        <p14:creationId xmlns:p14="http://schemas.microsoft.com/office/powerpoint/2010/main" val="1602323745"/>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This model offers inspiration for the types’ different preferences relative to handling conflicts. </a:t>
            </a:r>
          </a:p>
        </p:txBody>
      </p:sp>
      <p:sp>
        <p:nvSpPr>
          <p:cNvPr id="4" name="Pladsholder til slidenummer 3"/>
          <p:cNvSpPr>
            <a:spLocks noGrp="1"/>
          </p:cNvSpPr>
          <p:nvPr>
            <p:ph type="sldNum" sz="quarter" idx="5"/>
          </p:nvPr>
        </p:nvSpPr>
        <p:spPr/>
        <p:txBody>
          <a:bodyPr/>
          <a:lstStyle/>
          <a:p>
            <a:fld id="{8712C7C1-CF36-4F8B-AE2E-CD4ECF7DE805}" type="slidenum">
              <a:rPr lang="en-US" smtClean="0"/>
              <a:pPr/>
              <a:t>124</a:t>
            </a:fld>
            <a:endParaRPr lang="en-US"/>
          </a:p>
        </p:txBody>
      </p:sp>
    </p:spTree>
    <p:extLst>
      <p:ext uri="{BB962C8B-B14F-4D97-AF65-F5344CB8AC3E}">
        <p14:creationId xmlns:p14="http://schemas.microsoft.com/office/powerpoint/2010/main" val="3190656790"/>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pPr eaLnBrk="1" hangingPunct="1"/>
            <a:r>
              <a:rPr lang="da-DK" altLang="da-DK"/>
              <a:t>Prevent conflicts by having a solid foundation; 1) Clear goals for the team, 2) clearly defined roles in the team, 3) open and clear communication within the team and 4) efficient decision-making processes in the team. </a:t>
            </a:r>
          </a:p>
          <a:p>
            <a:pPr eaLnBrk="1" hangingPunct="1"/>
            <a:endParaRPr lang="da-DK" altLang="da-DK"/>
          </a:p>
          <a:p>
            <a:pPr eaLnBrk="1" hangingPunct="1"/>
            <a:r>
              <a:rPr lang="da-DK" altLang="da-DK" b="0"/>
              <a:t>Source: </a:t>
            </a:r>
            <a:r>
              <a:rPr lang="da-DK" altLang="da-DK"/>
              <a:t>The Pfeiffer book and Successful Teambuilding Tools. </a:t>
            </a:r>
          </a:p>
          <a:p>
            <a:pPr eaLnBrk="1" hangingPunct="1"/>
            <a:endParaRPr lang="da-DK" altLang="da-DK"/>
          </a:p>
          <a:p>
            <a:pPr eaLnBrk="1" hangingPunct="1"/>
            <a:r>
              <a:rPr lang="da-DK" altLang="da-DK"/>
              <a:t>The above model shows the characteristics of successful teams. The model can be used to show your team and identify unclear areas that might prevent the team from functioning at its best. The boxes in the model are carefully placed: The boxes at the bottom are the foundation for the others and must be in in place during the team’s early phase. </a:t>
            </a:r>
          </a:p>
          <a:p>
            <a:pPr eaLnBrk="1" hangingPunct="1"/>
            <a:endParaRPr lang="da-DK" altLang="da-DK"/>
          </a:p>
          <a:p>
            <a:pPr eaLnBrk="1" hangingPunct="1"/>
            <a:r>
              <a:rPr lang="da-DK" altLang="da-DK"/>
              <a:t>The second row is also essential to the early phase and completely dependent on the foundation (bottom row). The third row shows characteristics that make it satisfying and beneficial to be a part of the team. According to experience, the top box – participative management – is the only one that may be moved without upsetting the others. This does not mean that management and management style is of no relevance, but that the leader is not the determining factor, especially in the early phases of the team. It can also mean that leadership may shift between members depending on the task or the team’s ”development phases”, which we’ll come back to. </a:t>
            </a:r>
          </a:p>
          <a:p>
            <a:endParaRPr lang="da-DK"/>
          </a:p>
        </p:txBody>
      </p:sp>
      <p:sp>
        <p:nvSpPr>
          <p:cNvPr id="4" name="Pladsholder til slidenummer 3"/>
          <p:cNvSpPr>
            <a:spLocks noGrp="1"/>
          </p:cNvSpPr>
          <p:nvPr>
            <p:ph type="sldNum" sz="quarter" idx="10"/>
          </p:nvPr>
        </p:nvSpPr>
        <p:spPr/>
        <p:txBody>
          <a:bodyPr/>
          <a:lstStyle/>
          <a:p>
            <a:fld id="{8712C7C1-CF36-4F8B-AE2E-CD4ECF7DE805}" type="slidenum">
              <a:rPr lang="en-US" smtClean="0"/>
              <a:pPr/>
              <a:t>125</a:t>
            </a:fld>
            <a:endParaRPr lang="en-US"/>
          </a:p>
        </p:txBody>
      </p:sp>
    </p:spTree>
    <p:extLst>
      <p:ext uri="{BB962C8B-B14F-4D97-AF65-F5344CB8AC3E}">
        <p14:creationId xmlns:p14="http://schemas.microsoft.com/office/powerpoint/2010/main" val="1089600802"/>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A conflict may emerge or dissolve based on the way you communicate. </a:t>
            </a:r>
          </a:p>
          <a:p>
            <a:r>
              <a:rPr lang="da-DK"/>
              <a:t>A stare may irritate the person who is being stared at whereas a tender/friendly touch may show the counterpart that no ill will is intended despite the disagreement. </a:t>
            </a:r>
          </a:p>
          <a:p>
            <a:r>
              <a:rPr lang="da-DK"/>
              <a:t>Language can escalate a conflict, e.g. through blame, judgement, criticism, generalizations and (mis)interpretations.</a:t>
            </a:r>
          </a:p>
          <a:p>
            <a:endParaRPr lang="da-DK" b="0"/>
          </a:p>
          <a:p>
            <a:r>
              <a:rPr lang="da-DK" b="0"/>
              <a:t>Source: Styrelsen for It og Læring (public authority for IT and learning)</a:t>
            </a:r>
          </a:p>
        </p:txBody>
      </p:sp>
      <p:sp>
        <p:nvSpPr>
          <p:cNvPr id="4" name="Pladsholder til slidenummer 3"/>
          <p:cNvSpPr>
            <a:spLocks noGrp="1"/>
          </p:cNvSpPr>
          <p:nvPr>
            <p:ph type="sldNum" sz="quarter" idx="5"/>
          </p:nvPr>
        </p:nvSpPr>
        <p:spPr/>
        <p:txBody>
          <a:bodyPr/>
          <a:lstStyle/>
          <a:p>
            <a:fld id="{8712C7C1-CF36-4F8B-AE2E-CD4ECF7DE805}" type="slidenum">
              <a:rPr lang="en-US" smtClean="0"/>
              <a:pPr/>
              <a:t>126</a:t>
            </a:fld>
            <a:endParaRPr lang="en-US"/>
          </a:p>
        </p:txBody>
      </p:sp>
    </p:spTree>
    <p:extLst>
      <p:ext uri="{BB962C8B-B14F-4D97-AF65-F5344CB8AC3E}">
        <p14:creationId xmlns:p14="http://schemas.microsoft.com/office/powerpoint/2010/main" val="1606982704"/>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 </a:t>
            </a:r>
          </a:p>
        </p:txBody>
      </p:sp>
      <p:sp>
        <p:nvSpPr>
          <p:cNvPr id="4" name="Pladsholder til slidenummer 3"/>
          <p:cNvSpPr>
            <a:spLocks noGrp="1"/>
          </p:cNvSpPr>
          <p:nvPr>
            <p:ph type="sldNum" sz="quarter" idx="5"/>
          </p:nvPr>
        </p:nvSpPr>
        <p:spPr/>
        <p:txBody>
          <a:bodyPr/>
          <a:lstStyle/>
          <a:p>
            <a:pPr defTabSz="931134">
              <a:defRPr/>
            </a:pPr>
            <a:fld id="{8712C7C1-CF36-4F8B-AE2E-CD4ECF7DE805}" type="slidenum">
              <a:rPr lang="en-US">
                <a:solidFill>
                  <a:prstClr val="black"/>
                </a:solidFill>
                <a:latin typeface="Calibri"/>
              </a:rPr>
              <a:pPr defTabSz="931134">
                <a:defRPr/>
              </a:pPr>
              <a:t>127</a:t>
            </a:fld>
            <a:endParaRPr lang="en-US">
              <a:solidFill>
                <a:prstClr val="black"/>
              </a:solidFill>
              <a:latin typeface="Calibri"/>
            </a:endParaRPr>
          </a:p>
        </p:txBody>
      </p:sp>
    </p:spTree>
    <p:extLst>
      <p:ext uri="{BB962C8B-B14F-4D97-AF65-F5344CB8AC3E}">
        <p14:creationId xmlns:p14="http://schemas.microsoft.com/office/powerpoint/2010/main" val="3072634069"/>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List of examples of language that may escalate or de-escalate a conflict in real life.</a:t>
            </a:r>
          </a:p>
          <a:p>
            <a:r>
              <a:rPr lang="da-DK"/>
              <a:t>Go over the two columns in plenary. Split the team into small groups. </a:t>
            </a:r>
          </a:p>
          <a:p>
            <a:r>
              <a:rPr lang="da-DK"/>
              <a:t>Discuss how each one of you may preventively de-escalate conflicts through your daily communication with your colleagues. </a:t>
            </a:r>
          </a:p>
          <a:p>
            <a:endParaRPr lang="da-DK"/>
          </a:p>
          <a:p>
            <a:r>
              <a:rPr lang="da-DK"/>
              <a:t>Group work: 20-30 minutes. Debrief in plenary.</a:t>
            </a:r>
          </a:p>
          <a:p>
            <a:r>
              <a:rPr lang="da-DK"/>
              <a:t>Consider printing the list as a handout for the groups. </a:t>
            </a:r>
          </a:p>
          <a:p>
            <a:endParaRPr lang="da-DK"/>
          </a:p>
          <a:p>
            <a:pPr defTabSz="931134">
              <a:defRPr/>
            </a:pPr>
            <a:r>
              <a:rPr lang="da-DK" b="0"/>
              <a:t>Source of this model: Styrelsen for It og Læring (public authority for IT and learning)</a:t>
            </a:r>
          </a:p>
          <a:p>
            <a:r>
              <a:rPr lang="da-DK"/>
              <a:t> </a:t>
            </a:r>
          </a:p>
        </p:txBody>
      </p:sp>
      <p:sp>
        <p:nvSpPr>
          <p:cNvPr id="4" name="Pladsholder til slidenummer 3"/>
          <p:cNvSpPr>
            <a:spLocks noGrp="1"/>
          </p:cNvSpPr>
          <p:nvPr>
            <p:ph type="sldNum" sz="quarter" idx="5"/>
          </p:nvPr>
        </p:nvSpPr>
        <p:spPr/>
        <p:txBody>
          <a:bodyPr/>
          <a:lstStyle/>
          <a:p>
            <a:fld id="{8712C7C1-CF36-4F8B-AE2E-CD4ECF7DE805}" type="slidenum">
              <a:rPr lang="en-US" smtClean="0"/>
              <a:pPr/>
              <a:t>128</a:t>
            </a:fld>
            <a:endParaRPr lang="en-US"/>
          </a:p>
        </p:txBody>
      </p:sp>
    </p:spTree>
    <p:extLst>
      <p:ext uri="{BB962C8B-B14F-4D97-AF65-F5344CB8AC3E}">
        <p14:creationId xmlns:p14="http://schemas.microsoft.com/office/powerpoint/2010/main" val="3735011614"/>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Closing the presentation.</a:t>
            </a:r>
          </a:p>
          <a:p>
            <a:r>
              <a:rPr lang="da-DK"/>
              <a:t>We recommend that you don’t skip this. </a:t>
            </a:r>
            <a:endParaRPr lang="da-DK">
              <a:effectLst>
                <a:outerShdw blurRad="38100" dist="38100" dir="2700000" algn="tl">
                  <a:srgbClr val="C0C0C0"/>
                </a:outerShdw>
              </a:effectLst>
              <a:cs typeface="Tahoma" pitchFamily="34" charset="0"/>
              <a:sym typeface="Tahoma" pitchFamily="34" charset="0"/>
            </a:endParaRPr>
          </a:p>
        </p:txBody>
      </p:sp>
      <p:sp>
        <p:nvSpPr>
          <p:cNvPr id="4" name="Pladsholder til slidenummer 3"/>
          <p:cNvSpPr>
            <a:spLocks noGrp="1"/>
          </p:cNvSpPr>
          <p:nvPr>
            <p:ph type="sldNum" sz="quarter" idx="5"/>
          </p:nvPr>
        </p:nvSpPr>
        <p:spPr/>
        <p:txBody>
          <a:bodyPr/>
          <a:lstStyle/>
          <a:p>
            <a:pPr defTabSz="931134">
              <a:defRPr/>
            </a:pPr>
            <a:fld id="{8712C7C1-CF36-4F8B-AE2E-CD4ECF7DE805}" type="slidenum">
              <a:rPr lang="en-US">
                <a:solidFill>
                  <a:prstClr val="black"/>
                </a:solidFill>
                <a:latin typeface="Calibri"/>
              </a:rPr>
              <a:pPr defTabSz="931134">
                <a:defRPr/>
              </a:pPr>
              <a:t>129</a:t>
            </a:fld>
            <a:endParaRPr lang="en-US">
              <a:solidFill>
                <a:prstClr val="black"/>
              </a:solidFill>
              <a:latin typeface="Calibri"/>
            </a:endParaRPr>
          </a:p>
        </p:txBody>
      </p:sp>
    </p:spTree>
    <p:extLst>
      <p:ext uri="{BB962C8B-B14F-4D97-AF65-F5344CB8AC3E}">
        <p14:creationId xmlns:p14="http://schemas.microsoft.com/office/powerpoint/2010/main" val="35471084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r>
              <a:rPr lang="da-DK" sz="1000"/>
              <a:t>See description of the exercise on the next slide.</a:t>
            </a:r>
          </a:p>
          <a:p>
            <a:r>
              <a:rPr lang="da-DK" sz="1000"/>
              <a:t>Time can be adjusted as needed. </a:t>
            </a:r>
          </a:p>
        </p:txBody>
      </p:sp>
      <p:sp>
        <p:nvSpPr>
          <p:cNvPr id="4" name="Pladsholder til slidenummer 3"/>
          <p:cNvSpPr>
            <a:spLocks noGrp="1"/>
          </p:cNvSpPr>
          <p:nvPr>
            <p:ph type="sldNum" sz="quarter" idx="5"/>
          </p:nvPr>
        </p:nvSpPr>
        <p:spPr/>
        <p:txBody>
          <a:bodyPr/>
          <a:lstStyle/>
          <a:p>
            <a:fld id="{8712C7C1-CF36-4F8B-AE2E-CD4ECF7DE805}" type="slidenum">
              <a:rPr lang="en-US" smtClean="0"/>
              <a:pPr/>
              <a:t>13</a:t>
            </a:fld>
            <a:endParaRPr lang="en-US"/>
          </a:p>
        </p:txBody>
      </p:sp>
    </p:spTree>
    <p:extLst>
      <p:ext uri="{BB962C8B-B14F-4D97-AF65-F5344CB8AC3E}">
        <p14:creationId xmlns:p14="http://schemas.microsoft.com/office/powerpoint/2010/main" val="347434892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31134">
              <a:defRPr/>
            </a:pPr>
            <a:r>
              <a:rPr lang="da-DK"/>
              <a:t>An exercise that focuses on recognizing each team member anonymously.</a:t>
            </a:r>
          </a:p>
          <a:p>
            <a:pPr defTabSz="931134">
              <a:defRPr/>
            </a:pPr>
            <a:r>
              <a:rPr lang="da-DK"/>
              <a:t>The exercise aims to provide positive feedback in writing to everyone. </a:t>
            </a:r>
          </a:p>
          <a:p>
            <a:pPr defTabSz="931134">
              <a:defRPr/>
            </a:pPr>
            <a:r>
              <a:rPr lang="da-DK"/>
              <a:t>By asking them to write a note for each colleague, participants are ‘forced’ to consider what may be positive about each different colleague – including those that they don’t work closely with. </a:t>
            </a:r>
          </a:p>
          <a:p>
            <a:pPr defTabSz="931134">
              <a:defRPr/>
            </a:pPr>
            <a:r>
              <a:rPr lang="da-DK"/>
              <a:t>The feedback must only consist of positive words and phrases. </a:t>
            </a:r>
          </a:p>
          <a:p>
            <a:pPr defTabSz="931134">
              <a:defRPr/>
            </a:pPr>
            <a:r>
              <a:rPr lang="da-DK"/>
              <a:t>Participants place their notes on the backs of their colleagues so they can’t read them right away. </a:t>
            </a:r>
          </a:p>
          <a:p>
            <a:pPr defTabSz="931134">
              <a:defRPr/>
            </a:pPr>
            <a:r>
              <a:rPr lang="da-DK"/>
              <a:t>The notes are most often anonymous.</a:t>
            </a:r>
          </a:p>
          <a:p>
            <a:endParaRPr lang="da-DK"/>
          </a:p>
          <a:p>
            <a:r>
              <a:rPr lang="da-DK"/>
              <a:t>Participants answer the question: How does your colleague contribute to building/maintaining a good team in your daily work? </a:t>
            </a:r>
          </a:p>
          <a:p>
            <a:r>
              <a:rPr lang="da-DK"/>
              <a:t>Take care that no one is overlooked. It’s the instructor’s responsibility to make sure everyone gets a note from the others.</a:t>
            </a:r>
          </a:p>
        </p:txBody>
      </p:sp>
      <p:sp>
        <p:nvSpPr>
          <p:cNvPr id="4" name="Pladsholder til slidenummer 3"/>
          <p:cNvSpPr>
            <a:spLocks noGrp="1"/>
          </p:cNvSpPr>
          <p:nvPr>
            <p:ph type="sldNum" sz="quarter" idx="5"/>
          </p:nvPr>
        </p:nvSpPr>
        <p:spPr/>
        <p:txBody>
          <a:bodyPr/>
          <a:lstStyle/>
          <a:p>
            <a:fld id="{8712C7C1-CF36-4F8B-AE2E-CD4ECF7DE805}" type="slidenum">
              <a:rPr lang="en-US" smtClean="0"/>
              <a:pPr/>
              <a:t>130</a:t>
            </a:fld>
            <a:endParaRPr lang="en-US"/>
          </a:p>
        </p:txBody>
      </p:sp>
    </p:spTree>
    <p:extLst>
      <p:ext uri="{BB962C8B-B14F-4D97-AF65-F5344CB8AC3E}">
        <p14:creationId xmlns:p14="http://schemas.microsoft.com/office/powerpoint/2010/main" val="3901194408"/>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A recap of the workshop that encourages participants to take action tomorrow already. </a:t>
            </a:r>
          </a:p>
          <a:p>
            <a:endParaRPr lang="da-DK"/>
          </a:p>
          <a:p>
            <a:r>
              <a:rPr lang="da-DK"/>
              <a:t>It’s important to put the team’s learning from the workshop into action as soon as possible after the workshops.</a:t>
            </a:r>
          </a:p>
          <a:p>
            <a:r>
              <a:rPr lang="da-DK"/>
              <a:t>The sooner, the better.</a:t>
            </a:r>
          </a:p>
          <a:p>
            <a:r>
              <a:rPr lang="da-DK"/>
              <a:t>According to Lucy Adams our brains forget their learning quickly, if it is not applied right away.</a:t>
            </a:r>
          </a:p>
          <a:p>
            <a:r>
              <a:rPr lang="da-DK"/>
              <a:t>After 21 days, participants will have ”forgotten” that they went to a workshop and will need to refresh everything they learned.</a:t>
            </a:r>
          </a:p>
          <a:p>
            <a:endParaRPr lang="da-DK"/>
          </a:p>
          <a:p>
            <a:r>
              <a:rPr lang="da-DK"/>
              <a:t> </a:t>
            </a:r>
          </a:p>
          <a:p>
            <a:endParaRPr lang="da-DK"/>
          </a:p>
        </p:txBody>
      </p:sp>
      <p:sp>
        <p:nvSpPr>
          <p:cNvPr id="4" name="Pladsholder til slidenummer 3"/>
          <p:cNvSpPr>
            <a:spLocks noGrp="1"/>
          </p:cNvSpPr>
          <p:nvPr>
            <p:ph type="sldNum" sz="quarter" idx="5"/>
          </p:nvPr>
        </p:nvSpPr>
        <p:spPr/>
        <p:txBody>
          <a:bodyPr/>
          <a:lstStyle/>
          <a:p>
            <a:fld id="{8712C7C1-CF36-4F8B-AE2E-CD4ECF7DE805}" type="slidenum">
              <a:rPr lang="en-US" smtClean="0"/>
              <a:pPr/>
              <a:t>131</a:t>
            </a:fld>
            <a:endParaRPr lang="en-US"/>
          </a:p>
        </p:txBody>
      </p:sp>
    </p:spTree>
    <p:extLst>
      <p:ext uri="{BB962C8B-B14F-4D97-AF65-F5344CB8AC3E}">
        <p14:creationId xmlns:p14="http://schemas.microsoft.com/office/powerpoint/2010/main" val="2841970887"/>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An example of a task to be assigned before the next session. </a:t>
            </a:r>
          </a:p>
          <a:p>
            <a:r>
              <a:rPr lang="da-DK"/>
              <a:t>Specific and relevant homework to sharpen the participants’ focus on applying their learning immediately after the workshop. </a:t>
            </a:r>
          </a:p>
          <a:p>
            <a:r>
              <a:rPr lang="da-DK"/>
              <a:t>Often we send the team home with one or more concrete tasks that allow them to utilize their learning and thereby increase its effect on their work. </a:t>
            </a:r>
          </a:p>
          <a:p>
            <a:endParaRPr lang="da-DK"/>
          </a:p>
          <a:p>
            <a:r>
              <a:rPr lang="da-DK"/>
              <a:t>Generally, it’s important to put the team’s learning from the workshop into action as soon as possible after the workshops.</a:t>
            </a:r>
          </a:p>
          <a:p>
            <a:r>
              <a:rPr lang="da-DK"/>
              <a:t>The sooner, the better.</a:t>
            </a:r>
          </a:p>
          <a:p>
            <a:r>
              <a:rPr lang="da-DK"/>
              <a:t>According to Lucy Adams our brains forget their learning quickly, if it is not applied right away.</a:t>
            </a:r>
          </a:p>
          <a:p>
            <a:r>
              <a:rPr lang="da-DK"/>
              <a:t>After 21 days, participants will have ”forgotten” that they went to a workshop and will need to refresh everything they learned.</a:t>
            </a:r>
          </a:p>
        </p:txBody>
      </p:sp>
      <p:sp>
        <p:nvSpPr>
          <p:cNvPr id="4" name="Pladsholder til slidenummer 3"/>
          <p:cNvSpPr>
            <a:spLocks noGrp="1"/>
          </p:cNvSpPr>
          <p:nvPr>
            <p:ph type="sldNum" sz="quarter" idx="5"/>
          </p:nvPr>
        </p:nvSpPr>
        <p:spPr/>
        <p:txBody>
          <a:bodyPr/>
          <a:lstStyle/>
          <a:p>
            <a:fld id="{8712C7C1-CF36-4F8B-AE2E-CD4ECF7DE805}" type="slidenum">
              <a:rPr lang="en-US" smtClean="0"/>
              <a:pPr/>
              <a:t>132</a:t>
            </a:fld>
            <a:endParaRPr lang="en-US"/>
          </a:p>
        </p:txBody>
      </p:sp>
    </p:spTree>
    <p:extLst>
      <p:ext uri="{BB962C8B-B14F-4D97-AF65-F5344CB8AC3E}">
        <p14:creationId xmlns:p14="http://schemas.microsoft.com/office/powerpoint/2010/main" val="2202757010"/>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As the instructor it’s your choice whether participants should download their EASI reports after they complete the questionnaire or not.</a:t>
            </a:r>
          </a:p>
          <a:p>
            <a:r>
              <a:rPr lang="da-DK"/>
              <a:t>The team as a whole is the primary focus of this presentation, as opposed to each individual. We focus on how a team can be more successful.</a:t>
            </a:r>
          </a:p>
          <a:p>
            <a:endParaRPr lang="da-DK"/>
          </a:p>
          <a:p>
            <a:r>
              <a:rPr lang="da-DK"/>
              <a:t>The advantage of participants not having seen their EASI profiles in advance is that they are not as focused on their own profile, but are more open to learning about the team as a whole during the workshop. </a:t>
            </a:r>
          </a:p>
          <a:p>
            <a:r>
              <a:rPr lang="da-DK"/>
              <a:t>We often hand out the participants’ EASI reports at the end of the workshop. This slide makes it easy. </a:t>
            </a:r>
          </a:p>
        </p:txBody>
      </p:sp>
      <p:sp>
        <p:nvSpPr>
          <p:cNvPr id="4" name="Pladsholder til slidenummer 3"/>
          <p:cNvSpPr>
            <a:spLocks noGrp="1"/>
          </p:cNvSpPr>
          <p:nvPr>
            <p:ph type="sldNum" sz="quarter" idx="5"/>
          </p:nvPr>
        </p:nvSpPr>
        <p:spPr/>
        <p:txBody>
          <a:bodyPr/>
          <a:lstStyle/>
          <a:p>
            <a:fld id="{8712C7C1-CF36-4F8B-AE2E-CD4ECF7DE805}" type="slidenum">
              <a:rPr lang="en-US" smtClean="0"/>
              <a:pPr/>
              <a:t>133</a:t>
            </a:fld>
            <a:endParaRPr lang="en-US"/>
          </a:p>
        </p:txBody>
      </p:sp>
    </p:spTree>
    <p:extLst>
      <p:ext uri="{BB962C8B-B14F-4D97-AF65-F5344CB8AC3E}">
        <p14:creationId xmlns:p14="http://schemas.microsoft.com/office/powerpoint/2010/main" val="3671608888"/>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Final slide with a closing ”Thank you for today”.</a:t>
            </a:r>
          </a:p>
        </p:txBody>
      </p:sp>
      <p:sp>
        <p:nvSpPr>
          <p:cNvPr id="4" name="Pladsholder til slidenummer 3"/>
          <p:cNvSpPr>
            <a:spLocks noGrp="1"/>
          </p:cNvSpPr>
          <p:nvPr>
            <p:ph type="sldNum" sz="quarter" idx="5"/>
          </p:nvPr>
        </p:nvSpPr>
        <p:spPr/>
        <p:txBody>
          <a:bodyPr/>
          <a:lstStyle/>
          <a:p>
            <a:fld id="{8712C7C1-CF36-4F8B-AE2E-CD4ECF7DE805}" type="slidenum">
              <a:rPr lang="en-US" smtClean="0"/>
              <a:pPr/>
              <a:t>134</a:t>
            </a:fld>
            <a:endParaRPr lang="en-US"/>
          </a:p>
        </p:txBody>
      </p:sp>
    </p:spTree>
    <p:extLst>
      <p:ext uri="{BB962C8B-B14F-4D97-AF65-F5344CB8AC3E}">
        <p14:creationId xmlns:p14="http://schemas.microsoft.com/office/powerpoint/2010/main" val="26842371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kern="1200">
                <a:solidFill>
                  <a:schemeClr val="tx1"/>
                </a:solidFill>
                <a:effectLst/>
                <a:latin typeface="+mn-lt"/>
                <a:ea typeface="+mn-ea"/>
                <a:cs typeface="+mn-cs"/>
              </a:rPr>
              <a:t>This description is for the instructor and should be deleted from the final presentation.</a:t>
            </a:r>
          </a:p>
        </p:txBody>
      </p:sp>
      <p:sp>
        <p:nvSpPr>
          <p:cNvPr id="4" name="Pladsholder til slidenummer 3"/>
          <p:cNvSpPr>
            <a:spLocks noGrp="1"/>
          </p:cNvSpPr>
          <p:nvPr>
            <p:ph type="sldNum" sz="quarter" idx="5"/>
          </p:nvPr>
        </p:nvSpPr>
        <p:spPr/>
        <p:txBody>
          <a:bodyPr/>
          <a:lstStyle/>
          <a:p>
            <a:fld id="{8712C7C1-CF36-4F8B-AE2E-CD4ECF7DE805}" type="slidenum">
              <a:rPr lang="en-US" smtClean="0"/>
              <a:pPr/>
              <a:t>14</a:t>
            </a:fld>
            <a:endParaRPr lang="en-US"/>
          </a:p>
        </p:txBody>
      </p:sp>
    </p:spTree>
    <p:extLst>
      <p:ext uri="{BB962C8B-B14F-4D97-AF65-F5344CB8AC3E}">
        <p14:creationId xmlns:p14="http://schemas.microsoft.com/office/powerpoint/2010/main" val="9908555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r>
              <a:rPr lang="da-DK" sz="1200" kern="1200">
                <a:solidFill>
                  <a:schemeClr val="tx1"/>
                </a:solidFill>
                <a:effectLst/>
                <a:latin typeface="+mn-lt"/>
                <a:ea typeface="+mn-ea"/>
                <a:cs typeface="+mn-cs"/>
              </a:rPr>
              <a:t>See description of the exercise on the next slide.</a:t>
            </a:r>
          </a:p>
          <a:p>
            <a:pPr defTabSz="931134">
              <a:defRPr/>
            </a:pPr>
            <a:r>
              <a:rPr lang="da-DK"/>
              <a:t>This exercise takes approx. 10 minutes</a:t>
            </a:r>
          </a:p>
        </p:txBody>
      </p:sp>
      <p:sp>
        <p:nvSpPr>
          <p:cNvPr id="4" name="Pladsholder til slidenummer 3"/>
          <p:cNvSpPr>
            <a:spLocks noGrp="1"/>
          </p:cNvSpPr>
          <p:nvPr>
            <p:ph type="sldNum" sz="quarter" idx="5"/>
          </p:nvPr>
        </p:nvSpPr>
        <p:spPr/>
        <p:txBody>
          <a:bodyPr/>
          <a:lstStyle/>
          <a:p>
            <a:fld id="{8712C7C1-CF36-4F8B-AE2E-CD4ECF7DE805}" type="slidenum">
              <a:rPr lang="en-US" smtClean="0"/>
              <a:pPr/>
              <a:t>15</a:t>
            </a:fld>
            <a:endParaRPr lang="en-US"/>
          </a:p>
        </p:txBody>
      </p:sp>
    </p:spTree>
    <p:extLst>
      <p:ext uri="{BB962C8B-B14F-4D97-AF65-F5344CB8AC3E}">
        <p14:creationId xmlns:p14="http://schemas.microsoft.com/office/powerpoint/2010/main" val="35005488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kern="1200">
                <a:solidFill>
                  <a:schemeClr val="tx1"/>
                </a:solidFill>
                <a:effectLst/>
                <a:latin typeface="+mn-lt"/>
                <a:ea typeface="+mn-ea"/>
                <a:cs typeface="+mn-cs"/>
              </a:rPr>
              <a:t>This description is for the instructor and should be deleted from the final presentation.</a:t>
            </a:r>
          </a:p>
        </p:txBody>
      </p:sp>
      <p:sp>
        <p:nvSpPr>
          <p:cNvPr id="4" name="Pladsholder til slidenummer 3"/>
          <p:cNvSpPr>
            <a:spLocks noGrp="1"/>
          </p:cNvSpPr>
          <p:nvPr>
            <p:ph type="sldNum" sz="quarter" idx="5"/>
          </p:nvPr>
        </p:nvSpPr>
        <p:spPr/>
        <p:txBody>
          <a:bodyPr/>
          <a:lstStyle/>
          <a:p>
            <a:fld id="{8712C7C1-CF36-4F8B-AE2E-CD4ECF7DE805}" type="slidenum">
              <a:rPr lang="en-US" smtClean="0"/>
              <a:pPr/>
              <a:t>16</a:t>
            </a:fld>
            <a:endParaRPr lang="en-US"/>
          </a:p>
        </p:txBody>
      </p:sp>
    </p:spTree>
    <p:extLst>
      <p:ext uri="{BB962C8B-B14F-4D97-AF65-F5344CB8AC3E}">
        <p14:creationId xmlns:p14="http://schemas.microsoft.com/office/powerpoint/2010/main" val="32790898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This topic should always be included. It briefly describes the EASI typology to participants. </a:t>
            </a:r>
          </a:p>
          <a:p>
            <a:endParaRPr lang="da-DK"/>
          </a:p>
        </p:txBody>
      </p:sp>
      <p:sp>
        <p:nvSpPr>
          <p:cNvPr id="4" name="Pladsholder til slidenummer 3"/>
          <p:cNvSpPr>
            <a:spLocks noGrp="1"/>
          </p:cNvSpPr>
          <p:nvPr>
            <p:ph type="sldNum" sz="quarter" idx="5"/>
          </p:nvPr>
        </p:nvSpPr>
        <p:spPr/>
        <p:txBody>
          <a:bodyPr/>
          <a:lstStyle/>
          <a:p>
            <a:fld id="{8712C7C1-CF36-4F8B-AE2E-CD4ECF7DE805}" type="slidenum">
              <a:rPr lang="en-US" smtClean="0"/>
              <a:pPr/>
              <a:t>17</a:t>
            </a:fld>
            <a:endParaRPr lang="en-US"/>
          </a:p>
        </p:txBody>
      </p:sp>
    </p:spTree>
    <p:extLst>
      <p:ext uri="{BB962C8B-B14F-4D97-AF65-F5344CB8AC3E}">
        <p14:creationId xmlns:p14="http://schemas.microsoft.com/office/powerpoint/2010/main" val="34597062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pPr eaLnBrk="1" hangingPunct="1"/>
            <a:r>
              <a:rPr lang="da-DK" altLang="da-DK"/>
              <a:t>EASI is a typology that divides people into 4 basic types: Enthusiast – Supporter – Implementer – Analyst. The 4 types each have a preferred behavioral style and is motivated by different things. </a:t>
            </a:r>
          </a:p>
          <a:p>
            <a:pPr eaLnBrk="1" hangingPunct="1"/>
            <a:r>
              <a:rPr lang="da-DK" altLang="da-DK"/>
              <a:t>Each type’s behavior has advantages and disadvantages. </a:t>
            </a:r>
          </a:p>
          <a:p>
            <a:pPr eaLnBrk="1" hangingPunct="1"/>
            <a:r>
              <a:rPr lang="da-DK" altLang="da-DK"/>
              <a:t>EASI is used to test a person’s preferences and form hypotheses and analyses of individual’s/team’s primary focus areas. </a:t>
            </a:r>
          </a:p>
          <a:p>
            <a:pPr eaLnBrk="1" hangingPunct="1"/>
            <a:endParaRPr lang="da-DK" altLang="da-DK"/>
          </a:p>
          <a:p>
            <a:pPr eaLnBrk="1" hangingPunct="1"/>
            <a:r>
              <a:rPr lang="da-DK" altLang="da-DK"/>
              <a:t>EASI is typically used when assembling a new team, recruiting for teams, or for communication, efficiency and cooperation in existing teams.</a:t>
            </a:r>
          </a:p>
          <a:p>
            <a:pPr eaLnBrk="1" hangingPunct="1"/>
            <a:endParaRPr lang="da-DK" altLang="da-DK"/>
          </a:p>
          <a:p>
            <a:pPr eaLnBrk="1" hangingPunct="1"/>
            <a:r>
              <a:rPr lang="da-DK" altLang="da-DK"/>
              <a:t>For example, it may be used to analyze a team in conflict, where communication and efficiency in the team is marked by disagreements. It can also be used as a way to analyze and specify experiences from a well-functioning team that can be used later when assembling future teams.  </a:t>
            </a:r>
          </a:p>
        </p:txBody>
      </p:sp>
      <p:sp>
        <p:nvSpPr>
          <p:cNvPr id="4" name="Pladsholder til diasnummer 3"/>
          <p:cNvSpPr>
            <a:spLocks noGrp="1"/>
          </p:cNvSpPr>
          <p:nvPr>
            <p:ph type="sldNum" sz="quarter" idx="10"/>
          </p:nvPr>
        </p:nvSpPr>
        <p:spPr/>
        <p:txBody>
          <a:bodyPr/>
          <a:lstStyle/>
          <a:p>
            <a:fld id="{9E2A899D-490E-43D3-B8BA-DAD18C6D0914}" type="slidenum">
              <a:rPr lang="da-DK" smtClean="0"/>
              <a:pPr/>
              <a:t>18</a:t>
            </a:fld>
            <a:endParaRPr lang="da-DK"/>
          </a:p>
        </p:txBody>
      </p:sp>
    </p:spTree>
    <p:extLst>
      <p:ext uri="{BB962C8B-B14F-4D97-AF65-F5344CB8AC3E}">
        <p14:creationId xmlns:p14="http://schemas.microsoft.com/office/powerpoint/2010/main" val="13555535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Briefly share with the team why you have chosen to use EASI.</a:t>
            </a:r>
          </a:p>
          <a:p>
            <a:r>
              <a:rPr lang="da-DK"/>
              <a:t>For example, it provides:</a:t>
            </a:r>
          </a:p>
          <a:p>
            <a:pPr marL="174588" indent="-174588" algn="l" defTabSz="914400" rtl="0" eaLnBrk="1" latinLnBrk="0" hangingPunct="1">
              <a:buFontTx/>
              <a:buChar char="-"/>
            </a:pPr>
            <a:r>
              <a:rPr lang="da-DK" sz="1200" kern="1200">
                <a:solidFill>
                  <a:schemeClr val="tx1"/>
                </a:solidFill>
                <a:latin typeface="+mn-lt"/>
                <a:ea typeface="+mn-ea"/>
                <a:cs typeface="+mn-cs"/>
              </a:rPr>
              <a:t>Insight into each other’s types and preferences</a:t>
            </a:r>
          </a:p>
          <a:p>
            <a:pPr marL="174588" indent="-174588" algn="l" defTabSz="914400" rtl="0" eaLnBrk="1" latinLnBrk="0" hangingPunct="1">
              <a:buFontTx/>
              <a:buChar char="-"/>
            </a:pPr>
            <a:r>
              <a:rPr lang="da-DK" sz="1200" kern="1200">
                <a:solidFill>
                  <a:schemeClr val="tx1"/>
                </a:solidFill>
                <a:latin typeface="+mn-lt"/>
                <a:ea typeface="+mn-ea"/>
                <a:cs typeface="+mn-cs"/>
              </a:rPr>
              <a:t>An understanding of differences and similarities</a:t>
            </a:r>
          </a:p>
          <a:p>
            <a:pPr marL="174588" indent="-174588" algn="l" defTabSz="914400" rtl="0" eaLnBrk="1" latinLnBrk="0" hangingPunct="1">
              <a:buFontTx/>
              <a:buChar char="-"/>
            </a:pPr>
            <a:r>
              <a:rPr lang="da-DK" sz="1200" kern="1200">
                <a:solidFill>
                  <a:schemeClr val="tx1"/>
                </a:solidFill>
                <a:latin typeface="+mn-lt"/>
                <a:ea typeface="+mn-ea"/>
                <a:cs typeface="+mn-cs"/>
              </a:rPr>
              <a:t>A common language and targeted communication</a:t>
            </a:r>
          </a:p>
          <a:p>
            <a:pPr marL="174588" indent="-174588" algn="l" defTabSz="914400" rtl="0" eaLnBrk="1" latinLnBrk="0" hangingPunct="1">
              <a:buFontTx/>
              <a:buChar char="-"/>
            </a:pPr>
            <a:r>
              <a:rPr lang="da-DK" sz="1200" kern="1200">
                <a:solidFill>
                  <a:schemeClr val="tx1"/>
                </a:solidFill>
                <a:latin typeface="+mn-lt"/>
                <a:ea typeface="+mn-ea"/>
                <a:cs typeface="+mn-cs"/>
              </a:rPr>
              <a:t>Improved cooperation</a:t>
            </a:r>
          </a:p>
          <a:p>
            <a:pPr marL="174588" indent="-174588">
              <a:buFontTx/>
              <a:buChar char="-"/>
            </a:pPr>
            <a:endParaRPr lang="da-DK"/>
          </a:p>
        </p:txBody>
      </p:sp>
      <p:sp>
        <p:nvSpPr>
          <p:cNvPr id="4" name="Pladsholder til slidenummer 3"/>
          <p:cNvSpPr>
            <a:spLocks noGrp="1"/>
          </p:cNvSpPr>
          <p:nvPr>
            <p:ph type="sldNum" sz="quarter" idx="5"/>
          </p:nvPr>
        </p:nvSpPr>
        <p:spPr/>
        <p:txBody>
          <a:bodyPr/>
          <a:lstStyle/>
          <a:p>
            <a:fld id="{8712C7C1-CF36-4F8B-AE2E-CD4ECF7DE805}" type="slidenum">
              <a:rPr lang="en-US" smtClean="0"/>
              <a:pPr/>
              <a:t>19</a:t>
            </a:fld>
            <a:endParaRPr lang="en-US"/>
          </a:p>
        </p:txBody>
      </p:sp>
    </p:spTree>
    <p:extLst>
      <p:ext uri="{BB962C8B-B14F-4D97-AF65-F5344CB8AC3E}">
        <p14:creationId xmlns:p14="http://schemas.microsoft.com/office/powerpoint/2010/main" val="17281695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Introduction for the instructor. To be deleted from the final presentation.</a:t>
            </a:r>
          </a:p>
        </p:txBody>
      </p:sp>
      <p:sp>
        <p:nvSpPr>
          <p:cNvPr id="4" name="Pladsholder til slidenummer 3"/>
          <p:cNvSpPr>
            <a:spLocks noGrp="1"/>
          </p:cNvSpPr>
          <p:nvPr>
            <p:ph type="sldNum" sz="quarter" idx="5"/>
          </p:nvPr>
        </p:nvSpPr>
        <p:spPr/>
        <p:txBody>
          <a:bodyPr/>
          <a:lstStyle/>
          <a:p>
            <a:fld id="{8712C7C1-CF36-4F8B-AE2E-CD4ECF7DE805}" type="slidenum">
              <a:rPr lang="en-US" smtClean="0"/>
              <a:pPr/>
              <a:t>2</a:t>
            </a:fld>
            <a:endParaRPr lang="en-US"/>
          </a:p>
        </p:txBody>
      </p:sp>
    </p:spTree>
    <p:extLst>
      <p:ext uri="{BB962C8B-B14F-4D97-AF65-F5344CB8AC3E}">
        <p14:creationId xmlns:p14="http://schemas.microsoft.com/office/powerpoint/2010/main" val="20242558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31134">
              <a:defRPr/>
            </a:pPr>
            <a:r>
              <a:rPr lang="da-DK"/>
              <a:t>Communication and motivation are essential to good cooperation. Knowledge, competences and personality have a strong influence on how we perform in our daily work but without motivation and communication adapted to our colleagues and customers, we will not get far.</a:t>
            </a:r>
          </a:p>
          <a:p>
            <a:pPr defTabSz="931134">
              <a:defRPr/>
            </a:pPr>
            <a:r>
              <a:rPr lang="da-DK"/>
              <a:t>EASI is a tool for development that tunes in on people’s</a:t>
            </a:r>
          </a:p>
          <a:p>
            <a:pPr marL="174588" indent="-174588" algn="l" defTabSz="931134" rtl="0" eaLnBrk="1" latinLnBrk="0" hangingPunct="1">
              <a:buFontTx/>
              <a:buChar char="-"/>
              <a:defRPr/>
            </a:pPr>
            <a:r>
              <a:rPr lang="da-DK" sz="1200" kern="1200">
                <a:solidFill>
                  <a:schemeClr val="tx1"/>
                </a:solidFill>
                <a:latin typeface="+mn-lt"/>
                <a:ea typeface="+mn-ea"/>
                <a:cs typeface="+mn-cs"/>
              </a:rPr>
              <a:t>characteristics, strengths and pitfalls</a:t>
            </a:r>
          </a:p>
          <a:p>
            <a:pPr marL="174588" indent="-174588" algn="l" defTabSz="931134" rtl="0" eaLnBrk="1" latinLnBrk="0" hangingPunct="1">
              <a:buFontTx/>
              <a:buChar char="-"/>
              <a:defRPr/>
            </a:pPr>
            <a:r>
              <a:rPr lang="da-DK" sz="1200" kern="1200">
                <a:solidFill>
                  <a:schemeClr val="tx1"/>
                </a:solidFill>
                <a:latin typeface="+mn-lt"/>
                <a:ea typeface="+mn-ea"/>
                <a:cs typeface="+mn-cs"/>
              </a:rPr>
              <a:t>motivation and how it affects communication, learning and development.</a:t>
            </a:r>
          </a:p>
          <a:p>
            <a:pPr marL="174588" indent="-174588" algn="l" defTabSz="931134" rtl="0" eaLnBrk="1" latinLnBrk="0" hangingPunct="1">
              <a:buFontTx/>
              <a:buChar char="-"/>
              <a:defRPr/>
            </a:pPr>
            <a:r>
              <a:rPr lang="da-DK" sz="1200" kern="1200">
                <a:solidFill>
                  <a:schemeClr val="tx1"/>
                </a:solidFill>
                <a:latin typeface="+mn-lt"/>
                <a:ea typeface="+mn-ea"/>
                <a:cs typeface="+mn-cs"/>
              </a:rPr>
              <a:t>cooperation </a:t>
            </a:r>
            <a:r>
              <a:rPr lang="da-DK"/>
              <a:t>and understanding of others</a:t>
            </a:r>
          </a:p>
        </p:txBody>
      </p:sp>
      <p:sp>
        <p:nvSpPr>
          <p:cNvPr id="4" name="Pladsholder til slidenummer 3"/>
          <p:cNvSpPr>
            <a:spLocks noGrp="1"/>
          </p:cNvSpPr>
          <p:nvPr>
            <p:ph type="sldNum" sz="quarter" idx="5"/>
          </p:nvPr>
        </p:nvSpPr>
        <p:spPr/>
        <p:txBody>
          <a:bodyPr/>
          <a:lstStyle/>
          <a:p>
            <a:fld id="{8712C7C1-CF36-4F8B-AE2E-CD4ECF7DE805}" type="slidenum">
              <a:rPr lang="en-US" smtClean="0"/>
              <a:pPr/>
              <a:t>20</a:t>
            </a:fld>
            <a:endParaRPr lang="en-US"/>
          </a:p>
        </p:txBody>
      </p:sp>
    </p:spTree>
    <p:extLst>
      <p:ext uri="{BB962C8B-B14F-4D97-AF65-F5344CB8AC3E}">
        <p14:creationId xmlns:p14="http://schemas.microsoft.com/office/powerpoint/2010/main" val="26927621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r>
              <a:rPr lang="da-DK" altLang="da-DK"/>
              <a:t>The EASI profile above shows a person’s behavior and motivation graphs as they fall within the 4 types, with a primary, secondary and tertiary placement. The central point is the 2 axes, Task-Person and Participate-Control. The behavior graph is shown with lines whereas the motivation graph is a dotted line. </a:t>
            </a:r>
          </a:p>
          <a:p>
            <a:endParaRPr lang="da-DK" altLang="da-DK"/>
          </a:p>
          <a:p>
            <a:r>
              <a:rPr lang="da-DK" altLang="da-DK"/>
              <a:t>It is in the gap between the two graphs, behavior/motivaiton, that you notice the differences between what the person does and what he/she is actually motivated for. </a:t>
            </a:r>
          </a:p>
          <a:p>
            <a:endParaRPr lang="da-DK" altLang="da-DK"/>
          </a:p>
          <a:p>
            <a:r>
              <a:rPr lang="da-DK" altLang="da-DK"/>
              <a:t>In this profile you see that the person’s behavior is primarily Enthusiast, with secondary behavior being Implementer. However, you also see that the person’s motivation is primarily Implementer with some properties from Supporter.</a:t>
            </a:r>
          </a:p>
          <a:p>
            <a:r>
              <a:rPr lang="da-DK" altLang="da-DK"/>
              <a:t>You might reflect on reasons why</a:t>
            </a:r>
          </a:p>
          <a:p>
            <a:pPr marL="174588" indent="-174588">
              <a:buFontTx/>
              <a:buChar char="-"/>
            </a:pPr>
            <a:r>
              <a:rPr lang="da-DK" altLang="da-DK"/>
              <a:t>the person indicates such a strong preference for Enthusiast behavior?</a:t>
            </a:r>
          </a:p>
          <a:p>
            <a:pPr marL="174588" indent="-174588">
              <a:buFontTx/>
              <a:buChar char="-"/>
            </a:pPr>
            <a:r>
              <a:rPr lang="da-DK" altLang="da-DK"/>
              <a:t>the person shows far more Enthusiast behavior than he/she is motivated for?</a:t>
            </a:r>
          </a:p>
          <a:p>
            <a:pPr marL="174588" indent="-174588" defTabSz="931134">
              <a:buFontTx/>
              <a:buChar char="-"/>
              <a:defRPr/>
            </a:pPr>
            <a:r>
              <a:rPr lang="da-DK" altLang="da-DK"/>
              <a:t>the person indicates less Supporter behavior than he/she is motivated for?</a:t>
            </a:r>
          </a:p>
          <a:p>
            <a:pPr marL="174588" indent="-174588" defTabSz="931134">
              <a:buFontTx/>
              <a:buChar char="-"/>
              <a:defRPr/>
            </a:pPr>
            <a:endParaRPr lang="da-DK" altLang="da-DK"/>
          </a:p>
        </p:txBody>
      </p:sp>
      <p:sp>
        <p:nvSpPr>
          <p:cNvPr id="4" name="Pladsholder til slidenummer 3"/>
          <p:cNvSpPr>
            <a:spLocks noGrp="1"/>
          </p:cNvSpPr>
          <p:nvPr>
            <p:ph type="sldNum" sz="quarter" idx="5"/>
          </p:nvPr>
        </p:nvSpPr>
        <p:spPr/>
        <p:txBody>
          <a:bodyPr/>
          <a:lstStyle/>
          <a:p>
            <a:fld id="{8712C7C1-CF36-4F8B-AE2E-CD4ECF7DE805}" type="slidenum">
              <a:rPr lang="en-US" smtClean="0"/>
              <a:pPr/>
              <a:t>21</a:t>
            </a:fld>
            <a:endParaRPr lang="en-US"/>
          </a:p>
        </p:txBody>
      </p:sp>
    </p:spTree>
    <p:extLst>
      <p:ext uri="{BB962C8B-B14F-4D97-AF65-F5344CB8AC3E}">
        <p14:creationId xmlns:p14="http://schemas.microsoft.com/office/powerpoint/2010/main" val="38242188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normAutofit fontScale="92500" lnSpcReduction="20000"/>
          </a:bodyPr>
          <a:lstStyle/>
          <a:p>
            <a:r>
              <a:rPr lang="da-DK" b="0">
                <a:sym typeface="Wingdings" pitchFamily="2" charset="2"/>
              </a:rPr>
              <a:t>These are characteristics that EASI measures directly.</a:t>
            </a:r>
          </a:p>
          <a:p>
            <a:endParaRPr lang="da-DK" b="0">
              <a:sym typeface="Wingdings" pitchFamily="2" charset="2"/>
            </a:endParaRPr>
          </a:p>
          <a:p>
            <a:r>
              <a:rPr lang="da-DK" b="1">
                <a:sym typeface="Wingdings" pitchFamily="2" charset="2"/>
              </a:rPr>
              <a:t>Enthusiast</a:t>
            </a:r>
            <a:endParaRPr lang="da-DK">
              <a:sym typeface="Wingdings" pitchFamily="2" charset="2"/>
            </a:endParaRPr>
          </a:p>
          <a:p>
            <a:r>
              <a:rPr lang="da-DK">
                <a:sym typeface="Wingdings" pitchFamily="2" charset="2"/>
              </a:rPr>
              <a:t>Characterized by openly showing feelings and engagement, using his/her intuition and senses while seeking influence, being dominant, visible, self-confident and wanting to make a mark on things.</a:t>
            </a:r>
          </a:p>
          <a:p>
            <a:r>
              <a:rPr lang="da-DK">
                <a:sym typeface="Wingdings" pitchFamily="2" charset="2"/>
              </a:rPr>
              <a:t>The person who ”sets things moving” and is not afraid to take chances or run a risk in order to show </a:t>
            </a:r>
            <a:r>
              <a:rPr lang="da-DK" b="1">
                <a:sym typeface="Wingdings" pitchFamily="2" charset="2"/>
              </a:rPr>
              <a:t>new</a:t>
            </a:r>
            <a:r>
              <a:rPr lang="da-DK">
                <a:sym typeface="Wingdings" pitchFamily="2" charset="2"/>
              </a:rPr>
              <a:t> paths that can be taken.</a:t>
            </a:r>
          </a:p>
          <a:p>
            <a:endParaRPr lang="da-DK"/>
          </a:p>
          <a:p>
            <a:r>
              <a:rPr lang="da-DK" b="1">
                <a:sym typeface="Wingdings" pitchFamily="2" charset="2"/>
              </a:rPr>
              <a:t>Supporter</a:t>
            </a:r>
          </a:p>
          <a:p>
            <a:r>
              <a:rPr lang="da-DK">
                <a:sym typeface="Wingdings" pitchFamily="2" charset="2"/>
              </a:rPr>
              <a:t>If we take the thing about feelings, sensing, intuitive and opennes and combine it with restrained, hesitant, listening and cooperating we meet the Supporter. The person who operates behind the scenes and makes sure everyone is ok. We call him Supporter because - as the name indicates - he is perfect at backing others up and ensuring everyone’s well-being. </a:t>
            </a:r>
          </a:p>
          <a:p>
            <a:endParaRPr lang="da-DK"/>
          </a:p>
          <a:p>
            <a:r>
              <a:rPr lang="da-DK" b="1">
                <a:sym typeface="Wingdings" pitchFamily="2" charset="2"/>
              </a:rPr>
              <a:t>Implementer</a:t>
            </a:r>
          </a:p>
          <a:p>
            <a:r>
              <a:rPr lang="da-DK">
                <a:sym typeface="Wingdings" pitchFamily="2" charset="2"/>
              </a:rPr>
              <a:t>Characterized by a focus on goals and results combined with self-serving, visible, influential and self-confident we find the Implementer. She is driven by results achieved in the most effective way and is happy to make decisions on her own and independently of other people’s opinions. </a:t>
            </a:r>
          </a:p>
          <a:p>
            <a:r>
              <a:rPr lang="da-DK">
                <a:sym typeface="Wingdings" pitchFamily="2" charset="2"/>
              </a:rPr>
              <a:t>She may be described as cool, controlling, headstrong, decisive and rather stubborn. </a:t>
            </a:r>
          </a:p>
          <a:p>
            <a:r>
              <a:rPr lang="da-DK">
                <a:sym typeface="Wingdings" pitchFamily="2" charset="2"/>
              </a:rPr>
              <a:t>She is direct and often a person who will speak her mind freely. </a:t>
            </a:r>
          </a:p>
          <a:p>
            <a:endParaRPr lang="da-DK" b="1">
              <a:sym typeface="Wingdings" pitchFamily="2" charset="2"/>
            </a:endParaRPr>
          </a:p>
          <a:p>
            <a:r>
              <a:rPr lang="da-DK" b="1">
                <a:sym typeface="Wingdings" pitchFamily="2" charset="2"/>
              </a:rPr>
              <a:t>Analyst</a:t>
            </a:r>
          </a:p>
          <a:p>
            <a:r>
              <a:rPr lang="da-DK">
                <a:sym typeface="Wingdings" pitchFamily="2" charset="2"/>
              </a:rPr>
              <a:t>Characterized by being rational, professional, analytical, controlled and sometimes rigid, combined with being restrained, reluctant, listening and cooperative. He goes into depth with a task, goes into details and works carefully and thoroughly to ensure that all options have been considered and tested. He enjoys working with theories and considering alle possible alternatives before finally taking action. In case someone or something tries to prevent him from considering all aspects he will appear stubborn and strongly resist change. An analyst’s energy is connected to theories, methods and security. </a:t>
            </a:r>
          </a:p>
        </p:txBody>
      </p:sp>
      <p:sp>
        <p:nvSpPr>
          <p:cNvPr id="4" name="Pladsholder til slidenummer 3"/>
          <p:cNvSpPr>
            <a:spLocks noGrp="1"/>
          </p:cNvSpPr>
          <p:nvPr>
            <p:ph type="sldNum" sz="quarter" idx="5"/>
          </p:nvPr>
        </p:nvSpPr>
        <p:spPr/>
        <p:txBody>
          <a:bodyPr/>
          <a:lstStyle/>
          <a:p>
            <a:fld id="{8712C7C1-CF36-4F8B-AE2E-CD4ECF7DE805}" type="slidenum">
              <a:rPr lang="en-US" smtClean="0"/>
              <a:pPr/>
              <a:t>22</a:t>
            </a:fld>
            <a:endParaRPr lang="en-US"/>
          </a:p>
        </p:txBody>
      </p:sp>
    </p:spTree>
    <p:extLst>
      <p:ext uri="{BB962C8B-B14F-4D97-AF65-F5344CB8AC3E}">
        <p14:creationId xmlns:p14="http://schemas.microsoft.com/office/powerpoint/2010/main" val="14985658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The four types represented by drawings</a:t>
            </a:r>
          </a:p>
          <a:p>
            <a:endParaRPr lang="da-DK"/>
          </a:p>
          <a:p>
            <a:endParaRPr lang="da-DK"/>
          </a:p>
        </p:txBody>
      </p:sp>
      <p:sp>
        <p:nvSpPr>
          <p:cNvPr id="4" name="Pladsholder til slidenummer 3"/>
          <p:cNvSpPr>
            <a:spLocks noGrp="1"/>
          </p:cNvSpPr>
          <p:nvPr>
            <p:ph type="sldNum" sz="quarter" idx="5"/>
          </p:nvPr>
        </p:nvSpPr>
        <p:spPr/>
        <p:txBody>
          <a:bodyPr/>
          <a:lstStyle/>
          <a:p>
            <a:fld id="{8712C7C1-CF36-4F8B-AE2E-CD4ECF7DE805}" type="slidenum">
              <a:rPr lang="en-US" smtClean="0"/>
              <a:pPr/>
              <a:t>23</a:t>
            </a:fld>
            <a:endParaRPr lang="en-US"/>
          </a:p>
        </p:txBody>
      </p:sp>
    </p:spTree>
    <p:extLst>
      <p:ext uri="{BB962C8B-B14F-4D97-AF65-F5344CB8AC3E}">
        <p14:creationId xmlns:p14="http://schemas.microsoft.com/office/powerpoint/2010/main" val="39130426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The primary driving forces of the four types</a:t>
            </a:r>
          </a:p>
        </p:txBody>
      </p:sp>
      <p:sp>
        <p:nvSpPr>
          <p:cNvPr id="4" name="Pladsholder til slidenummer 3"/>
          <p:cNvSpPr>
            <a:spLocks noGrp="1"/>
          </p:cNvSpPr>
          <p:nvPr>
            <p:ph type="sldNum" sz="quarter" idx="5"/>
          </p:nvPr>
        </p:nvSpPr>
        <p:spPr/>
        <p:txBody>
          <a:bodyPr/>
          <a:lstStyle/>
          <a:p>
            <a:fld id="{8712C7C1-CF36-4F8B-AE2E-CD4ECF7DE805}" type="slidenum">
              <a:rPr lang="en-US" smtClean="0"/>
              <a:pPr/>
              <a:t>24</a:t>
            </a:fld>
            <a:endParaRPr lang="en-US"/>
          </a:p>
        </p:txBody>
      </p:sp>
    </p:spTree>
    <p:extLst>
      <p:ext uri="{BB962C8B-B14F-4D97-AF65-F5344CB8AC3E}">
        <p14:creationId xmlns:p14="http://schemas.microsoft.com/office/powerpoint/2010/main" val="19863041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pPr defTabSz="931134">
              <a:defRPr/>
            </a:pPr>
            <a:r>
              <a:rPr lang="da-DK"/>
              <a:t>A few more words to describe the types</a:t>
            </a:r>
          </a:p>
        </p:txBody>
      </p:sp>
      <p:sp>
        <p:nvSpPr>
          <p:cNvPr id="4" name="Pladsholder til slidenummer 3"/>
          <p:cNvSpPr>
            <a:spLocks noGrp="1"/>
          </p:cNvSpPr>
          <p:nvPr>
            <p:ph type="sldNum" sz="quarter" idx="10"/>
          </p:nvPr>
        </p:nvSpPr>
        <p:spPr/>
        <p:txBody>
          <a:bodyPr/>
          <a:lstStyle/>
          <a:p>
            <a:fld id="{8712C7C1-CF36-4F8B-AE2E-CD4ECF7DE805}" type="slidenum">
              <a:rPr lang="en-US" smtClean="0"/>
              <a:pPr/>
              <a:t>25</a:t>
            </a:fld>
            <a:endParaRPr lang="en-US"/>
          </a:p>
        </p:txBody>
      </p:sp>
    </p:spTree>
    <p:extLst>
      <p:ext uri="{BB962C8B-B14F-4D97-AF65-F5344CB8AC3E}">
        <p14:creationId xmlns:p14="http://schemas.microsoft.com/office/powerpoint/2010/main" val="16163519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pPr defTabSz="931134">
              <a:defRPr/>
            </a:pPr>
            <a:r>
              <a:rPr lang="da-DK"/>
              <a:t>This model provides inspiration for how you might experience the four types, for example in a meeting</a:t>
            </a:r>
          </a:p>
          <a:p>
            <a:endParaRPr lang="da-DK">
              <a:sym typeface="Wingdings" pitchFamily="2" charset="2"/>
            </a:endParaRPr>
          </a:p>
          <a:p>
            <a:endParaRPr lang="da-DK"/>
          </a:p>
        </p:txBody>
      </p:sp>
      <p:sp>
        <p:nvSpPr>
          <p:cNvPr id="4" name="Pladsholder til slidenummer 3"/>
          <p:cNvSpPr>
            <a:spLocks noGrp="1"/>
          </p:cNvSpPr>
          <p:nvPr>
            <p:ph type="sldNum" sz="quarter" idx="10"/>
          </p:nvPr>
        </p:nvSpPr>
        <p:spPr/>
        <p:txBody>
          <a:bodyPr/>
          <a:lstStyle/>
          <a:p>
            <a:fld id="{8712C7C1-CF36-4F8B-AE2E-CD4ECF7DE805}" type="slidenum">
              <a:rPr lang="en-US" smtClean="0"/>
              <a:pPr/>
              <a:t>26</a:t>
            </a:fld>
            <a:endParaRPr lang="en-US"/>
          </a:p>
        </p:txBody>
      </p:sp>
    </p:spTree>
    <p:extLst>
      <p:ext uri="{BB962C8B-B14F-4D97-AF65-F5344CB8AC3E}">
        <p14:creationId xmlns:p14="http://schemas.microsoft.com/office/powerpoint/2010/main" val="16163519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pPr defTabSz="931134">
              <a:defRPr/>
            </a:pPr>
            <a:r>
              <a:rPr lang="da-DK" b="0"/>
              <a:t>This model provides inspiration for how you might recognize the different type’s preferences when onboarding a new colleague into a new job. </a:t>
            </a:r>
          </a:p>
          <a:p>
            <a:pPr defTabSz="931134">
              <a:defRPr/>
            </a:pPr>
            <a:endParaRPr lang="da-DK" b="0"/>
          </a:p>
          <a:p>
            <a:pPr defTabSz="931134">
              <a:defRPr/>
            </a:pPr>
            <a:r>
              <a:rPr lang="da-DK" b="0"/>
              <a:t>EASI can help you predict the type’s preferences and more quickly find a positive way to cooperate.</a:t>
            </a:r>
            <a:endParaRPr lang="da-DK" b="1"/>
          </a:p>
          <a:p>
            <a:r>
              <a:rPr lang="da-DK"/>
              <a:t>Most companies are good at telling you what they can do and want to do.</a:t>
            </a:r>
          </a:p>
          <a:p>
            <a:r>
              <a:rPr lang="da-DK"/>
              <a:t>A new colleague will be expected to adapt to the company.</a:t>
            </a:r>
          </a:p>
          <a:p>
            <a:r>
              <a:rPr lang="da-DK"/>
              <a:t>Everything is about the company. </a:t>
            </a:r>
          </a:p>
          <a:p>
            <a:r>
              <a:rPr lang="da-DK"/>
              <a:t>But shouldn’t we be more focused on the new employee when it comes to onboarding?</a:t>
            </a:r>
          </a:p>
          <a:p>
            <a:r>
              <a:rPr lang="da-DK"/>
              <a:t>As an employer this is an opportunity to tell the new employee how the company will adapt to that person!?! (Steve Jobs’ way of thinking)</a:t>
            </a:r>
            <a:endParaRPr lang="da-DK" b="1"/>
          </a:p>
          <a:p>
            <a:endParaRPr lang="da-DK"/>
          </a:p>
        </p:txBody>
      </p:sp>
      <p:sp>
        <p:nvSpPr>
          <p:cNvPr id="4" name="Pladsholder til slidenummer 3"/>
          <p:cNvSpPr>
            <a:spLocks noGrp="1"/>
          </p:cNvSpPr>
          <p:nvPr>
            <p:ph type="sldNum" sz="quarter" idx="5"/>
          </p:nvPr>
        </p:nvSpPr>
        <p:spPr/>
        <p:txBody>
          <a:bodyPr/>
          <a:lstStyle/>
          <a:p>
            <a:fld id="{8712C7C1-CF36-4F8B-AE2E-CD4ECF7DE805}" type="slidenum">
              <a:rPr lang="en-US" smtClean="0"/>
              <a:pPr/>
              <a:t>27</a:t>
            </a:fld>
            <a:endParaRPr lang="en-US"/>
          </a:p>
        </p:txBody>
      </p:sp>
    </p:spTree>
    <p:extLst>
      <p:ext uri="{BB962C8B-B14F-4D97-AF65-F5344CB8AC3E}">
        <p14:creationId xmlns:p14="http://schemas.microsoft.com/office/powerpoint/2010/main" val="30554696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 </a:t>
            </a:r>
          </a:p>
        </p:txBody>
      </p:sp>
      <p:sp>
        <p:nvSpPr>
          <p:cNvPr id="4" name="Pladsholder til slidenummer 3"/>
          <p:cNvSpPr>
            <a:spLocks noGrp="1"/>
          </p:cNvSpPr>
          <p:nvPr>
            <p:ph type="sldNum" sz="quarter" idx="5"/>
          </p:nvPr>
        </p:nvSpPr>
        <p:spPr/>
        <p:txBody>
          <a:bodyPr/>
          <a:lstStyle/>
          <a:p>
            <a:fld id="{8712C7C1-CF36-4F8B-AE2E-CD4ECF7DE805}" type="slidenum">
              <a:rPr lang="en-US" smtClean="0"/>
              <a:pPr/>
              <a:t>28</a:t>
            </a:fld>
            <a:endParaRPr lang="en-US"/>
          </a:p>
        </p:txBody>
      </p:sp>
    </p:spTree>
    <p:extLst>
      <p:ext uri="{BB962C8B-B14F-4D97-AF65-F5344CB8AC3E}">
        <p14:creationId xmlns:p14="http://schemas.microsoft.com/office/powerpoint/2010/main" val="21665181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r>
              <a:rPr lang="da-DK" sz="1200" kern="1200">
                <a:solidFill>
                  <a:schemeClr val="tx1"/>
                </a:solidFill>
                <a:effectLst/>
                <a:latin typeface="+mn-lt"/>
                <a:ea typeface="+mn-ea"/>
                <a:cs typeface="+mn-cs"/>
              </a:rPr>
              <a:t>See description of the exercise on the next slide.</a:t>
            </a:r>
          </a:p>
          <a:p>
            <a:pPr defTabSz="931134">
              <a:defRPr/>
            </a:pPr>
            <a:r>
              <a:rPr lang="da-DK">
                <a:solidFill>
                  <a:schemeClr val="tx1"/>
                </a:solidFill>
              </a:rPr>
              <a:t>For participants who have </a:t>
            </a:r>
            <a:r>
              <a:rPr lang="da-DK" u="sng">
                <a:solidFill>
                  <a:schemeClr val="tx1"/>
                </a:solidFill>
              </a:rPr>
              <a:t>no prior knowledge </a:t>
            </a:r>
            <a:r>
              <a:rPr lang="da-DK">
                <a:solidFill>
                  <a:schemeClr val="tx1"/>
                </a:solidFill>
              </a:rPr>
              <a:t>of the EASI model.</a:t>
            </a:r>
          </a:p>
          <a:p>
            <a:pPr defTabSz="931134">
              <a:defRPr/>
            </a:pPr>
            <a:r>
              <a:rPr lang="da-DK">
                <a:solidFill>
                  <a:schemeClr val="tx1"/>
                </a:solidFill>
              </a:rPr>
              <a:t>The exercise works best with max. 20 participants and takes approx. </a:t>
            </a:r>
            <a:r>
              <a:rPr lang="da-DK"/>
              <a:t>30-45 minutes.</a:t>
            </a:r>
            <a:endParaRPr lang="da-DK" b="1"/>
          </a:p>
        </p:txBody>
      </p:sp>
      <p:sp>
        <p:nvSpPr>
          <p:cNvPr id="4" name="Pladsholder til slidenummer 3"/>
          <p:cNvSpPr>
            <a:spLocks noGrp="1"/>
          </p:cNvSpPr>
          <p:nvPr>
            <p:ph type="sldNum" sz="quarter" idx="5"/>
          </p:nvPr>
        </p:nvSpPr>
        <p:spPr/>
        <p:txBody>
          <a:bodyPr/>
          <a:lstStyle/>
          <a:p>
            <a:fld id="{8712C7C1-CF36-4F8B-AE2E-CD4ECF7DE805}" type="slidenum">
              <a:rPr lang="en-US" smtClean="0"/>
              <a:pPr/>
              <a:t>29</a:t>
            </a:fld>
            <a:endParaRPr lang="en-US"/>
          </a:p>
        </p:txBody>
      </p:sp>
    </p:spTree>
    <p:extLst>
      <p:ext uri="{BB962C8B-B14F-4D97-AF65-F5344CB8AC3E}">
        <p14:creationId xmlns:p14="http://schemas.microsoft.com/office/powerpoint/2010/main" val="11929526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Introduction for the instructor. To be deleted from the final presentation.</a:t>
            </a:r>
          </a:p>
          <a:p>
            <a:r>
              <a:rPr lang="da-DK"/>
              <a:t>Pay attention to where you need to choose among the topics and exercises. Delete the slides, you don’t need from the presentation. </a:t>
            </a:r>
          </a:p>
        </p:txBody>
      </p:sp>
      <p:sp>
        <p:nvSpPr>
          <p:cNvPr id="4" name="Pladsholder til slidenummer 3"/>
          <p:cNvSpPr>
            <a:spLocks noGrp="1"/>
          </p:cNvSpPr>
          <p:nvPr>
            <p:ph type="sldNum" sz="quarter" idx="5"/>
          </p:nvPr>
        </p:nvSpPr>
        <p:spPr/>
        <p:txBody>
          <a:bodyPr/>
          <a:lstStyle/>
          <a:p>
            <a:fld id="{8712C7C1-CF36-4F8B-AE2E-CD4ECF7DE805}" type="slidenum">
              <a:rPr lang="en-US" smtClean="0"/>
              <a:pPr/>
              <a:t>3</a:t>
            </a:fld>
            <a:endParaRPr lang="en-US"/>
          </a:p>
        </p:txBody>
      </p:sp>
    </p:spTree>
    <p:extLst>
      <p:ext uri="{BB962C8B-B14F-4D97-AF65-F5344CB8AC3E}">
        <p14:creationId xmlns:p14="http://schemas.microsoft.com/office/powerpoint/2010/main" val="23782173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kern="1200">
                <a:solidFill>
                  <a:schemeClr val="tx1"/>
                </a:solidFill>
                <a:effectLst/>
                <a:latin typeface="+mn-lt"/>
                <a:ea typeface="+mn-ea"/>
                <a:cs typeface="+mn-cs"/>
              </a:rPr>
              <a:t>This description is for the instructor and should be deleted from the final presentation.</a:t>
            </a:r>
          </a:p>
          <a:p>
            <a:endParaRPr lang="da-DK" sz="1200" kern="1200">
              <a:solidFill>
                <a:schemeClr val="tx1"/>
              </a:solidFill>
              <a:effectLst/>
              <a:latin typeface="+mn-lt"/>
              <a:ea typeface="+mn-ea"/>
              <a:cs typeface="+mn-cs"/>
            </a:endParaRPr>
          </a:p>
        </p:txBody>
      </p:sp>
      <p:sp>
        <p:nvSpPr>
          <p:cNvPr id="4" name="Pladsholder til slidenummer 3"/>
          <p:cNvSpPr>
            <a:spLocks noGrp="1"/>
          </p:cNvSpPr>
          <p:nvPr>
            <p:ph type="sldNum" sz="quarter" idx="5"/>
          </p:nvPr>
        </p:nvSpPr>
        <p:spPr/>
        <p:txBody>
          <a:bodyPr/>
          <a:lstStyle/>
          <a:p>
            <a:fld id="{8712C7C1-CF36-4F8B-AE2E-CD4ECF7DE805}" type="slidenum">
              <a:rPr lang="en-US" smtClean="0"/>
              <a:pPr/>
              <a:t>30</a:t>
            </a:fld>
            <a:endParaRPr lang="en-US"/>
          </a:p>
        </p:txBody>
      </p:sp>
    </p:spTree>
    <p:extLst>
      <p:ext uri="{BB962C8B-B14F-4D97-AF65-F5344CB8AC3E}">
        <p14:creationId xmlns:p14="http://schemas.microsoft.com/office/powerpoint/2010/main" val="16813165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kern="1200">
                <a:solidFill>
                  <a:schemeClr val="tx1"/>
                </a:solidFill>
                <a:effectLst/>
                <a:latin typeface="+mn-lt"/>
                <a:ea typeface="+mn-ea"/>
                <a:cs typeface="+mn-cs"/>
              </a:rPr>
              <a:t>This description is for the instructor and should be deleted from the final presentation.</a:t>
            </a:r>
          </a:p>
        </p:txBody>
      </p:sp>
      <p:sp>
        <p:nvSpPr>
          <p:cNvPr id="4" name="Pladsholder til slidenummer 3"/>
          <p:cNvSpPr>
            <a:spLocks noGrp="1"/>
          </p:cNvSpPr>
          <p:nvPr>
            <p:ph type="sldNum" sz="quarter" idx="5"/>
          </p:nvPr>
        </p:nvSpPr>
        <p:spPr/>
        <p:txBody>
          <a:bodyPr/>
          <a:lstStyle/>
          <a:p>
            <a:fld id="{8712C7C1-CF36-4F8B-AE2E-CD4ECF7DE805}" type="slidenum">
              <a:rPr lang="en-US" smtClean="0"/>
              <a:pPr/>
              <a:t>31</a:t>
            </a:fld>
            <a:endParaRPr lang="en-US"/>
          </a:p>
        </p:txBody>
      </p:sp>
    </p:spTree>
    <p:extLst>
      <p:ext uri="{BB962C8B-B14F-4D97-AF65-F5344CB8AC3E}">
        <p14:creationId xmlns:p14="http://schemas.microsoft.com/office/powerpoint/2010/main" val="7028579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r>
              <a:rPr lang="da-DK" sz="1200" kern="1200">
                <a:solidFill>
                  <a:schemeClr val="tx1"/>
                </a:solidFill>
                <a:effectLst/>
                <a:latin typeface="+mn-lt"/>
                <a:ea typeface="+mn-ea"/>
                <a:cs typeface="+mn-cs"/>
              </a:rPr>
              <a:t>See description of the exercise on the next slide.</a:t>
            </a:r>
          </a:p>
          <a:p>
            <a:pPr defTabSz="931134">
              <a:defRPr/>
            </a:pPr>
            <a:r>
              <a:rPr lang="da-DK"/>
              <a:t>An alternative floor exercise for participants who already </a:t>
            </a:r>
            <a:r>
              <a:rPr lang="da-DK" u="sng"/>
              <a:t>have prior knowledge</a:t>
            </a:r>
            <a:r>
              <a:rPr lang="da-DK"/>
              <a:t> of the EASI model. </a:t>
            </a:r>
          </a:p>
          <a:p>
            <a:pPr marL="0" marR="0" lvl="0" indent="0" algn="l" defTabSz="931134" rtl="0" eaLnBrk="1" fontAlgn="auto" latinLnBrk="0" hangingPunct="1">
              <a:lnSpc>
                <a:spcPct val="100000"/>
              </a:lnSpc>
              <a:spcBef>
                <a:spcPts val="0"/>
              </a:spcBef>
              <a:spcAft>
                <a:spcPts val="0"/>
              </a:spcAft>
              <a:buClrTx/>
              <a:buSzTx/>
              <a:buFontTx/>
              <a:buNone/>
              <a:tabLst/>
              <a:defRPr/>
            </a:pPr>
            <a:r>
              <a:rPr lang="da-DK" sz="1200" kern="1200">
                <a:solidFill>
                  <a:schemeClr val="tx1"/>
                </a:solidFill>
                <a:effectLst/>
                <a:latin typeface="+mn-lt"/>
                <a:ea typeface="+mn-ea"/>
                <a:cs typeface="+mn-cs"/>
              </a:rPr>
              <a:t>The exercise works best with max. 20 participants and takes approx. 20-30 minutes.</a:t>
            </a:r>
          </a:p>
        </p:txBody>
      </p:sp>
      <p:sp>
        <p:nvSpPr>
          <p:cNvPr id="4" name="Pladsholder til slidenummer 3"/>
          <p:cNvSpPr>
            <a:spLocks noGrp="1"/>
          </p:cNvSpPr>
          <p:nvPr>
            <p:ph type="sldNum" sz="quarter" idx="5"/>
          </p:nvPr>
        </p:nvSpPr>
        <p:spPr/>
        <p:txBody>
          <a:bodyPr/>
          <a:lstStyle/>
          <a:p>
            <a:fld id="{8712C7C1-CF36-4F8B-AE2E-CD4ECF7DE805}" type="slidenum">
              <a:rPr lang="en-US" smtClean="0"/>
              <a:pPr/>
              <a:t>32</a:t>
            </a:fld>
            <a:endParaRPr lang="en-US"/>
          </a:p>
        </p:txBody>
      </p:sp>
    </p:spTree>
    <p:extLst>
      <p:ext uri="{BB962C8B-B14F-4D97-AF65-F5344CB8AC3E}">
        <p14:creationId xmlns:p14="http://schemas.microsoft.com/office/powerpoint/2010/main" val="32436936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kern="1200">
                <a:solidFill>
                  <a:schemeClr val="tx1"/>
                </a:solidFill>
                <a:effectLst/>
                <a:latin typeface="+mn-lt"/>
                <a:ea typeface="+mn-ea"/>
                <a:cs typeface="+mn-cs"/>
              </a:rPr>
              <a:t>This description is for the instructor and should be deleted from the final presentation.</a:t>
            </a:r>
          </a:p>
        </p:txBody>
      </p:sp>
      <p:sp>
        <p:nvSpPr>
          <p:cNvPr id="4" name="Pladsholder til slidenummer 3"/>
          <p:cNvSpPr>
            <a:spLocks noGrp="1"/>
          </p:cNvSpPr>
          <p:nvPr>
            <p:ph type="sldNum" sz="quarter" idx="5"/>
          </p:nvPr>
        </p:nvSpPr>
        <p:spPr/>
        <p:txBody>
          <a:bodyPr/>
          <a:lstStyle/>
          <a:p>
            <a:fld id="{8712C7C1-CF36-4F8B-AE2E-CD4ECF7DE805}" type="slidenum">
              <a:rPr lang="en-US" smtClean="0"/>
              <a:pPr/>
              <a:t>33</a:t>
            </a:fld>
            <a:endParaRPr lang="en-US"/>
          </a:p>
        </p:txBody>
      </p:sp>
    </p:spTree>
    <p:extLst>
      <p:ext uri="{BB962C8B-B14F-4D97-AF65-F5344CB8AC3E}">
        <p14:creationId xmlns:p14="http://schemas.microsoft.com/office/powerpoint/2010/main" val="25562252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 </a:t>
            </a:r>
          </a:p>
        </p:txBody>
      </p:sp>
      <p:sp>
        <p:nvSpPr>
          <p:cNvPr id="4" name="Pladsholder til slidenummer 3"/>
          <p:cNvSpPr>
            <a:spLocks noGrp="1"/>
          </p:cNvSpPr>
          <p:nvPr>
            <p:ph type="sldNum" sz="quarter" idx="5"/>
          </p:nvPr>
        </p:nvSpPr>
        <p:spPr/>
        <p:txBody>
          <a:bodyPr/>
          <a:lstStyle/>
          <a:p>
            <a:fld id="{8712C7C1-CF36-4F8B-AE2E-CD4ECF7DE805}" type="slidenum">
              <a:rPr lang="en-US" smtClean="0"/>
              <a:pPr/>
              <a:t>34</a:t>
            </a:fld>
            <a:endParaRPr lang="en-US"/>
          </a:p>
        </p:txBody>
      </p:sp>
    </p:spTree>
    <p:extLst>
      <p:ext uri="{BB962C8B-B14F-4D97-AF65-F5344CB8AC3E}">
        <p14:creationId xmlns:p14="http://schemas.microsoft.com/office/powerpoint/2010/main" val="28876299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2C433B87-904F-400E-BF53-2FBB07DABF6F}" type="datetime2">
              <a:rPr lang="da-DK"/>
              <a:pPr/>
              <a:t>2. september 2019</a:t>
            </a:fld>
            <a:endParaRPr lang="da-DK"/>
          </a:p>
        </p:txBody>
      </p:sp>
      <p:sp>
        <p:nvSpPr>
          <p:cNvPr id="7" name="Rectangle 7"/>
          <p:cNvSpPr>
            <a:spLocks noGrp="1" noChangeArrowheads="1"/>
          </p:cNvSpPr>
          <p:nvPr>
            <p:ph type="sldNum" sz="quarter" idx="5"/>
          </p:nvPr>
        </p:nvSpPr>
        <p:spPr>
          <a:ln/>
        </p:spPr>
        <p:txBody>
          <a:bodyPr/>
          <a:lstStyle/>
          <a:p>
            <a:fld id="{65F9F775-5DED-4232-BC7E-AFEC55C8AE71}" type="slidenum">
              <a:rPr lang="da-DK"/>
              <a:pPr/>
              <a:t>35</a:t>
            </a:fld>
            <a:endParaRPr lang="da-DK"/>
          </a:p>
        </p:txBody>
      </p:sp>
      <p:sp>
        <p:nvSpPr>
          <p:cNvPr id="749570" name="Rectangle 2"/>
          <p:cNvSpPr>
            <a:spLocks noGrp="1" noRot="1" noChangeAspect="1" noChangeArrowheads="1" noTextEdit="1"/>
          </p:cNvSpPr>
          <p:nvPr>
            <p:ph type="sldImg"/>
          </p:nvPr>
        </p:nvSpPr>
        <p:spPr>
          <a:xfrm>
            <a:off x="1241425" y="1114425"/>
            <a:ext cx="4152900" cy="2595563"/>
          </a:xfrm>
          <a:ln/>
        </p:spPr>
      </p:sp>
      <p:sp>
        <p:nvSpPr>
          <p:cNvPr id="749571" name="Rectangle 3"/>
          <p:cNvSpPr>
            <a:spLocks noGrp="1" noChangeArrowheads="1"/>
          </p:cNvSpPr>
          <p:nvPr>
            <p:ph type="body" idx="1"/>
          </p:nvPr>
        </p:nvSpPr>
        <p:spPr/>
        <p:txBody>
          <a:bodyPr>
            <a:normAutofit lnSpcReduction="10000"/>
          </a:bodyPr>
          <a:lstStyle/>
          <a:p>
            <a:pPr defTabSz="931134">
              <a:defRPr/>
            </a:pPr>
            <a:r>
              <a:rPr lang="da-DK" altLang="da-DK" i="0"/>
              <a:t>”This tool adds great value as a way to launch a process, where the consultant is supported by the tool to maintain the chosen focus. </a:t>
            </a:r>
          </a:p>
          <a:p>
            <a:pPr defTabSz="931134">
              <a:defRPr/>
            </a:pPr>
            <a:endParaRPr lang="da-DK" altLang="da-DK" i="0"/>
          </a:p>
          <a:p>
            <a:pPr defTabSz="931134">
              <a:defRPr/>
            </a:pPr>
            <a:r>
              <a:rPr lang="da-DK" altLang="da-DK" i="0"/>
              <a:t>The approach used in the team tool is based on experience of how similarities between team members can function as a starting point for cooperation, but an ideal and well-functioning team must also possess a combination of behavioral characteristics. Experience and research indicate that groups who have excelled at reaching results have consisted of members who are very different. The differences are a prerequisite for the team to fill multiple functions and roles. </a:t>
            </a:r>
          </a:p>
          <a:p>
            <a:pPr eaLnBrk="1" hangingPunct="1"/>
            <a:r>
              <a:rPr lang="da-DK" altLang="da-DK"/>
              <a:t>Culture will always arise in a team, but that is not to say that it will be a culture of coherent values and norms. Many organizations today deliberately work on their values. What makes a real difference is </a:t>
            </a:r>
            <a:r>
              <a:rPr lang="da-DK" altLang="da-DK" i="1"/>
              <a:t>the</a:t>
            </a:r>
            <a:r>
              <a:rPr lang="da-DK" altLang="da-DK"/>
              <a:t> </a:t>
            </a:r>
            <a:r>
              <a:rPr lang="da-DK" altLang="da-DK" i="1"/>
              <a:t>way</a:t>
            </a:r>
            <a:r>
              <a:rPr lang="da-DK" altLang="da-DK"/>
              <a:t> those values are applied and shared.” From the article ”Competency development in a broad perspective” by Master of Psychology Heidi Schiøtz.</a:t>
            </a:r>
          </a:p>
          <a:p>
            <a:pPr eaLnBrk="1" hangingPunct="1"/>
            <a:endParaRPr lang="da-DK" altLang="da-DK"/>
          </a:p>
          <a:p>
            <a:pPr eaLnBrk="1" hangingPunct="1"/>
            <a:r>
              <a:rPr lang="da-DK" altLang="da-DK"/>
              <a:t>Nowadays we are dealing with a rather diffuse definition of the term ”competence”. Howard Gardner highlighted, among other things, the ability to change quickly. This is an interesting perspective on competence development because it builds on team work in a way that is aligned with Master’s approach to using the team tool; as a way to clarify competences not with the purpose of finding the limitations of the individuals nor the team. (For example, see Howard Gardner’s book ”Intelligence Reframed” from 1999)</a:t>
            </a:r>
          </a:p>
          <a:p>
            <a:pPr eaLnBrk="1" hangingPunct="1"/>
            <a:endParaRPr lang="da-DK" altLang="da-DK"/>
          </a:p>
          <a:p>
            <a:pPr eaLnBrk="1" hangingPunct="1"/>
            <a:r>
              <a:rPr lang="da-DK" altLang="da-DK"/>
              <a:t>Howard Gardner introduced a dynamic view on competences. According to Gardner competence is at the same time a starting point for development and learning, and also a sign of something already learned. </a:t>
            </a:r>
          </a:p>
          <a:p>
            <a:endParaRPr lang="da-DK"/>
          </a:p>
        </p:txBody>
      </p:sp>
    </p:spTree>
    <p:extLst>
      <p:ext uri="{BB962C8B-B14F-4D97-AF65-F5344CB8AC3E}">
        <p14:creationId xmlns:p14="http://schemas.microsoft.com/office/powerpoint/2010/main" val="19277586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normAutofit fontScale="92500" lnSpcReduction="10000"/>
          </a:bodyPr>
          <a:lstStyle/>
          <a:p>
            <a:pPr eaLnBrk="1" hangingPunct="1"/>
            <a:r>
              <a:rPr lang="da-DK" altLang="da-DK"/>
              <a:t>Most organizations are characterized by many and fast changes that place great demands on individuals and teams for flexibility, if they are to be effective and survive. </a:t>
            </a:r>
          </a:p>
          <a:p>
            <a:pPr eaLnBrk="1" hangingPunct="1"/>
            <a:r>
              <a:rPr lang="da-DK" altLang="da-DK"/>
              <a:t>Therefore, it would be unrealistic to imagine a fixed ”prescription” for an effective team. Instead, research and experience show that you might consider your way of working and develop methods that fit with such ever-changing conditions. For example, teams are becoming less similar today, because of changes in working patterns, such as part-time, flexible hours, remote work (from home) or cooperation across borders etc. </a:t>
            </a:r>
          </a:p>
          <a:p>
            <a:pPr eaLnBrk="1" hangingPunct="1"/>
            <a:endParaRPr lang="da-DK" altLang="da-DK"/>
          </a:p>
          <a:p>
            <a:pPr eaLnBrk="1" hangingPunct="1"/>
            <a:r>
              <a:rPr lang="da-DK" altLang="da-DK"/>
              <a:t>Michael West: As teams gradually become more dissimilar in their composition and functions, in order to remain effective, team members must learn to observe and adjust to changing circumstances – it is a prerequisite for effective team cooperation.</a:t>
            </a:r>
          </a:p>
          <a:p>
            <a:pPr eaLnBrk="1" hangingPunct="1"/>
            <a:endParaRPr lang="da-DK" altLang="da-DK"/>
          </a:p>
          <a:p>
            <a:pPr eaLnBrk="1" hangingPunct="1"/>
            <a:r>
              <a:rPr lang="da-DK" altLang="da-DK"/>
              <a:t>The above model (from The Pfeiffer book of </a:t>
            </a:r>
            <a:r>
              <a:rPr lang="da-DK" altLang="da-DK" err="1"/>
              <a:t>Successful</a:t>
            </a:r>
            <a:r>
              <a:rPr lang="da-DK" altLang="da-DK"/>
              <a:t> Teambuilding Tools) shows the characteristics of successful teams. The model can be used to take a look at your team and identify areas of unclear aspects that might prevent the team from functioning optimally. The boxes in the model are not placed randomly. The boxes at the bottom are the foundation for the others and must be in place during the team’s early phase. </a:t>
            </a:r>
          </a:p>
          <a:p>
            <a:pPr eaLnBrk="1" hangingPunct="1"/>
            <a:r>
              <a:rPr lang="da-DK" altLang="da-DK"/>
              <a:t>The second row is also essential to the early phase and completely dependent on the foundation (bottom row). The third row shows characteristics that make it satisfying and beneficial to be a part of the team. According to experience, the top box – participative management – is the only one that may be moved without upsetting the others. This does not mean that management and management style is of no relevance, but that the leader is not the determining factor, especially in the early phases of the team. It can also mean that leadership may shift between members depending on the task or the team’s ”development phases”, which we’ll come back to. </a:t>
            </a:r>
          </a:p>
          <a:p>
            <a:pPr eaLnBrk="1" hangingPunct="1"/>
            <a:endParaRPr lang="da-DK" altLang="da-DK"/>
          </a:p>
          <a:p>
            <a:pPr eaLnBrk="1" hangingPunct="1"/>
            <a:r>
              <a:rPr lang="da-DK" altLang="da-DK"/>
              <a:t>In this example we have turned 2 boxes read. With EASI we will work on ”Willingness to cooperate” and ”Value differences”.</a:t>
            </a:r>
            <a:endParaRPr lang="da-DK"/>
          </a:p>
        </p:txBody>
      </p:sp>
      <p:sp>
        <p:nvSpPr>
          <p:cNvPr id="4" name="Pladsholder til slidenummer 3"/>
          <p:cNvSpPr>
            <a:spLocks noGrp="1"/>
          </p:cNvSpPr>
          <p:nvPr>
            <p:ph type="sldNum" sz="quarter" idx="10"/>
          </p:nvPr>
        </p:nvSpPr>
        <p:spPr/>
        <p:txBody>
          <a:bodyPr/>
          <a:lstStyle/>
          <a:p>
            <a:fld id="{8712C7C1-CF36-4F8B-AE2E-CD4ECF7DE805}" type="slidenum">
              <a:rPr lang="en-US" smtClean="0"/>
              <a:pPr/>
              <a:t>36</a:t>
            </a:fld>
            <a:endParaRPr lang="en-US"/>
          </a:p>
        </p:txBody>
      </p:sp>
    </p:spTree>
    <p:extLst>
      <p:ext uri="{BB962C8B-B14F-4D97-AF65-F5344CB8AC3E}">
        <p14:creationId xmlns:p14="http://schemas.microsoft.com/office/powerpoint/2010/main" val="14852915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pPr eaLnBrk="1" hangingPunct="1"/>
            <a:r>
              <a:rPr lang="da-DK" altLang="da-DK" b="1"/>
              <a:t>Participative management </a:t>
            </a:r>
            <a:r>
              <a:rPr lang="da-DK" altLang="da-DK"/>
              <a:t>- according to experience - is the only box that may be removed without upsetting the others. This does not mean that management and management style is of no relevance, but that the leader is not the determining factor, especially in the early phases of the team. </a:t>
            </a:r>
          </a:p>
          <a:p>
            <a:pPr eaLnBrk="1" hangingPunct="1"/>
            <a:endParaRPr lang="da-DK" altLang="da-DK"/>
          </a:p>
          <a:p>
            <a:pPr eaLnBrk="1" hangingPunct="1"/>
            <a:r>
              <a:rPr lang="da-DK" altLang="da-DK"/>
              <a:t>Management’s place as the least important, yet at the ”top of the pyramid” also indirectly points to the leadership style that we have just talked about on the previous slide. That point emphasized that a manager who acts as a coach and mentor is conducive to creating good conditions for develoment within a team and thereby strengthens team efficiency. </a:t>
            </a:r>
          </a:p>
          <a:p>
            <a:pPr eaLnBrk="1" hangingPunct="1"/>
            <a:r>
              <a:rPr lang="da-DK" altLang="da-DK"/>
              <a:t>Leadership is about communication skills and knowledge as well as creating good conditions for a team to do its work. In that way the manager can be participative, while leaving the daily activities to the team. The manager must believe in the team’s own competence and ability to develop itself in accordance with the demands of the situation and the task. Interacting with the team, the manager should use a coaching leadership style. The coaching leadership style is very much about asking questions that promote the team’s ownership and ability to take action. </a:t>
            </a:r>
          </a:p>
        </p:txBody>
      </p:sp>
      <p:sp>
        <p:nvSpPr>
          <p:cNvPr id="4" name="Pladsholder til slidenummer 3"/>
          <p:cNvSpPr>
            <a:spLocks noGrp="1"/>
          </p:cNvSpPr>
          <p:nvPr>
            <p:ph type="sldNum" sz="quarter" idx="10"/>
          </p:nvPr>
        </p:nvSpPr>
        <p:spPr/>
        <p:txBody>
          <a:bodyPr/>
          <a:lstStyle/>
          <a:p>
            <a:fld id="{8712C7C1-CF36-4F8B-AE2E-CD4ECF7DE805}" type="slidenum">
              <a:rPr lang="en-US" smtClean="0"/>
              <a:pPr/>
              <a:t>37</a:t>
            </a:fld>
            <a:endParaRPr lang="en-US"/>
          </a:p>
        </p:txBody>
      </p:sp>
    </p:spTree>
    <p:extLst>
      <p:ext uri="{BB962C8B-B14F-4D97-AF65-F5344CB8AC3E}">
        <p14:creationId xmlns:p14="http://schemas.microsoft.com/office/powerpoint/2010/main" val="30046272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a:xfrm>
            <a:off x="275729" y="4577308"/>
            <a:ext cx="6336704" cy="5439667"/>
          </a:xfrm>
        </p:spPr>
        <p:txBody>
          <a:bodyPr>
            <a:normAutofit/>
          </a:bodyPr>
          <a:lstStyle/>
          <a:p>
            <a:pPr marL="156598" indent="-156598" defTabSz="639717">
              <a:defRPr/>
            </a:pPr>
            <a:r>
              <a:rPr lang="da-DK" altLang="da-DK" sz="1100" err="1"/>
              <a:t>Ref</a:t>
            </a:r>
            <a:r>
              <a:rPr lang="da-DK" altLang="da-DK" sz="1100"/>
              <a:t>: Michael A. West: Teamwork – methods for effective cooperation</a:t>
            </a:r>
          </a:p>
          <a:p>
            <a:pPr marL="156598" indent="-156598"/>
            <a:endParaRPr lang="da-DK" altLang="da-DK" sz="1100"/>
          </a:p>
          <a:p>
            <a:pPr marL="156598" indent="-156598"/>
            <a:r>
              <a:rPr lang="da-DK" altLang="da-DK" sz="1100"/>
              <a:t>It would be utopia to imagine that there is one right way to establish a team that works together effectively. Nowadays, most often conditions of the work place change and develop rapidly. This means that individuals, teams and organizations must be flexible if they are to be effective and sustainable.</a:t>
            </a:r>
          </a:p>
          <a:p>
            <a:pPr marL="156598" indent="-156598"/>
            <a:endParaRPr lang="da-DK" altLang="da-DK" sz="1100"/>
          </a:p>
          <a:p>
            <a:pPr marL="156598" indent="-156598"/>
            <a:r>
              <a:rPr lang="da-DK" altLang="da-DK" sz="1100"/>
              <a:t>For a team to function effectively, team members must actively focus on their goal (the task), their working methods and their social interactions. A well-functioning and effective team is consciously aware that the team consists of people with a number of different emotional, social and task-related needs which the team as a whole can either help to fulfill or work against.</a:t>
            </a:r>
          </a:p>
          <a:p>
            <a:pPr marL="156598" indent="-156598"/>
            <a:endParaRPr lang="da-DK" altLang="da-DK" sz="1100"/>
          </a:p>
          <a:p>
            <a:pPr marL="156598" indent="-156598"/>
            <a:r>
              <a:rPr lang="da-DK" altLang="da-DK" sz="1100"/>
              <a:t>Michael West proposes 3 main components of team efficiency:</a:t>
            </a:r>
          </a:p>
          <a:p>
            <a:pPr marL="156598" indent="-156598"/>
            <a:endParaRPr lang="da-DK" altLang="da-DK" sz="1100"/>
          </a:p>
          <a:p>
            <a:pPr marL="228600" indent="-228600">
              <a:buAutoNum type="arabicPeriod"/>
            </a:pPr>
            <a:r>
              <a:rPr lang="da-DK" altLang="da-DK" sz="1100"/>
              <a:t>Task efficiency is the degree to which the team successfully achieves its task-related goals.</a:t>
            </a:r>
          </a:p>
          <a:p>
            <a:pPr marL="228600" indent="-228600">
              <a:buAutoNum type="arabicPeriod"/>
            </a:pPr>
            <a:r>
              <a:rPr lang="da-DK" altLang="da-DK" sz="1100"/>
              <a:t>Psychological well-being refers to the team members’ well-being, growth and development.</a:t>
            </a:r>
          </a:p>
          <a:p>
            <a:pPr marL="228600" indent="-228600">
              <a:buAutoNum type="arabicPeriod"/>
            </a:pPr>
            <a:r>
              <a:rPr lang="da-DK" altLang="da-DK" sz="1100"/>
              <a:t>The team’s sustainability is the likelihood that the group will continue to cooperate and function effectively. </a:t>
            </a:r>
          </a:p>
          <a:p>
            <a:pPr marL="156598" indent="-156598"/>
            <a:endParaRPr lang="da-DK" altLang="da-DK" sz="1100"/>
          </a:p>
          <a:p>
            <a:pPr marL="156598" indent="-156598"/>
            <a:r>
              <a:rPr lang="da-DK" altLang="da-DK" sz="1100"/>
              <a:t>Michael  West outlines a practical model for team cooperation (see slide). It may be used to describe a specific team – members may be involved in identifying themselves. His model illustrates 4 types of team cooperation and their most likely impact on the key results of the teamwork: task efficiency, members’ well-being and team sustainability.</a:t>
            </a:r>
          </a:p>
          <a:p>
            <a:pPr marL="156598" indent="-156598"/>
            <a:endParaRPr lang="da-DK" altLang="da-DK" sz="1100"/>
          </a:p>
          <a:p>
            <a:pPr marL="156598" indent="-156598"/>
            <a:r>
              <a:rPr lang="da-DK" altLang="da-DK" sz="1100"/>
              <a:t>Re well-functioning team: open communication around goals, processes, tasks and social welfare. Wish to cooperate.</a:t>
            </a:r>
          </a:p>
          <a:p>
            <a:pPr marL="156598" indent="-156598"/>
            <a:r>
              <a:rPr lang="da-DK" altLang="da-DK" sz="1100"/>
              <a:t>Re cozy team: often the organization is not very satisfied with the team.</a:t>
            </a:r>
          </a:p>
          <a:p>
            <a:pPr marL="156598" indent="-156598"/>
            <a:r>
              <a:rPr lang="da-DK" altLang="da-DK" sz="1100"/>
              <a:t>Re dysfunctional team: often severe conflicts between members themselves.</a:t>
            </a:r>
          </a:p>
          <a:p>
            <a:pPr marL="156598" indent="-156598"/>
            <a:r>
              <a:rPr lang="da-DK" altLang="da-DK" sz="1100"/>
              <a:t>Re cold, efficient team: Members will often want to discontinue the cooperation despite a high degree of task efficiency.</a:t>
            </a:r>
            <a:endParaRPr lang="da-DK" sz="1100"/>
          </a:p>
        </p:txBody>
      </p:sp>
      <p:sp>
        <p:nvSpPr>
          <p:cNvPr id="4" name="Pladsholder til slidenummer 3"/>
          <p:cNvSpPr>
            <a:spLocks noGrp="1"/>
          </p:cNvSpPr>
          <p:nvPr>
            <p:ph type="sldNum" sz="quarter" idx="5"/>
          </p:nvPr>
        </p:nvSpPr>
        <p:spPr/>
        <p:txBody>
          <a:bodyPr/>
          <a:lstStyle/>
          <a:p>
            <a:fld id="{8712C7C1-CF36-4F8B-AE2E-CD4ECF7DE805}" type="slidenum">
              <a:rPr lang="en-US" smtClean="0"/>
              <a:pPr/>
              <a:t>38</a:t>
            </a:fld>
            <a:endParaRPr lang="en-US"/>
          </a:p>
        </p:txBody>
      </p:sp>
    </p:spTree>
    <p:extLst>
      <p:ext uri="{BB962C8B-B14F-4D97-AF65-F5344CB8AC3E}">
        <p14:creationId xmlns:p14="http://schemas.microsoft.com/office/powerpoint/2010/main" val="18023283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a:xfrm>
            <a:off x="424969" y="4577308"/>
            <a:ext cx="6187463" cy="4938731"/>
          </a:xfrm>
        </p:spPr>
        <p:txBody>
          <a:bodyPr>
            <a:noAutofit/>
          </a:bodyPr>
          <a:lstStyle/>
          <a:p>
            <a:r>
              <a:rPr lang="da-DK" sz="1100">
                <a:latin typeface="Arial" charset="0"/>
              </a:rPr>
              <a:t>The Tuckman-model is old, but still relevant for group processes.</a:t>
            </a:r>
          </a:p>
          <a:p>
            <a:r>
              <a:rPr lang="da-DK" sz="1100" b="1">
                <a:latin typeface="Arial" charset="0"/>
              </a:rPr>
              <a:t>A newly established team must go through all these stages </a:t>
            </a:r>
            <a:r>
              <a:rPr lang="da-DK" sz="1100" b="1" u="sng">
                <a:latin typeface="Arial" charset="0"/>
              </a:rPr>
              <a:t>before </a:t>
            </a:r>
            <a:r>
              <a:rPr lang="da-DK" sz="1100" b="1">
                <a:latin typeface="Arial" charset="0"/>
              </a:rPr>
              <a:t>it can perform optimally!</a:t>
            </a:r>
          </a:p>
          <a:p>
            <a:endParaRPr lang="da-DK" sz="1100" i="1">
              <a:latin typeface="Arial" charset="0"/>
            </a:endParaRPr>
          </a:p>
          <a:p>
            <a:r>
              <a:rPr lang="da-DK" sz="1100" i="1">
                <a:latin typeface="Arial" charset="0"/>
              </a:rPr>
              <a:t>Group structure and task activities</a:t>
            </a:r>
          </a:p>
          <a:p>
            <a:pPr>
              <a:buFont typeface="Arial" pitchFamily="34" charset="0"/>
              <a:buChar char="•"/>
            </a:pPr>
            <a:r>
              <a:rPr lang="da-DK" sz="1100">
                <a:latin typeface="Arial" charset="0"/>
              </a:rPr>
              <a:t>1 </a:t>
            </a:r>
            <a:r>
              <a:rPr lang="da-DK" sz="1100" err="1">
                <a:latin typeface="Arial" charset="0"/>
              </a:rPr>
              <a:t>Forming</a:t>
            </a:r>
            <a:r>
              <a:rPr lang="da-DK" sz="1100">
                <a:latin typeface="Arial" charset="0"/>
              </a:rPr>
              <a:t>: The team is assembled. Who are we? What are we to do? </a:t>
            </a:r>
          </a:p>
          <a:p>
            <a:pPr>
              <a:buFont typeface="Arial" pitchFamily="34" charset="0"/>
              <a:buNone/>
            </a:pPr>
            <a:r>
              <a:rPr lang="da-DK" sz="1100">
                <a:latin typeface="Arial" charset="0"/>
              </a:rPr>
              <a:t>How? Who do we report to? Polite, tentative. Goals are defined.</a:t>
            </a:r>
          </a:p>
          <a:p>
            <a:pPr>
              <a:buFont typeface="Arial" pitchFamily="34" charset="0"/>
              <a:buChar char="•"/>
            </a:pPr>
            <a:endParaRPr lang="da-DK" sz="1100">
              <a:latin typeface="Arial" charset="0"/>
            </a:endParaRPr>
          </a:p>
          <a:p>
            <a:pPr>
              <a:buFont typeface="Arial" pitchFamily="34" charset="0"/>
              <a:buChar char="•"/>
            </a:pPr>
            <a:r>
              <a:rPr lang="da-DK" sz="1100">
                <a:latin typeface="Arial" charset="0"/>
              </a:rPr>
              <a:t>2 </a:t>
            </a:r>
            <a:r>
              <a:rPr lang="da-DK" sz="1100" err="1">
                <a:latin typeface="Arial" charset="0"/>
              </a:rPr>
              <a:t>Storming</a:t>
            </a:r>
            <a:r>
              <a:rPr lang="da-DK" sz="1100">
                <a:latin typeface="Arial" charset="0"/>
              </a:rPr>
              <a:t>: The group trusts each other. Difficulties and conflicts related to coordinating and interpersonal relationships, common understanding, roles, sub groups are formed. The </a:t>
            </a:r>
            <a:r>
              <a:rPr lang="da-DK" sz="1100" i="1">
                <a:latin typeface="Arial" charset="0"/>
              </a:rPr>
              <a:t>Storming</a:t>
            </a:r>
            <a:r>
              <a:rPr lang="da-DK" sz="1100">
                <a:latin typeface="Arial" charset="0"/>
              </a:rPr>
              <a:t> stage ends when the group experiences cohesion. </a:t>
            </a:r>
          </a:p>
          <a:p>
            <a:pPr>
              <a:buFont typeface="Arial" pitchFamily="34" charset="0"/>
              <a:buChar char="•"/>
            </a:pPr>
            <a:endParaRPr lang="da-DK" sz="1100">
              <a:latin typeface="Arial" charset="0"/>
            </a:endParaRPr>
          </a:p>
          <a:p>
            <a:pPr>
              <a:buFont typeface="Arial" pitchFamily="34" charset="0"/>
              <a:buChar char="•"/>
            </a:pPr>
            <a:r>
              <a:rPr lang="da-DK" sz="1100">
                <a:latin typeface="Arial" charset="0"/>
              </a:rPr>
              <a:t>3 </a:t>
            </a:r>
            <a:r>
              <a:rPr lang="da-DK" sz="1100" err="1">
                <a:latin typeface="Arial" charset="0"/>
              </a:rPr>
              <a:t>Norming</a:t>
            </a:r>
            <a:r>
              <a:rPr lang="da-DK" sz="1100">
                <a:latin typeface="Arial" charset="0"/>
              </a:rPr>
              <a:t>: Shared roles, routines and understanding. Resistance is gone. The group now experiences that they can express their personal and confidential opinions when it comes to the tasks. At this stage, therefore, they can begin to work effectively on their tasks and any conflicts will be handled through constructive discussion and negotiation. </a:t>
            </a:r>
          </a:p>
          <a:p>
            <a:pPr>
              <a:buFont typeface="Arial" pitchFamily="34" charset="0"/>
              <a:buChar char="•"/>
            </a:pPr>
            <a:endParaRPr lang="da-DK" sz="1100">
              <a:latin typeface="Arial" charset="0"/>
            </a:endParaRPr>
          </a:p>
          <a:p>
            <a:pPr>
              <a:buFont typeface="Arial" pitchFamily="34" charset="0"/>
              <a:buChar char="•"/>
            </a:pPr>
            <a:r>
              <a:rPr lang="da-DK" sz="1100">
                <a:latin typeface="Arial" charset="0"/>
              </a:rPr>
              <a:t>4 </a:t>
            </a:r>
            <a:r>
              <a:rPr lang="da-DK" sz="1100" err="1">
                <a:latin typeface="Arial" charset="0"/>
              </a:rPr>
              <a:t>Performing</a:t>
            </a:r>
            <a:r>
              <a:rPr lang="da-DK" sz="1100">
                <a:latin typeface="Arial" charset="0"/>
              </a:rPr>
              <a:t>: Cooperation runs smoothly, tasks are being solved. The group can perform and deliver results. The interpersonal structure is now in place and can therefore become a tool for support in solving the group’s tasks. The group’s roles have become flexible and thereby functional. Focus is on collective decision making and cooperation. </a:t>
            </a:r>
          </a:p>
          <a:p>
            <a:pPr>
              <a:buFont typeface="Arial" pitchFamily="34" charset="0"/>
              <a:buChar char="•"/>
            </a:pPr>
            <a:endParaRPr lang="da-DK" sz="1100">
              <a:latin typeface="Arial" charset="0"/>
            </a:endParaRPr>
          </a:p>
          <a:p>
            <a:pPr>
              <a:buFont typeface="Arial" pitchFamily="34" charset="0"/>
              <a:buChar char="•"/>
            </a:pPr>
            <a:r>
              <a:rPr lang="da-DK" sz="1100">
                <a:latin typeface="Arial" charset="0"/>
              </a:rPr>
              <a:t>5 </a:t>
            </a:r>
            <a:r>
              <a:rPr lang="da-DK" sz="1100" err="1">
                <a:latin typeface="Arial" charset="0"/>
              </a:rPr>
              <a:t>Adjourning</a:t>
            </a:r>
            <a:r>
              <a:rPr lang="da-DK" sz="1100">
                <a:latin typeface="Arial" charset="0"/>
              </a:rPr>
              <a:t>: The team is dissolved or moves on to new tasks.</a:t>
            </a:r>
          </a:p>
          <a:p>
            <a:pPr defTabSz="639717" eaLnBrk="0" fontAlgn="base" hangingPunct="0">
              <a:spcBef>
                <a:spcPct val="30000"/>
              </a:spcBef>
              <a:spcAft>
                <a:spcPct val="0"/>
              </a:spcAft>
              <a:defRPr/>
            </a:pPr>
            <a:endParaRPr lang="da-DK" sz="1100"/>
          </a:p>
          <a:p>
            <a:pPr defTabSz="639717" eaLnBrk="0" fontAlgn="base" hangingPunct="0">
              <a:spcBef>
                <a:spcPct val="30000"/>
              </a:spcBef>
              <a:spcAft>
                <a:spcPct val="0"/>
              </a:spcAft>
              <a:defRPr/>
            </a:pPr>
            <a:endParaRPr lang="da-DK" sz="1100"/>
          </a:p>
          <a:p>
            <a:pPr defTabSz="639717" eaLnBrk="0" fontAlgn="base" hangingPunct="0">
              <a:spcBef>
                <a:spcPct val="30000"/>
              </a:spcBef>
              <a:spcAft>
                <a:spcPct val="0"/>
              </a:spcAft>
              <a:defRPr/>
            </a:pPr>
            <a:r>
              <a:rPr lang="da-DK" sz="1100"/>
              <a:t>Source: </a:t>
            </a:r>
            <a:r>
              <a:rPr lang="en-US" sz="1100" err="1">
                <a:latin typeface="Arial" charset="0"/>
              </a:rPr>
              <a:t>Tuckman</a:t>
            </a:r>
            <a:r>
              <a:rPr lang="en-US" sz="1100">
                <a:latin typeface="Arial" charset="0"/>
              </a:rPr>
              <a:t>, B., W.  &amp; Jensen, M.C. 1977. </a:t>
            </a:r>
            <a:r>
              <a:rPr lang="en-US" sz="1100" i="1">
                <a:latin typeface="Arial" charset="0"/>
              </a:rPr>
              <a:t>Stages of small Groups’ development revisited. </a:t>
            </a:r>
            <a:r>
              <a:rPr lang="en-US" sz="1100">
                <a:latin typeface="Arial" charset="0"/>
              </a:rPr>
              <a:t>Group and organizational studies. </a:t>
            </a:r>
            <a:endParaRPr lang="da-DK" sz="1100">
              <a:latin typeface="Arial" charset="0"/>
            </a:endParaRPr>
          </a:p>
          <a:p>
            <a:endParaRPr lang="da-DK" sz="1100"/>
          </a:p>
        </p:txBody>
      </p:sp>
      <p:sp>
        <p:nvSpPr>
          <p:cNvPr id="4" name="Pladsholder til diasnummer 3"/>
          <p:cNvSpPr>
            <a:spLocks noGrp="1"/>
          </p:cNvSpPr>
          <p:nvPr>
            <p:ph type="sldNum" sz="quarter" idx="10"/>
          </p:nvPr>
        </p:nvSpPr>
        <p:spPr/>
        <p:txBody>
          <a:bodyPr/>
          <a:lstStyle/>
          <a:p>
            <a:pPr>
              <a:defRPr/>
            </a:pPr>
            <a:fld id="{B26E5047-E764-4986-A8F0-BB935C577ADF}" type="slidenum">
              <a:rPr lang="da-DK" smtClean="0"/>
              <a:pPr>
                <a:defRPr/>
              </a:pPr>
              <a:t>39</a:t>
            </a:fld>
            <a:endParaRPr lang="da-DK"/>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Introduction for the instructor. To be deleted from the final presentation.</a:t>
            </a:r>
          </a:p>
          <a:p>
            <a:r>
              <a:rPr lang="da-DK"/>
              <a:t>Overview of the topics in this presentation. Select the topic or topics that are relevant to your current situation. The topics start with a green slide that is only for you. The exercises that go with the topic start with a blue slide that is also just for you. </a:t>
            </a:r>
          </a:p>
        </p:txBody>
      </p:sp>
      <p:sp>
        <p:nvSpPr>
          <p:cNvPr id="4" name="Pladsholder til slidenummer 3"/>
          <p:cNvSpPr>
            <a:spLocks noGrp="1"/>
          </p:cNvSpPr>
          <p:nvPr>
            <p:ph type="sldNum" sz="quarter" idx="5"/>
          </p:nvPr>
        </p:nvSpPr>
        <p:spPr/>
        <p:txBody>
          <a:bodyPr/>
          <a:lstStyle/>
          <a:p>
            <a:fld id="{8712C7C1-CF36-4F8B-AE2E-CD4ECF7DE805}" type="slidenum">
              <a:rPr lang="en-US" smtClean="0"/>
              <a:pPr/>
              <a:t>4</a:t>
            </a:fld>
            <a:endParaRPr lang="en-US"/>
          </a:p>
        </p:txBody>
      </p:sp>
    </p:spTree>
    <p:extLst>
      <p:ext uri="{BB962C8B-B14F-4D97-AF65-F5344CB8AC3E}">
        <p14:creationId xmlns:p14="http://schemas.microsoft.com/office/powerpoint/2010/main" val="14562462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 </a:t>
            </a:r>
          </a:p>
        </p:txBody>
      </p:sp>
      <p:sp>
        <p:nvSpPr>
          <p:cNvPr id="4" name="Pladsholder til slidenummer 3"/>
          <p:cNvSpPr>
            <a:spLocks noGrp="1"/>
          </p:cNvSpPr>
          <p:nvPr>
            <p:ph type="sldNum" sz="quarter" idx="5"/>
          </p:nvPr>
        </p:nvSpPr>
        <p:spPr/>
        <p:txBody>
          <a:bodyPr/>
          <a:lstStyle/>
          <a:p>
            <a:fld id="{8712C7C1-CF36-4F8B-AE2E-CD4ECF7DE805}" type="slidenum">
              <a:rPr lang="en-US" smtClean="0"/>
              <a:pPr/>
              <a:t>40</a:t>
            </a:fld>
            <a:endParaRPr lang="en-US"/>
          </a:p>
        </p:txBody>
      </p:sp>
    </p:spTree>
    <p:extLst>
      <p:ext uri="{BB962C8B-B14F-4D97-AF65-F5344CB8AC3E}">
        <p14:creationId xmlns:p14="http://schemas.microsoft.com/office/powerpoint/2010/main" val="41021795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kern="1200">
                <a:solidFill>
                  <a:schemeClr val="tx1"/>
                </a:solidFill>
                <a:effectLst/>
                <a:latin typeface="+mn-lt"/>
                <a:ea typeface="+mn-ea"/>
                <a:cs typeface="+mn-cs"/>
              </a:rPr>
              <a:t>This description is for the instructor and should be deleted from the final presentation.</a:t>
            </a:r>
          </a:p>
        </p:txBody>
      </p:sp>
      <p:sp>
        <p:nvSpPr>
          <p:cNvPr id="4" name="Pladsholder til slidenummer 3"/>
          <p:cNvSpPr>
            <a:spLocks noGrp="1"/>
          </p:cNvSpPr>
          <p:nvPr>
            <p:ph type="sldNum" sz="quarter" idx="5"/>
          </p:nvPr>
        </p:nvSpPr>
        <p:spPr/>
        <p:txBody>
          <a:bodyPr/>
          <a:lstStyle/>
          <a:p>
            <a:fld id="{8712C7C1-CF36-4F8B-AE2E-CD4ECF7DE805}" type="slidenum">
              <a:rPr lang="en-US" smtClean="0"/>
              <a:pPr/>
              <a:t>41</a:t>
            </a:fld>
            <a:endParaRPr lang="en-US"/>
          </a:p>
        </p:txBody>
      </p:sp>
    </p:spTree>
    <p:extLst>
      <p:ext uri="{BB962C8B-B14F-4D97-AF65-F5344CB8AC3E}">
        <p14:creationId xmlns:p14="http://schemas.microsoft.com/office/powerpoint/2010/main" val="1586126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eaLnBrk="1" hangingPunct="1"/>
            <a:r>
              <a:rPr lang="da-DK" altLang="da-DK" i="0"/>
              <a:t>The awareness that all types are equally important while at the same time – from a team perspective – it is essential to keep a focus on diversity and competence development.</a:t>
            </a:r>
          </a:p>
          <a:p>
            <a:pPr eaLnBrk="1" hangingPunct="1"/>
            <a:endParaRPr lang="da-DK" altLang="da-DK" i="0"/>
          </a:p>
          <a:p>
            <a:pPr eaLnBrk="1" hangingPunct="1">
              <a:buFontTx/>
              <a:buChar char="•"/>
            </a:pPr>
            <a:r>
              <a:rPr lang="da-DK" altLang="da-DK" i="0"/>
              <a:t>Which team profiles/competences does our company possess? </a:t>
            </a:r>
          </a:p>
          <a:p>
            <a:pPr eaLnBrk="1" hangingPunct="1">
              <a:buFontTx/>
              <a:buChar char="•"/>
            </a:pPr>
            <a:r>
              <a:rPr lang="da-DK" altLang="da-DK" i="0"/>
              <a:t>Which team profiles/competences does the team need in order to complete its task? </a:t>
            </a:r>
          </a:p>
          <a:p>
            <a:pPr eaLnBrk="1" hangingPunct="1">
              <a:buFontTx/>
              <a:buChar char="•"/>
            </a:pPr>
            <a:endParaRPr lang="da-DK" altLang="da-DK" i="0"/>
          </a:p>
          <a:p>
            <a:pPr eaLnBrk="1" hangingPunct="1">
              <a:buFontTx/>
              <a:buNone/>
            </a:pPr>
            <a:r>
              <a:rPr lang="da-DK" altLang="da-DK" i="0"/>
              <a:t>Example questions for the team:</a:t>
            </a:r>
          </a:p>
          <a:p>
            <a:pPr eaLnBrk="1" hangingPunct="1"/>
            <a:endParaRPr lang="da-DK" altLang="da-DK" i="0"/>
          </a:p>
          <a:p>
            <a:pPr eaLnBrk="1" hangingPunct="1">
              <a:buFontTx/>
              <a:buChar char="•"/>
            </a:pPr>
            <a:r>
              <a:rPr lang="da-DK" altLang="da-DK" i="0"/>
              <a:t>Which tasks do we currently solve in our team?</a:t>
            </a:r>
          </a:p>
          <a:p>
            <a:pPr eaLnBrk="1" hangingPunct="1">
              <a:buFontTx/>
              <a:buChar char="•"/>
            </a:pPr>
            <a:r>
              <a:rPr lang="da-DK" altLang="da-DK" i="0"/>
              <a:t>Which tasks will we need to solve in the future?</a:t>
            </a:r>
          </a:p>
          <a:p>
            <a:pPr eaLnBrk="1" hangingPunct="1">
              <a:buFontTx/>
              <a:buChar char="•"/>
            </a:pPr>
            <a:r>
              <a:rPr lang="da-DK" altLang="da-DK" i="0"/>
              <a:t>Which competences will our team need to have/build in the future? </a:t>
            </a:r>
          </a:p>
          <a:p>
            <a:pPr eaLnBrk="1" hangingPunct="1">
              <a:buFontTx/>
              <a:buChar char="•"/>
            </a:pPr>
            <a:endParaRPr lang="da-DK" altLang="da-DK" i="0"/>
          </a:p>
          <a:p>
            <a:pPr defTabSz="931134">
              <a:defRPr/>
            </a:pPr>
            <a:r>
              <a:rPr lang="da-DK"/>
              <a:t>Source: </a:t>
            </a:r>
            <a:r>
              <a:rPr lang="da-DK">
                <a:hlinkClick r:id="rId3"/>
              </a:rPr>
              <a:t>[2]</a:t>
            </a:r>
            <a:r>
              <a:rPr lang="da-DK"/>
              <a:t> </a:t>
            </a:r>
            <a:r>
              <a:rPr lang="da-DK">
                <a:hlinkClick r:id="rId4"/>
              </a:rPr>
              <a:t>http://www.mckinsey.com/business-functions/organization/our-insights/why-diversity-matters</a:t>
            </a:r>
            <a:endParaRPr lang="da-DK"/>
          </a:p>
          <a:p>
            <a:endParaRPr lang="da-DK"/>
          </a:p>
        </p:txBody>
      </p:sp>
      <p:sp>
        <p:nvSpPr>
          <p:cNvPr id="4" name="Pladsholder til slidenummer 3"/>
          <p:cNvSpPr>
            <a:spLocks noGrp="1"/>
          </p:cNvSpPr>
          <p:nvPr>
            <p:ph type="sldNum" sz="quarter" idx="5"/>
          </p:nvPr>
        </p:nvSpPr>
        <p:spPr/>
        <p:txBody>
          <a:bodyPr/>
          <a:lstStyle/>
          <a:p>
            <a:fld id="{8712C7C1-CF36-4F8B-AE2E-CD4ECF7DE805}" type="slidenum">
              <a:rPr lang="en-US" smtClean="0"/>
              <a:pPr/>
              <a:t>42</a:t>
            </a:fld>
            <a:endParaRPr lang="en-US"/>
          </a:p>
        </p:txBody>
      </p:sp>
    </p:spTree>
    <p:extLst>
      <p:ext uri="{BB962C8B-B14F-4D97-AF65-F5344CB8AC3E}">
        <p14:creationId xmlns:p14="http://schemas.microsoft.com/office/powerpoint/2010/main" val="31823652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r>
              <a:rPr lang="da-DK"/>
              <a:t>Insert your own team analysis of the team. This is an example that shows all the team’s profiles. For more guidance see: https://youtu.be/m-6PPyAsNRk</a:t>
            </a:r>
          </a:p>
          <a:p>
            <a:endParaRPr lang="da-DK"/>
          </a:p>
          <a:p>
            <a:r>
              <a:rPr lang="da-DK"/>
              <a:t>Use the image as a starting point for talking about ”how your team looks” and as an introduction to the following images where we will go into more depth with what the team shows others and how EASI can help to indicate/point to focus areas.</a:t>
            </a:r>
          </a:p>
          <a:p>
            <a:endParaRPr lang="da-DK"/>
          </a:p>
          <a:p>
            <a:r>
              <a:rPr lang="da-DK"/>
              <a:t>One focus area might be that you look at competence development in a team perspective:</a:t>
            </a:r>
          </a:p>
          <a:p>
            <a:pPr lvl="1" eaLnBrk="1" hangingPunct="1">
              <a:buFontTx/>
              <a:buChar char="•"/>
            </a:pPr>
            <a:r>
              <a:rPr lang="da-DK" altLang="da-DK" i="0"/>
              <a:t>Which team profiles/competences does our company possess? </a:t>
            </a:r>
          </a:p>
          <a:p>
            <a:pPr lvl="1" eaLnBrk="1" hangingPunct="1">
              <a:buFontTx/>
              <a:buChar char="•"/>
            </a:pPr>
            <a:r>
              <a:rPr lang="da-DK" altLang="da-DK" i="0"/>
              <a:t>Which team profiles/competences does the team need in order to complete the task? </a:t>
            </a:r>
          </a:p>
          <a:p>
            <a:pPr eaLnBrk="1" hangingPunct="1"/>
            <a:endParaRPr lang="da-DK" altLang="da-DK" i="0"/>
          </a:p>
          <a:p>
            <a:pPr eaLnBrk="1" hangingPunct="1">
              <a:buFontTx/>
              <a:buNone/>
            </a:pPr>
            <a:r>
              <a:rPr lang="da-DK" altLang="da-DK" i="0"/>
              <a:t>Example questions for the team:</a:t>
            </a:r>
          </a:p>
          <a:p>
            <a:pPr lvl="1" eaLnBrk="1" hangingPunct="1">
              <a:buFontTx/>
              <a:buChar char="•"/>
            </a:pPr>
            <a:r>
              <a:rPr lang="da-DK" altLang="da-DK" i="0"/>
              <a:t>Which tasks do we currently solve in the team?</a:t>
            </a:r>
          </a:p>
          <a:p>
            <a:pPr lvl="1" eaLnBrk="1" hangingPunct="1">
              <a:buFontTx/>
              <a:buChar char="•"/>
            </a:pPr>
            <a:r>
              <a:rPr lang="da-DK" altLang="da-DK" i="0"/>
              <a:t>Which tasks will we need to solve in the future?</a:t>
            </a:r>
          </a:p>
          <a:p>
            <a:pPr lvl="1" eaLnBrk="1" hangingPunct="1">
              <a:buFontTx/>
              <a:buChar char="•"/>
            </a:pPr>
            <a:r>
              <a:rPr lang="da-DK" altLang="da-DK" i="0"/>
              <a:t>Which competences will our team need to have/build in the future? </a:t>
            </a:r>
          </a:p>
          <a:p>
            <a:endParaRPr lang="da-DK"/>
          </a:p>
        </p:txBody>
      </p:sp>
      <p:sp>
        <p:nvSpPr>
          <p:cNvPr id="4" name="Pladsholder til diasnummer 3"/>
          <p:cNvSpPr>
            <a:spLocks noGrp="1"/>
          </p:cNvSpPr>
          <p:nvPr>
            <p:ph type="sldNum" sz="quarter" idx="10"/>
          </p:nvPr>
        </p:nvSpPr>
        <p:spPr/>
        <p:txBody>
          <a:bodyPr/>
          <a:lstStyle/>
          <a:p>
            <a:fld id="{9E2A899D-490E-43D3-B8BA-DAD18C6D0914}" type="slidenum">
              <a:rPr lang="da-DK" smtClean="0"/>
              <a:pPr/>
              <a:t>43</a:t>
            </a:fld>
            <a:endParaRPr lang="da-DK"/>
          </a:p>
        </p:txBody>
      </p:sp>
    </p:spTree>
    <p:extLst>
      <p:ext uri="{BB962C8B-B14F-4D97-AF65-F5344CB8AC3E}">
        <p14:creationId xmlns:p14="http://schemas.microsoft.com/office/powerpoint/2010/main" val="35881111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r>
              <a:rPr lang="da-DK"/>
              <a:t>Insert your own team analysis of your team. This is an example that shows all the team’s profiles. For more guidance see: https://youtu.be/m-6PPyAsNRk</a:t>
            </a:r>
          </a:p>
          <a:p>
            <a:endParaRPr lang="da-DK"/>
          </a:p>
          <a:p>
            <a:r>
              <a:rPr lang="da-DK"/>
              <a:t>Use the image as a starting point for talking about ”how your team looks” and as an introduction to the following images where we will go into more depth with what the team shows others and how EASI can help to indicate/point to focus areas.</a:t>
            </a:r>
          </a:p>
          <a:p>
            <a:endParaRPr lang="da-DK"/>
          </a:p>
          <a:p>
            <a:r>
              <a:rPr lang="da-DK"/>
              <a:t>One focus area might be that you look at competence development in a team perspective:</a:t>
            </a:r>
          </a:p>
          <a:p>
            <a:pPr lvl="1" eaLnBrk="1" hangingPunct="1">
              <a:buFontTx/>
              <a:buChar char="•"/>
            </a:pPr>
            <a:r>
              <a:rPr lang="da-DK" altLang="da-DK" i="0"/>
              <a:t>Which team profiles/competences does our company possess? </a:t>
            </a:r>
          </a:p>
          <a:p>
            <a:pPr lvl="1" eaLnBrk="1" hangingPunct="1">
              <a:buFontTx/>
              <a:buChar char="•"/>
            </a:pPr>
            <a:r>
              <a:rPr lang="da-DK" altLang="da-DK" i="0"/>
              <a:t>Which team profiles/competences does the team need in order to complete the task? </a:t>
            </a:r>
          </a:p>
          <a:p>
            <a:pPr eaLnBrk="1" hangingPunct="1"/>
            <a:endParaRPr lang="da-DK" altLang="da-DK" i="0"/>
          </a:p>
          <a:p>
            <a:pPr eaLnBrk="1" hangingPunct="1">
              <a:buFontTx/>
              <a:buNone/>
            </a:pPr>
            <a:r>
              <a:rPr lang="da-DK" altLang="da-DK" i="0"/>
              <a:t>Example questions for the team:</a:t>
            </a:r>
          </a:p>
          <a:p>
            <a:pPr lvl="1" eaLnBrk="1" hangingPunct="1">
              <a:buFontTx/>
              <a:buChar char="•"/>
            </a:pPr>
            <a:r>
              <a:rPr lang="da-DK" altLang="da-DK" i="0"/>
              <a:t>Which tasks do we currently solve in the team?</a:t>
            </a:r>
          </a:p>
          <a:p>
            <a:pPr lvl="1" eaLnBrk="1" hangingPunct="1">
              <a:buFontTx/>
              <a:buChar char="•"/>
            </a:pPr>
            <a:r>
              <a:rPr lang="da-DK" altLang="da-DK" i="0"/>
              <a:t>Which tasks will we need to solve in the future?</a:t>
            </a:r>
          </a:p>
          <a:p>
            <a:pPr lvl="1" eaLnBrk="1" hangingPunct="1">
              <a:buFontTx/>
              <a:buChar char="•"/>
            </a:pPr>
            <a:r>
              <a:rPr lang="da-DK" altLang="da-DK" i="0"/>
              <a:t>Which competences will our team need to have/build in the future? </a:t>
            </a:r>
          </a:p>
          <a:p>
            <a:endParaRPr lang="da-DK"/>
          </a:p>
        </p:txBody>
      </p:sp>
      <p:sp>
        <p:nvSpPr>
          <p:cNvPr id="4" name="Pladsholder til diasnummer 3"/>
          <p:cNvSpPr>
            <a:spLocks noGrp="1"/>
          </p:cNvSpPr>
          <p:nvPr>
            <p:ph type="sldNum" sz="quarter" idx="10"/>
          </p:nvPr>
        </p:nvSpPr>
        <p:spPr/>
        <p:txBody>
          <a:bodyPr/>
          <a:lstStyle/>
          <a:p>
            <a:fld id="{9E2A899D-490E-43D3-B8BA-DAD18C6D0914}" type="slidenum">
              <a:rPr lang="da-DK" smtClean="0"/>
              <a:pPr/>
              <a:t>44</a:t>
            </a:fld>
            <a:endParaRPr lang="da-DK"/>
          </a:p>
        </p:txBody>
      </p:sp>
    </p:spTree>
    <p:extLst>
      <p:ext uri="{BB962C8B-B14F-4D97-AF65-F5344CB8AC3E}">
        <p14:creationId xmlns:p14="http://schemas.microsoft.com/office/powerpoint/2010/main" val="6546597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31134">
              <a:defRPr/>
            </a:pPr>
            <a:r>
              <a:rPr lang="da-DK"/>
              <a:t>Insert your own team analysis of your team. This is just an example that shows the team’s primary behavior. For more guidance see: https://youtu.be/m-6PPyAsNRk</a:t>
            </a:r>
          </a:p>
          <a:p>
            <a:endParaRPr lang="da-DK"/>
          </a:p>
          <a:p>
            <a:r>
              <a:rPr lang="da-DK"/>
              <a:t>Use the image as a starting point for talking about ‘what does this behavior say about your team’, where are the team’s strengths and its development areas. </a:t>
            </a:r>
          </a:p>
          <a:p>
            <a:r>
              <a:rPr lang="da-DK"/>
              <a:t>It makes good sense to go more into depth with the team’s behavioral preferences. As an example you could say about the above team:</a:t>
            </a:r>
          </a:p>
          <a:p>
            <a:endParaRPr lang="da-DK" altLang="da-DK" i="0"/>
          </a:p>
          <a:p>
            <a:pPr lvl="1" eaLnBrk="1" hangingPunct="1">
              <a:buFontTx/>
              <a:buChar char="•"/>
            </a:pPr>
            <a:r>
              <a:rPr lang="da-DK" altLang="da-DK" i="0"/>
              <a:t> 4 persons indicate controlling behavior (E &amp; I) while 2 indicate participating behavior.</a:t>
            </a:r>
          </a:p>
          <a:p>
            <a:pPr lvl="1" eaLnBrk="1" hangingPunct="1">
              <a:buFontTx/>
              <a:buNone/>
            </a:pPr>
            <a:r>
              <a:rPr lang="da-DK" altLang="da-DK" i="0"/>
              <a:t>Are there challenges between you about the way you want to control the team (split with 1 E’s &amp; 3 I’s) and what does that mean for your cooperation, synergies and conflicts? </a:t>
            </a:r>
          </a:p>
          <a:p>
            <a:pPr lvl="1" eaLnBrk="1" hangingPunct="1">
              <a:buFontTx/>
              <a:buChar char="•"/>
            </a:pPr>
            <a:r>
              <a:rPr lang="da-DK" altLang="da-DK" i="0"/>
              <a:t> There are 2 Supporters in the team to ensure a focus on relationships and team cooperation.</a:t>
            </a:r>
          </a:p>
          <a:p>
            <a:pPr lvl="1" eaLnBrk="1" hangingPunct="1">
              <a:buFontTx/>
              <a:buNone/>
            </a:pPr>
            <a:r>
              <a:rPr lang="da-DK" altLang="da-DK" i="0"/>
              <a:t>What does it bring the team that there is a great focus on cohesion within the team? </a:t>
            </a:r>
          </a:p>
          <a:p>
            <a:pPr lvl="1" eaLnBrk="1" hangingPunct="1">
              <a:buFontTx/>
              <a:buNone/>
            </a:pPr>
            <a:r>
              <a:rPr lang="da-DK" altLang="da-DK" i="0"/>
              <a:t>There are no Analysts to go into details with tasks.</a:t>
            </a:r>
          </a:p>
          <a:p>
            <a:pPr lvl="1" eaLnBrk="1" hangingPunct="1">
              <a:buFontTx/>
              <a:buNone/>
            </a:pPr>
            <a:r>
              <a:rPr lang="da-DK" altLang="da-DK" i="0"/>
              <a:t>How can the team secure the contributions otherwise undertaken by an Analyst? </a:t>
            </a:r>
            <a:endParaRPr lang="da-DK"/>
          </a:p>
          <a:p>
            <a:endParaRPr lang="da-DK"/>
          </a:p>
          <a:p>
            <a:r>
              <a:rPr lang="da-DK"/>
              <a:t>For more guidance, please refer to the report ”Understand your team”.</a:t>
            </a:r>
          </a:p>
        </p:txBody>
      </p:sp>
      <p:sp>
        <p:nvSpPr>
          <p:cNvPr id="4" name="Pladsholder til slidenummer 3"/>
          <p:cNvSpPr>
            <a:spLocks noGrp="1"/>
          </p:cNvSpPr>
          <p:nvPr>
            <p:ph type="sldNum" sz="quarter" idx="5"/>
          </p:nvPr>
        </p:nvSpPr>
        <p:spPr/>
        <p:txBody>
          <a:bodyPr/>
          <a:lstStyle/>
          <a:p>
            <a:fld id="{8712C7C1-CF36-4F8B-AE2E-CD4ECF7DE805}" type="slidenum">
              <a:rPr lang="en-US" smtClean="0"/>
              <a:pPr/>
              <a:t>45</a:t>
            </a:fld>
            <a:endParaRPr lang="en-US"/>
          </a:p>
        </p:txBody>
      </p:sp>
    </p:spTree>
    <p:extLst>
      <p:ext uri="{BB962C8B-B14F-4D97-AF65-F5344CB8AC3E}">
        <p14:creationId xmlns:p14="http://schemas.microsoft.com/office/powerpoint/2010/main" val="26208183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31134">
              <a:defRPr/>
            </a:pPr>
            <a:r>
              <a:rPr lang="da-DK"/>
              <a:t>Insert your own team analysis of your team. This is an example that shows team’s primary and secondary behavior. For more guidance see: https://youtu.be/m-6PPyAsNRk</a:t>
            </a:r>
          </a:p>
          <a:p>
            <a:endParaRPr lang="da-DK"/>
          </a:p>
          <a:p>
            <a:r>
              <a:rPr lang="da-DK"/>
              <a:t>Use the image as a starting point for dwelling on nuances of behavior by including secondary behavior.</a:t>
            </a:r>
          </a:p>
          <a:p>
            <a:endParaRPr lang="da-DK"/>
          </a:p>
          <a:p>
            <a:r>
              <a:rPr lang="da-DK"/>
              <a:t>When you look at the above, for example, the team’s primary behavior gains some nuance from the secondary Analyst behavior. </a:t>
            </a:r>
          </a:p>
          <a:p>
            <a:endParaRPr lang="da-DK"/>
          </a:p>
          <a:p>
            <a:pPr marL="0" marR="0" lvl="0" indent="0" algn="l" defTabSz="914400" rtl="0" eaLnBrk="1" fontAlgn="auto" latinLnBrk="0" hangingPunct="1">
              <a:lnSpc>
                <a:spcPct val="100000"/>
              </a:lnSpc>
              <a:spcBef>
                <a:spcPts val="0"/>
              </a:spcBef>
              <a:spcAft>
                <a:spcPts val="0"/>
              </a:spcAft>
              <a:buClrTx/>
              <a:buSzTx/>
              <a:buFontTx/>
              <a:buNone/>
              <a:tabLst/>
              <a:defRPr/>
            </a:pPr>
            <a:r>
              <a:rPr lang="da-DK"/>
              <a:t>For more guidance, please refer to the report ”Understand your team”, where you can also read more about secondary behavior.</a:t>
            </a:r>
          </a:p>
        </p:txBody>
      </p:sp>
      <p:sp>
        <p:nvSpPr>
          <p:cNvPr id="4" name="Pladsholder til slidenummer 3"/>
          <p:cNvSpPr>
            <a:spLocks noGrp="1"/>
          </p:cNvSpPr>
          <p:nvPr>
            <p:ph type="sldNum" sz="quarter" idx="5"/>
          </p:nvPr>
        </p:nvSpPr>
        <p:spPr/>
        <p:txBody>
          <a:bodyPr/>
          <a:lstStyle/>
          <a:p>
            <a:fld id="{8712C7C1-CF36-4F8B-AE2E-CD4ECF7DE805}" type="slidenum">
              <a:rPr lang="en-US" smtClean="0"/>
              <a:pPr/>
              <a:t>46</a:t>
            </a:fld>
            <a:endParaRPr lang="en-US"/>
          </a:p>
        </p:txBody>
      </p:sp>
    </p:spTree>
    <p:extLst>
      <p:ext uri="{BB962C8B-B14F-4D97-AF65-F5344CB8AC3E}">
        <p14:creationId xmlns:p14="http://schemas.microsoft.com/office/powerpoint/2010/main" val="4439275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a:xfrm>
            <a:off x="688817" y="4758892"/>
            <a:ext cx="5761196" cy="4508421"/>
          </a:xfrm>
        </p:spPr>
        <p:txBody>
          <a:bodyPr>
            <a:normAutofit/>
          </a:bodyPr>
          <a:lstStyle/>
          <a:p>
            <a:pPr marL="0" marR="0" lvl="0" indent="0" algn="l" defTabSz="931134" rtl="0" eaLnBrk="1" fontAlgn="auto" latinLnBrk="0" hangingPunct="1">
              <a:lnSpc>
                <a:spcPct val="100000"/>
              </a:lnSpc>
              <a:spcBef>
                <a:spcPts val="0"/>
              </a:spcBef>
              <a:spcAft>
                <a:spcPts val="0"/>
              </a:spcAft>
              <a:buClrTx/>
              <a:buSzTx/>
              <a:buFontTx/>
              <a:buNone/>
              <a:tabLst/>
              <a:defRPr/>
            </a:pPr>
            <a:r>
              <a:rPr lang="da-DK"/>
              <a:t>Insert your own team analysis of your team. This is just an example that shows the team’s primary motivation. For more guidance see: https://youtu.be/m-6PPyAsNRk</a:t>
            </a:r>
          </a:p>
          <a:p>
            <a:endParaRPr lang="da-DK"/>
          </a:p>
          <a:p>
            <a:r>
              <a:rPr lang="da-DK"/>
              <a:t>Use the image as a starting point for talking about ”what your motivation says about your team”, what the team is motivated by and where this differs from the team’s behavior and potential development areas.</a:t>
            </a:r>
          </a:p>
          <a:p>
            <a:endParaRPr lang="da-DK"/>
          </a:p>
          <a:p>
            <a:r>
              <a:rPr lang="da-DK"/>
              <a:t>The team’s motivation:</a:t>
            </a:r>
          </a:p>
          <a:p>
            <a:endParaRPr lang="da-DK"/>
          </a:p>
          <a:p>
            <a:r>
              <a:rPr lang="da-DK" altLang="da-DK" i="0"/>
              <a:t>            -5 team members indicate cooperative behavior split with 2 in S and 1 in A.</a:t>
            </a:r>
          </a:p>
          <a:p>
            <a:r>
              <a:rPr lang="da-DK" altLang="da-DK" i="0"/>
              <a:t> </a:t>
            </a:r>
          </a:p>
          <a:p>
            <a:pPr marL="444500" indent="-444500"/>
            <a:r>
              <a:rPr lang="da-DK" altLang="da-DK" i="0"/>
              <a:t>            -Motivation is aimed almost equally at People and Task. About the motivation of the team as a whole it can be said that there is a slight tendency toward cooperation. </a:t>
            </a:r>
          </a:p>
          <a:p>
            <a:pPr lvl="1" eaLnBrk="1" hangingPunct="1">
              <a:buFontTx/>
              <a:buNone/>
            </a:pPr>
            <a:r>
              <a:rPr lang="da-DK" altLang="da-DK" i="0"/>
              <a:t>What does this mean in relation to the team’s behavioral preferences and what does it mean for the team that it’s motivation differs from its behavior? </a:t>
            </a:r>
          </a:p>
          <a:p>
            <a:pPr lvl="1" eaLnBrk="1" hangingPunct="1">
              <a:buFontTx/>
              <a:buNone/>
            </a:pPr>
            <a:r>
              <a:rPr lang="da-DK" altLang="da-DK" i="0"/>
              <a:t>Do some team members choose different behavior because there is not enough room to behave according to their primary motivation?</a:t>
            </a:r>
          </a:p>
          <a:p>
            <a:endParaRPr lang="da-DK"/>
          </a:p>
          <a:p>
            <a:r>
              <a:rPr lang="da-DK"/>
              <a:t>For more guidance, please refer to the report ”Understand your team”.</a:t>
            </a:r>
          </a:p>
          <a:p>
            <a:endParaRPr lang="da-DK"/>
          </a:p>
        </p:txBody>
      </p:sp>
      <p:sp>
        <p:nvSpPr>
          <p:cNvPr id="4" name="Pladsholder til diasnummer 3"/>
          <p:cNvSpPr>
            <a:spLocks noGrp="1"/>
          </p:cNvSpPr>
          <p:nvPr>
            <p:ph type="sldNum" sz="quarter" idx="10"/>
          </p:nvPr>
        </p:nvSpPr>
        <p:spPr/>
        <p:txBody>
          <a:bodyPr/>
          <a:lstStyle/>
          <a:p>
            <a:fld id="{8712C7C1-CF36-4F8B-AE2E-CD4ECF7DE805}" type="slidenum">
              <a:rPr lang="en-US" smtClean="0"/>
              <a:pPr/>
              <a:t>47</a:t>
            </a:fld>
            <a:endParaRPr lang="en-US"/>
          </a:p>
        </p:txBody>
      </p:sp>
    </p:spTree>
    <p:extLst>
      <p:ext uri="{BB962C8B-B14F-4D97-AF65-F5344CB8AC3E}">
        <p14:creationId xmlns:p14="http://schemas.microsoft.com/office/powerpoint/2010/main" val="62830406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r>
              <a:rPr lang="da-DK" sz="1200" kern="1200">
                <a:solidFill>
                  <a:schemeClr val="tx1"/>
                </a:solidFill>
                <a:effectLst/>
                <a:latin typeface="+mn-lt"/>
                <a:ea typeface="+mn-ea"/>
                <a:cs typeface="+mn-cs"/>
              </a:rPr>
              <a:t>Insert your own team analysis of your team. This is just an example that shows the team’s primary/secondary motivation. For more guidance see: </a:t>
            </a:r>
            <a:r>
              <a:rPr lang="da-DK" sz="1200" u="sng" kern="1200">
                <a:solidFill>
                  <a:schemeClr val="tx1"/>
                </a:solidFill>
                <a:effectLst/>
                <a:latin typeface="+mn-lt"/>
                <a:ea typeface="+mn-ea"/>
                <a:cs typeface="+mn-cs"/>
                <a:hlinkClick r:id="rId3"/>
              </a:rPr>
              <a:t>https://youtu.be/m-6PPyAsNRk</a:t>
            </a:r>
            <a:endParaRPr lang="da-DK" sz="1200" kern="1200">
              <a:solidFill>
                <a:schemeClr val="tx1"/>
              </a:solidFill>
              <a:effectLst/>
              <a:latin typeface="+mn-lt"/>
              <a:ea typeface="+mn-ea"/>
              <a:cs typeface="+mn-cs"/>
            </a:endParaRPr>
          </a:p>
          <a:p>
            <a:endParaRPr lang="da-DK" sz="1200" kern="1200">
              <a:solidFill>
                <a:schemeClr val="tx1"/>
              </a:solidFill>
              <a:effectLst/>
              <a:latin typeface="+mn-lt"/>
              <a:ea typeface="+mn-ea"/>
              <a:cs typeface="+mn-cs"/>
            </a:endParaRPr>
          </a:p>
          <a:p>
            <a:r>
              <a:rPr lang="da-DK" sz="1200" kern="1200">
                <a:solidFill>
                  <a:schemeClr val="tx1"/>
                </a:solidFill>
                <a:effectLst/>
                <a:latin typeface="+mn-lt"/>
                <a:ea typeface="+mn-ea"/>
                <a:cs typeface="+mn-cs"/>
              </a:rPr>
              <a:t>Use the image as a starting point for expanding on nuances within motivation by drawing on information about the secondary motivation. </a:t>
            </a:r>
          </a:p>
          <a:p>
            <a:endParaRPr lang="da-DK" sz="1200" kern="1200">
              <a:solidFill>
                <a:schemeClr val="tx1"/>
              </a:solidFill>
              <a:effectLst/>
              <a:latin typeface="+mn-lt"/>
              <a:ea typeface="+mn-ea"/>
              <a:cs typeface="+mn-cs"/>
            </a:endParaRPr>
          </a:p>
          <a:p>
            <a:r>
              <a:rPr lang="da-DK" sz="1200" kern="1200">
                <a:solidFill>
                  <a:schemeClr val="tx1"/>
                </a:solidFill>
                <a:effectLst/>
                <a:latin typeface="+mn-lt"/>
                <a:ea typeface="+mn-ea"/>
                <a:cs typeface="+mn-cs"/>
              </a:rPr>
              <a:t>When we look at the above, the team’s motivation is shown for example by all team members being primarily or secondarily motivated for Control, either as an Enthusiast or as an Implementer. </a:t>
            </a:r>
          </a:p>
          <a:p>
            <a:endParaRPr lang="da-DK" sz="1200" kern="1200">
              <a:solidFill>
                <a:schemeClr val="tx1"/>
              </a:solidFill>
              <a:effectLst/>
              <a:latin typeface="+mn-lt"/>
              <a:ea typeface="+mn-ea"/>
              <a:cs typeface="+mn-cs"/>
            </a:endParaRPr>
          </a:p>
          <a:p>
            <a:r>
              <a:rPr lang="da-DK" sz="1200" kern="1200">
                <a:solidFill>
                  <a:schemeClr val="tx1"/>
                </a:solidFill>
                <a:effectLst/>
                <a:latin typeface="+mn-lt"/>
                <a:ea typeface="+mn-ea"/>
                <a:cs typeface="+mn-cs"/>
              </a:rPr>
              <a:t>For more guidance, please refer to the report ”Understand your team” where you can read more about secondary motivation. </a:t>
            </a:r>
          </a:p>
        </p:txBody>
      </p:sp>
      <p:sp>
        <p:nvSpPr>
          <p:cNvPr id="4" name="Pladsholder til diasnummer 3"/>
          <p:cNvSpPr>
            <a:spLocks noGrp="1"/>
          </p:cNvSpPr>
          <p:nvPr>
            <p:ph type="sldNum" sz="quarter" idx="10"/>
          </p:nvPr>
        </p:nvSpPr>
        <p:spPr/>
        <p:txBody>
          <a:bodyPr/>
          <a:lstStyle/>
          <a:p>
            <a:fld id="{8712C7C1-CF36-4F8B-AE2E-CD4ECF7DE805}" type="slidenum">
              <a:rPr lang="en-US" smtClean="0"/>
              <a:pPr/>
              <a:t>48</a:t>
            </a:fld>
            <a:endParaRPr lang="en-US"/>
          </a:p>
        </p:txBody>
      </p:sp>
    </p:spTree>
    <p:extLst>
      <p:ext uri="{BB962C8B-B14F-4D97-AF65-F5344CB8AC3E}">
        <p14:creationId xmlns:p14="http://schemas.microsoft.com/office/powerpoint/2010/main" val="32138901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31134" rtl="0" eaLnBrk="1" fontAlgn="auto" latinLnBrk="0" hangingPunct="1">
              <a:lnSpc>
                <a:spcPct val="100000"/>
              </a:lnSpc>
              <a:spcBef>
                <a:spcPts val="0"/>
              </a:spcBef>
              <a:spcAft>
                <a:spcPts val="0"/>
              </a:spcAft>
              <a:buClrTx/>
              <a:buSzTx/>
              <a:buFontTx/>
              <a:buNone/>
              <a:tabLst/>
              <a:defRPr/>
            </a:pPr>
            <a:r>
              <a:rPr lang="da-DK" sz="1200" kern="1200">
                <a:solidFill>
                  <a:schemeClr val="tx1"/>
                </a:solidFill>
                <a:effectLst/>
                <a:latin typeface="+mn-lt"/>
                <a:ea typeface="+mn-ea"/>
                <a:cs typeface="+mn-cs"/>
              </a:rPr>
              <a:t>Insert your own team analysis of your team. This is just an example that shows (quite simply) which types mostly characterize the team as a whole. For more guidance see: </a:t>
            </a:r>
            <a:r>
              <a:rPr lang="da-DK" sz="1200" u="sng" kern="1200">
                <a:solidFill>
                  <a:schemeClr val="tx1"/>
                </a:solidFill>
                <a:effectLst/>
                <a:latin typeface="+mn-lt"/>
                <a:ea typeface="+mn-ea"/>
                <a:cs typeface="+mn-cs"/>
                <a:hlinkClick r:id="rId3"/>
              </a:rPr>
              <a:t>https://youtu.be/m-6PPyAsNRk</a:t>
            </a:r>
            <a:endParaRPr lang="da-DK" sz="1200" kern="1200">
              <a:solidFill>
                <a:schemeClr val="tx1"/>
              </a:solidFill>
              <a:effectLst/>
              <a:latin typeface="+mn-lt"/>
              <a:ea typeface="+mn-ea"/>
              <a:cs typeface="+mn-cs"/>
            </a:endParaRPr>
          </a:p>
          <a:p>
            <a:endParaRPr lang="da-DK"/>
          </a:p>
          <a:p>
            <a:r>
              <a:rPr lang="da-DK"/>
              <a:t>Which two types stand out when you overlay all the team’s positions? How will others primarily perceive your team when they meet/work with you as a team?</a:t>
            </a:r>
          </a:p>
          <a:p>
            <a:endParaRPr lang="da-DK"/>
          </a:p>
          <a:p>
            <a:r>
              <a:rPr lang="da-DK"/>
              <a:t>This image shows that the team is motivated to do what you do, because the round circles have the same position for both behavior and motivation.</a:t>
            </a:r>
          </a:p>
          <a:p>
            <a:endParaRPr lang="da-DK"/>
          </a:p>
          <a:p>
            <a:r>
              <a:rPr lang="da-DK"/>
              <a:t>Questions:</a:t>
            </a:r>
          </a:p>
          <a:p>
            <a:pPr eaLnBrk="1" hangingPunct="1"/>
            <a:r>
              <a:rPr lang="da-DK" altLang="da-DK" i="0"/>
              <a:t>What does it mean that your team as a whole have a preference for being Enthusiasts and Implementers when you are solving tasks in your daily work? </a:t>
            </a:r>
          </a:p>
          <a:p>
            <a:pPr eaLnBrk="1" hangingPunct="1"/>
            <a:r>
              <a:rPr lang="da-DK" altLang="da-DK" i="0"/>
              <a:t>What strengths/pitfalls does that bring in terms of succeeding with the core tasks of your team?</a:t>
            </a:r>
          </a:p>
          <a:p>
            <a:pPr eaLnBrk="1" hangingPunct="1"/>
            <a:endParaRPr lang="da-DK" altLang="da-DK" i="0"/>
          </a:p>
          <a:p>
            <a:pPr eaLnBrk="1" hangingPunct="1"/>
            <a:endParaRPr lang="da-DK" altLang="da-DK" i="0"/>
          </a:p>
          <a:p>
            <a:endParaRPr lang="da-DK"/>
          </a:p>
        </p:txBody>
      </p:sp>
      <p:sp>
        <p:nvSpPr>
          <p:cNvPr id="4" name="Pladsholder til slidenummer 3"/>
          <p:cNvSpPr>
            <a:spLocks noGrp="1"/>
          </p:cNvSpPr>
          <p:nvPr>
            <p:ph type="sldNum" sz="quarter" idx="5"/>
          </p:nvPr>
        </p:nvSpPr>
        <p:spPr/>
        <p:txBody>
          <a:bodyPr/>
          <a:lstStyle/>
          <a:p>
            <a:fld id="{8712C7C1-CF36-4F8B-AE2E-CD4ECF7DE805}" type="slidenum">
              <a:rPr lang="en-US" smtClean="0"/>
              <a:pPr/>
              <a:t>49</a:t>
            </a:fld>
            <a:endParaRPr lang="en-US"/>
          </a:p>
        </p:txBody>
      </p:sp>
    </p:spTree>
    <p:extLst>
      <p:ext uri="{BB962C8B-B14F-4D97-AF65-F5344CB8AC3E}">
        <p14:creationId xmlns:p14="http://schemas.microsoft.com/office/powerpoint/2010/main" val="19136294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Cover page for your presentation. Insert your own heading for the day.</a:t>
            </a:r>
          </a:p>
          <a:p>
            <a:endParaRPr lang="da-DK"/>
          </a:p>
        </p:txBody>
      </p:sp>
      <p:sp>
        <p:nvSpPr>
          <p:cNvPr id="4" name="Pladsholder til slidenummer 3"/>
          <p:cNvSpPr>
            <a:spLocks noGrp="1"/>
          </p:cNvSpPr>
          <p:nvPr>
            <p:ph type="sldNum" sz="quarter" idx="5"/>
          </p:nvPr>
        </p:nvSpPr>
        <p:spPr/>
        <p:txBody>
          <a:bodyPr/>
          <a:lstStyle/>
          <a:p>
            <a:fld id="{8712C7C1-CF36-4F8B-AE2E-CD4ECF7DE805}" type="slidenum">
              <a:rPr lang="en-US" smtClean="0"/>
              <a:pPr/>
              <a:t>5</a:t>
            </a:fld>
            <a:endParaRPr lang="en-US"/>
          </a:p>
        </p:txBody>
      </p:sp>
    </p:spTree>
    <p:extLst>
      <p:ext uri="{BB962C8B-B14F-4D97-AF65-F5344CB8AC3E}">
        <p14:creationId xmlns:p14="http://schemas.microsoft.com/office/powerpoint/2010/main" val="9893064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r>
              <a:rPr lang="da-DK" sz="1200" kern="1200">
                <a:solidFill>
                  <a:schemeClr val="tx1"/>
                </a:solidFill>
                <a:effectLst/>
                <a:latin typeface="+mn-lt"/>
                <a:ea typeface="+mn-ea"/>
                <a:cs typeface="+mn-cs"/>
              </a:rPr>
              <a:t>Insert your own team analysis of your team. However, this is only relevant if you wish to show each individual’s EASI behavior and motivation</a:t>
            </a:r>
            <a:r>
              <a:rPr lang="da-DK"/>
              <a:t>. </a:t>
            </a:r>
          </a:p>
        </p:txBody>
      </p:sp>
      <p:sp>
        <p:nvSpPr>
          <p:cNvPr id="4" name="Pladsholder til diasnummer 3"/>
          <p:cNvSpPr>
            <a:spLocks noGrp="1"/>
          </p:cNvSpPr>
          <p:nvPr>
            <p:ph type="sldNum" sz="quarter" idx="10"/>
          </p:nvPr>
        </p:nvSpPr>
        <p:spPr/>
        <p:txBody>
          <a:bodyPr/>
          <a:lstStyle/>
          <a:p>
            <a:fld id="{9E2A899D-490E-43D3-B8BA-DAD18C6D0914}" type="slidenum">
              <a:rPr lang="da-DK" smtClean="0"/>
              <a:pPr/>
              <a:t>50</a:t>
            </a:fld>
            <a:endParaRPr lang="da-DK"/>
          </a:p>
        </p:txBody>
      </p:sp>
    </p:spTree>
    <p:extLst>
      <p:ext uri="{BB962C8B-B14F-4D97-AF65-F5344CB8AC3E}">
        <p14:creationId xmlns:p14="http://schemas.microsoft.com/office/powerpoint/2010/main" val="150529633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r>
              <a:rPr lang="da-DK" sz="1200" kern="1200">
                <a:solidFill>
                  <a:schemeClr val="tx1"/>
                </a:solidFill>
                <a:effectLst/>
                <a:latin typeface="+mn-lt"/>
                <a:ea typeface="+mn-ea"/>
                <a:cs typeface="+mn-cs"/>
              </a:rPr>
              <a:t>Insert your own team analysis of your team. For more guidance see: </a:t>
            </a:r>
            <a:r>
              <a:rPr lang="da-DK" sz="1200" u="sng" kern="1200">
                <a:solidFill>
                  <a:schemeClr val="tx1"/>
                </a:solidFill>
                <a:effectLst/>
                <a:latin typeface="+mn-lt"/>
                <a:ea typeface="+mn-ea"/>
                <a:cs typeface="+mn-cs"/>
                <a:hlinkClick r:id="rId3"/>
              </a:rPr>
              <a:t>https://youtu.be/m-6PPyAsNRk</a:t>
            </a:r>
            <a:endParaRPr lang="da-DK" sz="1200" kern="1200">
              <a:solidFill>
                <a:schemeClr val="tx1"/>
              </a:solidFill>
              <a:effectLst/>
              <a:latin typeface="+mn-lt"/>
              <a:ea typeface="+mn-ea"/>
              <a:cs typeface="+mn-cs"/>
            </a:endParaRPr>
          </a:p>
          <a:p>
            <a:endParaRPr lang="da-DK"/>
          </a:p>
          <a:p>
            <a:r>
              <a:rPr lang="da-DK"/>
              <a:t>This is an example that shows both the team’s primary and secondary behavioral style in ‘neutral’ colors so you can focus on behavioral preferences of the team, not each individual. </a:t>
            </a:r>
          </a:p>
          <a:p>
            <a:r>
              <a:rPr lang="da-DK"/>
              <a:t>You may find it useful to split the two images so you can show the primary behavioral first and only later extend to the secondary behavior. </a:t>
            </a:r>
          </a:p>
        </p:txBody>
      </p:sp>
      <p:sp>
        <p:nvSpPr>
          <p:cNvPr id="4" name="Pladsholder til diasnummer 3"/>
          <p:cNvSpPr>
            <a:spLocks noGrp="1"/>
          </p:cNvSpPr>
          <p:nvPr>
            <p:ph type="sldNum" sz="quarter" idx="10"/>
          </p:nvPr>
        </p:nvSpPr>
        <p:spPr/>
        <p:txBody>
          <a:bodyPr/>
          <a:lstStyle/>
          <a:p>
            <a:fld id="{9E2A899D-490E-43D3-B8BA-DAD18C6D0914}" type="slidenum">
              <a:rPr lang="da-DK" smtClean="0"/>
              <a:pPr/>
              <a:t>51</a:t>
            </a:fld>
            <a:endParaRPr lang="da-DK"/>
          </a:p>
        </p:txBody>
      </p:sp>
    </p:spTree>
    <p:extLst>
      <p:ext uri="{BB962C8B-B14F-4D97-AF65-F5344CB8AC3E}">
        <p14:creationId xmlns:p14="http://schemas.microsoft.com/office/powerpoint/2010/main" val="35881111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 </a:t>
            </a:r>
          </a:p>
        </p:txBody>
      </p:sp>
      <p:sp>
        <p:nvSpPr>
          <p:cNvPr id="4" name="Pladsholder til slidenummer 3"/>
          <p:cNvSpPr>
            <a:spLocks noGrp="1"/>
          </p:cNvSpPr>
          <p:nvPr>
            <p:ph type="sldNum" sz="quarter" idx="5"/>
          </p:nvPr>
        </p:nvSpPr>
        <p:spPr/>
        <p:txBody>
          <a:bodyPr/>
          <a:lstStyle/>
          <a:p>
            <a:pPr defTabSz="931134">
              <a:defRPr/>
            </a:pPr>
            <a:fld id="{8712C7C1-CF36-4F8B-AE2E-CD4ECF7DE805}" type="slidenum">
              <a:rPr lang="en-US">
                <a:solidFill>
                  <a:prstClr val="black"/>
                </a:solidFill>
                <a:latin typeface="Calibri"/>
              </a:rPr>
              <a:pPr defTabSz="931134">
                <a:defRPr/>
              </a:pPr>
              <a:t>52</a:t>
            </a:fld>
            <a:endParaRPr lang="en-US">
              <a:solidFill>
                <a:prstClr val="black"/>
              </a:solidFill>
              <a:latin typeface="Calibri"/>
            </a:endParaRPr>
          </a:p>
        </p:txBody>
      </p:sp>
    </p:spTree>
    <p:extLst>
      <p:ext uri="{BB962C8B-B14F-4D97-AF65-F5344CB8AC3E}">
        <p14:creationId xmlns:p14="http://schemas.microsoft.com/office/powerpoint/2010/main" val="291956981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Cooperation is a term used in various areas of expertise: Cooperation in sociology is about separate group’s and culture’s efforts to reach a common goal.</a:t>
            </a:r>
          </a:p>
          <a:p>
            <a:r>
              <a:rPr lang="da-DK"/>
              <a:t>Cooperation in economics is about employees’ and employers’ aligning their goals, demands and methods with each other. </a:t>
            </a:r>
          </a:p>
          <a:p>
            <a:r>
              <a:rPr lang="da-DK">
                <a:hlinkClick r:id="rId3"/>
              </a:rPr>
              <a:t>Wikipedia</a:t>
            </a:r>
            <a:endParaRPr lang="da-DK"/>
          </a:p>
          <a:p>
            <a:endParaRPr lang="da-DK"/>
          </a:p>
          <a:p>
            <a:r>
              <a:rPr lang="da-DK"/>
              <a:t>Working with EASI you should be aware that cooperation takes on a different meaning for each of the 4 types – see illustration on the next slide. </a:t>
            </a:r>
          </a:p>
          <a:p>
            <a:endParaRPr lang="da-DK"/>
          </a:p>
        </p:txBody>
      </p:sp>
      <p:sp>
        <p:nvSpPr>
          <p:cNvPr id="4" name="Pladsholder til slidenummer 3"/>
          <p:cNvSpPr>
            <a:spLocks noGrp="1"/>
          </p:cNvSpPr>
          <p:nvPr>
            <p:ph type="sldNum" sz="quarter" idx="5"/>
          </p:nvPr>
        </p:nvSpPr>
        <p:spPr/>
        <p:txBody>
          <a:bodyPr/>
          <a:lstStyle/>
          <a:p>
            <a:fld id="{8712C7C1-CF36-4F8B-AE2E-CD4ECF7DE805}" type="slidenum">
              <a:rPr lang="en-US" smtClean="0"/>
              <a:pPr/>
              <a:t>53</a:t>
            </a:fld>
            <a:endParaRPr lang="en-US"/>
          </a:p>
        </p:txBody>
      </p:sp>
    </p:spTree>
    <p:extLst>
      <p:ext uri="{BB962C8B-B14F-4D97-AF65-F5344CB8AC3E}">
        <p14:creationId xmlns:p14="http://schemas.microsoft.com/office/powerpoint/2010/main" val="48436594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solidFill>
                  <a:srgbClr val="3D4955"/>
                </a:solidFill>
                <a:latin typeface="Franklin Gothic Book" panose="020B0503020102020204" pitchFamily="34" charset="0"/>
                <a:ea typeface="Open Sans" panose="020B0606030504020204" pitchFamily="34" charset="0"/>
                <a:cs typeface="Open Sans" panose="020B0606030504020204" pitchFamily="34" charset="0"/>
              </a:rPr>
              <a:t>The natural preferences of the types when they work together.</a:t>
            </a:r>
          </a:p>
          <a:p>
            <a:r>
              <a:rPr lang="da-DK">
                <a:solidFill>
                  <a:srgbClr val="3D4955"/>
                </a:solidFill>
                <a:latin typeface="Franklin Gothic Book" panose="020B0503020102020204" pitchFamily="34" charset="0"/>
                <a:ea typeface="Open Sans" panose="020B0606030504020204" pitchFamily="34" charset="0"/>
                <a:cs typeface="Open Sans" panose="020B0606030504020204" pitchFamily="34" charset="0"/>
              </a:rPr>
              <a:t>Do you recognize the types from your own cooperation?</a:t>
            </a:r>
          </a:p>
          <a:p>
            <a:r>
              <a:rPr lang="da-DK">
                <a:solidFill>
                  <a:srgbClr val="3D4955"/>
                </a:solidFill>
                <a:latin typeface="Franklin Gothic Book" panose="020B0503020102020204" pitchFamily="34" charset="0"/>
                <a:ea typeface="Open Sans" panose="020B0606030504020204" pitchFamily="34" charset="0"/>
                <a:cs typeface="Open Sans" panose="020B0606030504020204" pitchFamily="34" charset="0"/>
              </a:rPr>
              <a:t>What can you do to strengthen your cooperation?</a:t>
            </a:r>
          </a:p>
          <a:p>
            <a:r>
              <a:rPr lang="da-DK">
                <a:solidFill>
                  <a:srgbClr val="3D4955"/>
                </a:solidFill>
                <a:latin typeface="Franklin Gothic Book" panose="020B0503020102020204" pitchFamily="34" charset="0"/>
                <a:ea typeface="Open Sans" panose="020B0606030504020204" pitchFamily="34" charset="0"/>
                <a:cs typeface="Open Sans" panose="020B0606030504020204" pitchFamily="34" charset="0"/>
              </a:rPr>
              <a:t>Where can you make adjustments, up or down? </a:t>
            </a:r>
          </a:p>
          <a:p>
            <a:endParaRPr lang="da-DK"/>
          </a:p>
        </p:txBody>
      </p:sp>
      <p:sp>
        <p:nvSpPr>
          <p:cNvPr id="4" name="Pladsholder til slidenummer 3"/>
          <p:cNvSpPr>
            <a:spLocks noGrp="1"/>
          </p:cNvSpPr>
          <p:nvPr>
            <p:ph type="sldNum" sz="quarter" idx="5"/>
          </p:nvPr>
        </p:nvSpPr>
        <p:spPr/>
        <p:txBody>
          <a:bodyPr/>
          <a:lstStyle/>
          <a:p>
            <a:fld id="{8712C7C1-CF36-4F8B-AE2E-CD4ECF7DE805}" type="slidenum">
              <a:rPr lang="en-US" smtClean="0"/>
              <a:pPr/>
              <a:t>54</a:t>
            </a:fld>
            <a:endParaRPr lang="en-US"/>
          </a:p>
        </p:txBody>
      </p:sp>
    </p:spTree>
    <p:extLst>
      <p:ext uri="{BB962C8B-B14F-4D97-AF65-F5344CB8AC3E}">
        <p14:creationId xmlns:p14="http://schemas.microsoft.com/office/powerpoint/2010/main" val="58797106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31134">
              <a:defRPr/>
            </a:pPr>
            <a:r>
              <a:rPr lang="da-DK">
                <a:latin typeface="Franklin Gothic Book" panose="020B0503020102020204" pitchFamily="34" charset="0"/>
              </a:rPr>
              <a:t>What is the high-level motivation for cooperation of the types?</a:t>
            </a:r>
          </a:p>
          <a:p>
            <a:pPr defTabSz="931134">
              <a:defRPr/>
            </a:pPr>
            <a:endParaRPr lang="da-DK">
              <a:latin typeface="Franklin Gothic Book" panose="020B0503020102020204" pitchFamily="34" charset="0"/>
            </a:endParaRPr>
          </a:p>
          <a:p>
            <a:pPr defTabSz="931134">
              <a:defRPr/>
            </a:pPr>
            <a:r>
              <a:rPr lang="da-DK">
                <a:latin typeface="Franklin Gothic Book" panose="020B0503020102020204" pitchFamily="34" charset="0"/>
              </a:rPr>
              <a:t>What are their driving forces and when are they most motivated?</a:t>
            </a:r>
          </a:p>
          <a:p>
            <a:pPr defTabSz="931134">
              <a:defRPr/>
            </a:pPr>
            <a:endParaRPr lang="da-DK">
              <a:latin typeface="Franklin Gothic Book" panose="020B0503020102020204" pitchFamily="34" charset="0"/>
            </a:endParaRPr>
          </a:p>
          <a:p>
            <a:pPr defTabSz="931134">
              <a:defRPr/>
            </a:pPr>
            <a:endParaRPr lang="da-DK">
              <a:latin typeface="Franklin Gothic Book" panose="020B0503020102020204" pitchFamily="34" charset="0"/>
            </a:endParaRPr>
          </a:p>
        </p:txBody>
      </p:sp>
      <p:sp>
        <p:nvSpPr>
          <p:cNvPr id="4" name="Pladsholder til slidenummer 3"/>
          <p:cNvSpPr>
            <a:spLocks noGrp="1"/>
          </p:cNvSpPr>
          <p:nvPr>
            <p:ph type="sldNum" sz="quarter" idx="5"/>
          </p:nvPr>
        </p:nvSpPr>
        <p:spPr/>
        <p:txBody>
          <a:bodyPr/>
          <a:lstStyle/>
          <a:p>
            <a:fld id="{8712C7C1-CF36-4F8B-AE2E-CD4ECF7DE805}" type="slidenum">
              <a:rPr lang="en-US" smtClean="0"/>
              <a:pPr/>
              <a:t>55</a:t>
            </a:fld>
            <a:endParaRPr lang="en-US"/>
          </a:p>
        </p:txBody>
      </p:sp>
    </p:spTree>
    <p:extLst>
      <p:ext uri="{BB962C8B-B14F-4D97-AF65-F5344CB8AC3E}">
        <p14:creationId xmlns:p14="http://schemas.microsoft.com/office/powerpoint/2010/main" val="117785059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 </a:t>
            </a:r>
          </a:p>
        </p:txBody>
      </p:sp>
      <p:sp>
        <p:nvSpPr>
          <p:cNvPr id="4" name="Pladsholder til slidenummer 3"/>
          <p:cNvSpPr>
            <a:spLocks noGrp="1"/>
          </p:cNvSpPr>
          <p:nvPr>
            <p:ph type="sldNum" sz="quarter" idx="5"/>
          </p:nvPr>
        </p:nvSpPr>
        <p:spPr/>
        <p:txBody>
          <a:bodyPr/>
          <a:lstStyle/>
          <a:p>
            <a:pPr defTabSz="931134">
              <a:defRPr/>
            </a:pPr>
            <a:fld id="{8712C7C1-CF36-4F8B-AE2E-CD4ECF7DE805}" type="slidenum">
              <a:rPr lang="en-US">
                <a:solidFill>
                  <a:prstClr val="black"/>
                </a:solidFill>
                <a:latin typeface="Calibri"/>
              </a:rPr>
              <a:pPr defTabSz="931134">
                <a:defRPr/>
              </a:pPr>
              <a:t>56</a:t>
            </a:fld>
            <a:endParaRPr lang="en-US">
              <a:solidFill>
                <a:prstClr val="black"/>
              </a:solidFill>
              <a:latin typeface="Calibri"/>
            </a:endParaRPr>
          </a:p>
        </p:txBody>
      </p:sp>
    </p:spTree>
    <p:extLst>
      <p:ext uri="{BB962C8B-B14F-4D97-AF65-F5344CB8AC3E}">
        <p14:creationId xmlns:p14="http://schemas.microsoft.com/office/powerpoint/2010/main" val="232877941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pPr marL="0" marR="0" lvl="0" indent="0" algn="l" defTabSz="931134" rtl="0" eaLnBrk="1" fontAlgn="auto" latinLnBrk="0" hangingPunct="1">
              <a:lnSpc>
                <a:spcPct val="100000"/>
              </a:lnSpc>
              <a:spcBef>
                <a:spcPts val="0"/>
              </a:spcBef>
              <a:spcAft>
                <a:spcPts val="0"/>
              </a:spcAft>
              <a:buClrTx/>
              <a:buSzTx/>
              <a:buFontTx/>
              <a:buNone/>
              <a:tabLst/>
              <a:defRPr/>
            </a:pPr>
            <a:r>
              <a:rPr lang="da-DK" sz="1200" kern="1200">
                <a:solidFill>
                  <a:schemeClr val="tx1"/>
                </a:solidFill>
                <a:effectLst/>
                <a:latin typeface="+mn-lt"/>
                <a:ea typeface="+mn-ea"/>
                <a:cs typeface="+mn-cs"/>
              </a:rPr>
              <a:t>See description of the exercise on the next slide.</a:t>
            </a:r>
          </a:p>
          <a:p>
            <a:pPr defTabSz="931134">
              <a:defRPr/>
            </a:pPr>
            <a:r>
              <a:rPr lang="da-DK"/>
              <a:t>3-12 participants per group. Set aside 15 minutes for building and 10 minutes for debrief. </a:t>
            </a:r>
          </a:p>
        </p:txBody>
      </p:sp>
      <p:sp>
        <p:nvSpPr>
          <p:cNvPr id="4" name="Pladsholder til slidenummer 3"/>
          <p:cNvSpPr>
            <a:spLocks noGrp="1"/>
          </p:cNvSpPr>
          <p:nvPr>
            <p:ph type="sldNum" sz="quarter" idx="5"/>
          </p:nvPr>
        </p:nvSpPr>
        <p:spPr/>
        <p:txBody>
          <a:bodyPr/>
          <a:lstStyle/>
          <a:p>
            <a:fld id="{8712C7C1-CF36-4F8B-AE2E-CD4ECF7DE805}" type="slidenum">
              <a:rPr lang="en-US" smtClean="0"/>
              <a:pPr/>
              <a:t>57</a:t>
            </a:fld>
            <a:endParaRPr lang="en-US"/>
          </a:p>
        </p:txBody>
      </p:sp>
    </p:spTree>
    <p:extLst>
      <p:ext uri="{BB962C8B-B14F-4D97-AF65-F5344CB8AC3E}">
        <p14:creationId xmlns:p14="http://schemas.microsoft.com/office/powerpoint/2010/main" val="416156830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kern="1200">
                <a:solidFill>
                  <a:schemeClr val="tx1"/>
                </a:solidFill>
                <a:effectLst/>
                <a:latin typeface="+mn-lt"/>
                <a:ea typeface="+mn-ea"/>
                <a:cs typeface="+mn-cs"/>
              </a:rPr>
              <a:t>This description is for the instructor and should be deleted from the final presentation.</a:t>
            </a:r>
          </a:p>
        </p:txBody>
      </p:sp>
      <p:sp>
        <p:nvSpPr>
          <p:cNvPr id="4" name="Pladsholder til slidenummer 3"/>
          <p:cNvSpPr>
            <a:spLocks noGrp="1"/>
          </p:cNvSpPr>
          <p:nvPr>
            <p:ph type="sldNum" sz="quarter" idx="5"/>
          </p:nvPr>
        </p:nvSpPr>
        <p:spPr/>
        <p:txBody>
          <a:bodyPr/>
          <a:lstStyle/>
          <a:p>
            <a:fld id="{8712C7C1-CF36-4F8B-AE2E-CD4ECF7DE805}" type="slidenum">
              <a:rPr lang="en-US" smtClean="0"/>
              <a:pPr/>
              <a:t>58</a:t>
            </a:fld>
            <a:endParaRPr lang="en-US"/>
          </a:p>
        </p:txBody>
      </p:sp>
    </p:spTree>
    <p:extLst>
      <p:ext uri="{BB962C8B-B14F-4D97-AF65-F5344CB8AC3E}">
        <p14:creationId xmlns:p14="http://schemas.microsoft.com/office/powerpoint/2010/main" val="162120962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31134" rtl="0" eaLnBrk="1" fontAlgn="auto" latinLnBrk="0" hangingPunct="1">
              <a:lnSpc>
                <a:spcPct val="100000"/>
              </a:lnSpc>
              <a:spcBef>
                <a:spcPts val="0"/>
              </a:spcBef>
              <a:spcAft>
                <a:spcPts val="0"/>
              </a:spcAft>
              <a:buClrTx/>
              <a:buSzTx/>
              <a:buFontTx/>
              <a:buNone/>
              <a:tabLst/>
              <a:defRPr/>
            </a:pPr>
            <a:r>
              <a:rPr lang="da-DK" sz="1200" kern="1200">
                <a:solidFill>
                  <a:schemeClr val="tx1"/>
                </a:solidFill>
                <a:effectLst/>
                <a:latin typeface="+mn-lt"/>
                <a:ea typeface="+mn-ea"/>
                <a:cs typeface="+mn-cs"/>
              </a:rPr>
              <a:t>See description of the exercise on the next slide.</a:t>
            </a:r>
          </a:p>
          <a:p>
            <a:pPr defTabSz="931134">
              <a:defRPr/>
            </a:pPr>
            <a:r>
              <a:rPr lang="da-DK"/>
              <a:t>Set aside 10 minutes for building and 5 minutes for each group to present</a:t>
            </a:r>
            <a:r>
              <a:rPr lang="da-DK" altLang="da-DK">
                <a:latin typeface="Franklin Gothic Book" panose="020B0503020102020204" pitchFamily="34" charset="0"/>
              </a:rPr>
              <a:t>.</a:t>
            </a:r>
          </a:p>
          <a:p>
            <a:r>
              <a:rPr lang="da-DK">
                <a:latin typeface="Franklin Gothic Book" panose="020B0503020102020204" pitchFamily="34" charset="0"/>
              </a:rPr>
              <a:t> </a:t>
            </a:r>
            <a:endParaRPr lang="da-DK"/>
          </a:p>
        </p:txBody>
      </p:sp>
      <p:sp>
        <p:nvSpPr>
          <p:cNvPr id="4" name="Pladsholder til slidenummer 3"/>
          <p:cNvSpPr>
            <a:spLocks noGrp="1"/>
          </p:cNvSpPr>
          <p:nvPr>
            <p:ph type="sldNum" sz="quarter" idx="5"/>
          </p:nvPr>
        </p:nvSpPr>
        <p:spPr/>
        <p:txBody>
          <a:bodyPr/>
          <a:lstStyle/>
          <a:p>
            <a:fld id="{8712C7C1-CF36-4F8B-AE2E-CD4ECF7DE805}" type="slidenum">
              <a:rPr lang="en-US" smtClean="0"/>
              <a:pPr/>
              <a:t>59</a:t>
            </a:fld>
            <a:endParaRPr lang="en-US"/>
          </a:p>
        </p:txBody>
      </p:sp>
    </p:spTree>
    <p:extLst>
      <p:ext uri="{BB962C8B-B14F-4D97-AF65-F5344CB8AC3E}">
        <p14:creationId xmlns:p14="http://schemas.microsoft.com/office/powerpoint/2010/main" val="41063565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 </a:t>
            </a:r>
          </a:p>
        </p:txBody>
      </p:sp>
      <p:sp>
        <p:nvSpPr>
          <p:cNvPr id="4" name="Pladsholder til slidenummer 3"/>
          <p:cNvSpPr>
            <a:spLocks noGrp="1"/>
          </p:cNvSpPr>
          <p:nvPr>
            <p:ph type="sldNum" sz="quarter" idx="5"/>
          </p:nvPr>
        </p:nvSpPr>
        <p:spPr/>
        <p:txBody>
          <a:bodyPr/>
          <a:lstStyle/>
          <a:p>
            <a:fld id="{8712C7C1-CF36-4F8B-AE2E-CD4ECF7DE805}" type="slidenum">
              <a:rPr lang="en-US" smtClean="0"/>
              <a:pPr/>
              <a:t>6</a:t>
            </a:fld>
            <a:endParaRPr lang="en-US"/>
          </a:p>
        </p:txBody>
      </p:sp>
    </p:spTree>
    <p:extLst>
      <p:ext uri="{BB962C8B-B14F-4D97-AF65-F5344CB8AC3E}">
        <p14:creationId xmlns:p14="http://schemas.microsoft.com/office/powerpoint/2010/main" val="155428754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kern="1200">
                <a:solidFill>
                  <a:schemeClr val="tx1"/>
                </a:solidFill>
                <a:effectLst/>
                <a:latin typeface="+mn-lt"/>
                <a:ea typeface="+mn-ea"/>
                <a:cs typeface="+mn-cs"/>
              </a:rPr>
              <a:t>This description is for the instructor and should be deleted from the final presentation.</a:t>
            </a:r>
          </a:p>
          <a:p>
            <a:endParaRPr lang="da-DK"/>
          </a:p>
          <a:p>
            <a:r>
              <a:rPr lang="da-DK"/>
              <a:t>See the observation guide for print on the next slide.</a:t>
            </a:r>
          </a:p>
        </p:txBody>
      </p:sp>
      <p:sp>
        <p:nvSpPr>
          <p:cNvPr id="4" name="Pladsholder til slidenummer 3"/>
          <p:cNvSpPr>
            <a:spLocks noGrp="1"/>
          </p:cNvSpPr>
          <p:nvPr>
            <p:ph type="sldNum" sz="quarter" idx="5"/>
          </p:nvPr>
        </p:nvSpPr>
        <p:spPr/>
        <p:txBody>
          <a:bodyPr/>
          <a:lstStyle/>
          <a:p>
            <a:fld id="{8712C7C1-CF36-4F8B-AE2E-CD4ECF7DE805}" type="slidenum">
              <a:rPr lang="en-US" smtClean="0"/>
              <a:pPr/>
              <a:t>60</a:t>
            </a:fld>
            <a:endParaRPr lang="en-US"/>
          </a:p>
        </p:txBody>
      </p:sp>
    </p:spTree>
    <p:extLst>
      <p:ext uri="{BB962C8B-B14F-4D97-AF65-F5344CB8AC3E}">
        <p14:creationId xmlns:p14="http://schemas.microsoft.com/office/powerpoint/2010/main" val="242766470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31134" rtl="0" eaLnBrk="1" fontAlgn="auto" latinLnBrk="0" hangingPunct="1">
              <a:lnSpc>
                <a:spcPct val="100000"/>
              </a:lnSpc>
              <a:spcBef>
                <a:spcPts val="0"/>
              </a:spcBef>
              <a:spcAft>
                <a:spcPts val="0"/>
              </a:spcAft>
              <a:buClrTx/>
              <a:buSzTx/>
              <a:buFontTx/>
              <a:buNone/>
              <a:tabLst/>
              <a:defRPr/>
            </a:pPr>
            <a:r>
              <a:rPr lang="da-DK" sz="1200" kern="1200">
                <a:solidFill>
                  <a:schemeClr val="tx1"/>
                </a:solidFill>
                <a:effectLst/>
                <a:latin typeface="+mn-lt"/>
                <a:ea typeface="+mn-ea"/>
                <a:cs typeface="+mn-cs"/>
              </a:rPr>
              <a:t>See description of the exercise on the next slide.</a:t>
            </a:r>
          </a:p>
          <a:p>
            <a:r>
              <a:rPr lang="da-DK"/>
              <a:t>Print the observation guide and hand it to the observers in each group. Do not show this in the presentation. </a:t>
            </a:r>
          </a:p>
        </p:txBody>
      </p:sp>
      <p:sp>
        <p:nvSpPr>
          <p:cNvPr id="4" name="Pladsholder til slidenummer 3"/>
          <p:cNvSpPr>
            <a:spLocks noGrp="1"/>
          </p:cNvSpPr>
          <p:nvPr>
            <p:ph type="sldNum" sz="quarter" idx="5"/>
          </p:nvPr>
        </p:nvSpPr>
        <p:spPr/>
        <p:txBody>
          <a:bodyPr/>
          <a:lstStyle/>
          <a:p>
            <a:fld id="{8712C7C1-CF36-4F8B-AE2E-CD4ECF7DE805}" type="slidenum">
              <a:rPr lang="en-US" smtClean="0"/>
              <a:pPr/>
              <a:t>61</a:t>
            </a:fld>
            <a:endParaRPr lang="en-US"/>
          </a:p>
        </p:txBody>
      </p:sp>
    </p:spTree>
    <p:extLst>
      <p:ext uri="{BB962C8B-B14F-4D97-AF65-F5344CB8AC3E}">
        <p14:creationId xmlns:p14="http://schemas.microsoft.com/office/powerpoint/2010/main" val="204487357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pPr marL="0" marR="0" lvl="0" indent="0" algn="l" defTabSz="931134" rtl="0" eaLnBrk="1" fontAlgn="auto" latinLnBrk="0" hangingPunct="1">
              <a:lnSpc>
                <a:spcPct val="100000"/>
              </a:lnSpc>
              <a:spcBef>
                <a:spcPts val="0"/>
              </a:spcBef>
              <a:spcAft>
                <a:spcPts val="0"/>
              </a:spcAft>
              <a:buClrTx/>
              <a:buSzTx/>
              <a:buFontTx/>
              <a:buNone/>
              <a:tabLst/>
              <a:defRPr/>
            </a:pPr>
            <a:r>
              <a:rPr lang="da-DK" sz="1200" kern="1200">
                <a:solidFill>
                  <a:schemeClr val="tx1"/>
                </a:solidFill>
                <a:effectLst/>
                <a:latin typeface="+mn-lt"/>
                <a:ea typeface="+mn-ea"/>
                <a:cs typeface="+mn-cs"/>
              </a:rPr>
              <a:t>See description of the exercise on the next slide.</a:t>
            </a:r>
          </a:p>
          <a:p>
            <a:pPr defTabSz="931134">
              <a:defRPr/>
            </a:pPr>
            <a:r>
              <a:rPr lang="da-DK"/>
              <a:t>There must be at least 10 participants and the exercise takes approx. 30 minutes.</a:t>
            </a:r>
          </a:p>
        </p:txBody>
      </p:sp>
      <p:sp>
        <p:nvSpPr>
          <p:cNvPr id="4" name="Pladsholder til slidenummer 3"/>
          <p:cNvSpPr>
            <a:spLocks noGrp="1"/>
          </p:cNvSpPr>
          <p:nvPr>
            <p:ph type="sldNum" sz="quarter" idx="5"/>
          </p:nvPr>
        </p:nvSpPr>
        <p:spPr/>
        <p:txBody>
          <a:bodyPr/>
          <a:lstStyle/>
          <a:p>
            <a:fld id="{8712C7C1-CF36-4F8B-AE2E-CD4ECF7DE805}" type="slidenum">
              <a:rPr lang="en-US" smtClean="0"/>
              <a:pPr/>
              <a:t>62</a:t>
            </a:fld>
            <a:endParaRPr lang="en-US"/>
          </a:p>
        </p:txBody>
      </p:sp>
    </p:spTree>
    <p:extLst>
      <p:ext uri="{BB962C8B-B14F-4D97-AF65-F5344CB8AC3E}">
        <p14:creationId xmlns:p14="http://schemas.microsoft.com/office/powerpoint/2010/main" val="308163791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kern="1200">
                <a:solidFill>
                  <a:schemeClr val="tx1"/>
                </a:solidFill>
                <a:effectLst/>
                <a:latin typeface="+mn-lt"/>
                <a:ea typeface="+mn-ea"/>
                <a:cs typeface="+mn-cs"/>
              </a:rPr>
              <a:t>This description is for the instructor and should be deleted from the final presentation.</a:t>
            </a:r>
          </a:p>
          <a:p>
            <a:r>
              <a:rPr lang="da-DK"/>
              <a:t>See the observation guide for print on the next slide.</a:t>
            </a:r>
          </a:p>
        </p:txBody>
      </p:sp>
      <p:sp>
        <p:nvSpPr>
          <p:cNvPr id="4" name="Pladsholder til slidenummer 3"/>
          <p:cNvSpPr>
            <a:spLocks noGrp="1"/>
          </p:cNvSpPr>
          <p:nvPr>
            <p:ph type="sldNum" sz="quarter" idx="5"/>
          </p:nvPr>
        </p:nvSpPr>
        <p:spPr/>
        <p:txBody>
          <a:bodyPr/>
          <a:lstStyle/>
          <a:p>
            <a:fld id="{8712C7C1-CF36-4F8B-AE2E-CD4ECF7DE805}" type="slidenum">
              <a:rPr lang="en-US" smtClean="0"/>
              <a:pPr/>
              <a:t>63</a:t>
            </a:fld>
            <a:endParaRPr lang="en-US"/>
          </a:p>
        </p:txBody>
      </p:sp>
    </p:spTree>
    <p:extLst>
      <p:ext uri="{BB962C8B-B14F-4D97-AF65-F5344CB8AC3E}">
        <p14:creationId xmlns:p14="http://schemas.microsoft.com/office/powerpoint/2010/main" val="427492705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kern="1200">
                <a:solidFill>
                  <a:schemeClr val="tx1"/>
                </a:solidFill>
                <a:effectLst/>
                <a:latin typeface="+mn-lt"/>
                <a:ea typeface="+mn-ea"/>
                <a:cs typeface="+mn-cs"/>
              </a:rPr>
              <a:t>This description is for the instructor and should be deleted from the final presentation.</a:t>
            </a:r>
          </a:p>
          <a:p>
            <a:r>
              <a:rPr lang="da-DK"/>
              <a:t>See the observation guide for print on the next slide.</a:t>
            </a:r>
          </a:p>
        </p:txBody>
      </p:sp>
      <p:sp>
        <p:nvSpPr>
          <p:cNvPr id="4" name="Pladsholder til slidenummer 3"/>
          <p:cNvSpPr>
            <a:spLocks noGrp="1"/>
          </p:cNvSpPr>
          <p:nvPr>
            <p:ph type="sldNum" sz="quarter" idx="5"/>
          </p:nvPr>
        </p:nvSpPr>
        <p:spPr/>
        <p:txBody>
          <a:bodyPr/>
          <a:lstStyle/>
          <a:p>
            <a:fld id="{8712C7C1-CF36-4F8B-AE2E-CD4ECF7DE805}" type="slidenum">
              <a:rPr lang="en-US" smtClean="0"/>
              <a:pPr/>
              <a:t>64</a:t>
            </a:fld>
            <a:endParaRPr lang="en-US"/>
          </a:p>
        </p:txBody>
      </p:sp>
    </p:spTree>
    <p:extLst>
      <p:ext uri="{BB962C8B-B14F-4D97-AF65-F5344CB8AC3E}">
        <p14:creationId xmlns:p14="http://schemas.microsoft.com/office/powerpoint/2010/main" val="282058900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a:t>Pitfalls of your strengths</a:t>
            </a:r>
          </a:p>
          <a:p>
            <a:r>
              <a:rPr lang="da-DK" b="0">
                <a:effectLst/>
              </a:rPr>
              <a:t>Can a strength be over-used? Yes, it can. If we don’t focus on using our strengths in an appropriate way relative to the situation (school, work, leisure time, family, partner, children, friends, colleagues, ourselves) we risk using them and causing undesirable side effects. </a:t>
            </a:r>
          </a:p>
          <a:p>
            <a:endParaRPr lang="da-DK" b="1">
              <a:effectLst/>
            </a:endParaRPr>
          </a:p>
          <a:p>
            <a:r>
              <a:rPr lang="da-DK">
                <a:effectLst/>
              </a:rPr>
              <a:t>A useful way to ensure that this doesn’t happen is to work on what we call the pitfall of your strength.</a:t>
            </a:r>
          </a:p>
          <a:p>
            <a:r>
              <a:rPr lang="da-DK">
                <a:effectLst/>
              </a:rPr>
              <a:t>The pitfall of your strength is:</a:t>
            </a:r>
          </a:p>
          <a:p>
            <a:r>
              <a:rPr lang="da-DK">
                <a:effectLst/>
              </a:rPr>
              <a:t>A way to become aware of what pitfalls or development areas your strengths have.</a:t>
            </a:r>
          </a:p>
          <a:p>
            <a:r>
              <a:rPr lang="da-DK">
                <a:effectLst/>
              </a:rPr>
              <a:t>A way to become aware of how to manage your strengths in a meaningful and constructive way. </a:t>
            </a:r>
          </a:p>
          <a:p>
            <a:r>
              <a:rPr lang="da-DK">
                <a:effectLst/>
              </a:rPr>
              <a:t>A way to work on improving the flipside of your strength, while maintaining and developing the strength itself. </a:t>
            </a:r>
          </a:p>
          <a:p>
            <a:r>
              <a:rPr lang="da-DK">
                <a:effectLst/>
              </a:rPr>
              <a:t>For example it may be that your strength needs support in order to be utilized optimally in a group/team. It could be from someone who complements your strength’s flipside. Someone who is strong where you are less strong. </a:t>
            </a:r>
          </a:p>
          <a:p>
            <a:r>
              <a:rPr lang="da-DK">
                <a:effectLst/>
              </a:rPr>
              <a:t>Or maybe you need to develop in other areas in order to really bring your strength into play. </a:t>
            </a:r>
          </a:p>
          <a:p>
            <a:r>
              <a:rPr lang="da-DK">
                <a:effectLst/>
              </a:rPr>
              <a:t>When this type of dialog occurs in a group/team – about how we can best support each other and develop in such a way that our unique strengths are allowed to thrive – this is your foundation for an effective strength-based group/team.</a:t>
            </a:r>
          </a:p>
          <a:p>
            <a:endParaRPr lang="da-DK">
              <a:effectLst/>
            </a:endParaRPr>
          </a:p>
          <a:p>
            <a:endParaRPr lang="da-DK"/>
          </a:p>
        </p:txBody>
      </p:sp>
      <p:sp>
        <p:nvSpPr>
          <p:cNvPr id="4" name="Pladsholder til slidenummer 3"/>
          <p:cNvSpPr>
            <a:spLocks noGrp="1"/>
          </p:cNvSpPr>
          <p:nvPr>
            <p:ph type="sldNum" sz="quarter" idx="5"/>
          </p:nvPr>
        </p:nvSpPr>
        <p:spPr/>
        <p:txBody>
          <a:bodyPr/>
          <a:lstStyle/>
          <a:p>
            <a:pPr defTabSz="931134">
              <a:defRPr/>
            </a:pPr>
            <a:fld id="{8712C7C1-CF36-4F8B-AE2E-CD4ECF7DE805}" type="slidenum">
              <a:rPr lang="en-US">
                <a:solidFill>
                  <a:prstClr val="black"/>
                </a:solidFill>
                <a:latin typeface="Calibri"/>
              </a:rPr>
              <a:pPr defTabSz="931134">
                <a:defRPr/>
              </a:pPr>
              <a:t>65</a:t>
            </a:fld>
            <a:endParaRPr lang="en-US">
              <a:solidFill>
                <a:prstClr val="black"/>
              </a:solidFill>
              <a:latin typeface="Calibri"/>
            </a:endParaRPr>
          </a:p>
        </p:txBody>
      </p:sp>
    </p:spTree>
    <p:extLst>
      <p:ext uri="{BB962C8B-B14F-4D97-AF65-F5344CB8AC3E}">
        <p14:creationId xmlns:p14="http://schemas.microsoft.com/office/powerpoint/2010/main" val="114158887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r>
              <a:rPr lang="da-DK" b="1">
                <a:effectLst/>
              </a:rPr>
              <a:t>Strengths and pitfalls.</a:t>
            </a:r>
          </a:p>
          <a:p>
            <a:r>
              <a:rPr lang="da-DK" b="0">
                <a:effectLst/>
              </a:rPr>
              <a:t>Can a strength be over-used? Yes, it can. If we don’t focus on using our strengths in an appropriate way relative to the situation (school, work, leisure time, family, partner, children, friends, colleagues, ourselves) we risk using them and causing undesirable side effects. </a:t>
            </a:r>
          </a:p>
          <a:p>
            <a:r>
              <a:rPr lang="da-DK" b="0">
                <a:effectLst/>
              </a:rPr>
              <a:t>A constructive way to ensure this doesn’t happen is to work on your strengths and pitfalls. </a:t>
            </a:r>
          </a:p>
          <a:p>
            <a:endParaRPr lang="da-DK" b="1">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a:effectLst/>
              </a:rPr>
              <a:t>A way to become aware of how to manage your strengths in a meaningful and constructive way.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a:effectLst/>
              </a:rPr>
              <a:t>A way to work on improving the flipside of your strength, while maintaining and developing the strength itself. </a:t>
            </a:r>
          </a:p>
          <a:p>
            <a:r>
              <a:rPr lang="da-DK">
                <a:effectLst/>
              </a:rPr>
              <a:t>Maybe you need to develop in other areas in order to really bring your strength into play. </a:t>
            </a:r>
          </a:p>
        </p:txBody>
      </p:sp>
      <p:sp>
        <p:nvSpPr>
          <p:cNvPr id="4" name="Pladsholder til diasnummer 3"/>
          <p:cNvSpPr>
            <a:spLocks noGrp="1"/>
          </p:cNvSpPr>
          <p:nvPr>
            <p:ph type="sldNum" sz="quarter" idx="10"/>
          </p:nvPr>
        </p:nvSpPr>
        <p:spPr/>
        <p:txBody>
          <a:bodyPr/>
          <a:lstStyle/>
          <a:p>
            <a:fld id="{7E9B885B-BE2E-4A33-B697-E63BC07FE4A3}" type="slidenum">
              <a:rPr lang="da-DK" smtClean="0"/>
              <a:pPr/>
              <a:t>66</a:t>
            </a:fld>
            <a:endParaRPr lang="da-DK"/>
          </a:p>
        </p:txBody>
      </p:sp>
    </p:spTree>
    <p:extLst>
      <p:ext uri="{BB962C8B-B14F-4D97-AF65-F5344CB8AC3E}">
        <p14:creationId xmlns:p14="http://schemas.microsoft.com/office/powerpoint/2010/main" val="336032119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Description of each type’s strengths and pitfalls. Notice that it’s by working on your pitfalls that you can develop and grow.</a:t>
            </a:r>
          </a:p>
        </p:txBody>
      </p:sp>
      <p:sp>
        <p:nvSpPr>
          <p:cNvPr id="4" name="Pladsholder til slidenummer 3"/>
          <p:cNvSpPr>
            <a:spLocks noGrp="1"/>
          </p:cNvSpPr>
          <p:nvPr>
            <p:ph type="sldNum" sz="quarter" idx="5"/>
          </p:nvPr>
        </p:nvSpPr>
        <p:spPr/>
        <p:txBody>
          <a:bodyPr/>
          <a:lstStyle/>
          <a:p>
            <a:fld id="{8712C7C1-CF36-4F8B-AE2E-CD4ECF7DE805}" type="slidenum">
              <a:rPr lang="en-US" smtClean="0"/>
              <a:pPr/>
              <a:t>67</a:t>
            </a:fld>
            <a:endParaRPr lang="en-US"/>
          </a:p>
        </p:txBody>
      </p:sp>
    </p:spTree>
    <p:extLst>
      <p:ext uri="{BB962C8B-B14F-4D97-AF65-F5344CB8AC3E}">
        <p14:creationId xmlns:p14="http://schemas.microsoft.com/office/powerpoint/2010/main" val="181382072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kern="1200">
                <a:solidFill>
                  <a:schemeClr val="tx1"/>
                </a:solidFill>
                <a:effectLst/>
                <a:latin typeface="+mn-lt"/>
                <a:ea typeface="+mn-ea"/>
                <a:cs typeface="+mn-cs"/>
              </a:rPr>
              <a:t>Insert your own team analysis of your team. This is just an example that shows what characterizes your team as a whole and which two types stand out when you overlay all the team’s positions. </a:t>
            </a:r>
          </a:p>
          <a:p>
            <a:endParaRPr lang="da-DK" sz="1200" kern="1200">
              <a:solidFill>
                <a:schemeClr val="tx1"/>
              </a:solidFill>
              <a:effectLst/>
              <a:latin typeface="+mn-lt"/>
              <a:ea typeface="+mn-ea"/>
              <a:cs typeface="+mn-cs"/>
            </a:endParaRPr>
          </a:p>
          <a:p>
            <a:r>
              <a:rPr lang="da-DK" sz="1200" kern="1200">
                <a:solidFill>
                  <a:schemeClr val="tx1"/>
                </a:solidFill>
                <a:effectLst/>
                <a:latin typeface="+mn-lt"/>
                <a:ea typeface="+mn-ea"/>
                <a:cs typeface="+mn-cs"/>
              </a:rPr>
              <a:t>What strengths does this bring out about your team and which pitfalls do you need to pay attention to and work on?</a:t>
            </a:r>
          </a:p>
          <a:p>
            <a:pPr eaLnBrk="1" hangingPunct="1"/>
            <a:endParaRPr lang="da-DK" altLang="da-DK" i="0"/>
          </a:p>
        </p:txBody>
      </p:sp>
      <p:sp>
        <p:nvSpPr>
          <p:cNvPr id="4" name="Pladsholder til slidenummer 3"/>
          <p:cNvSpPr>
            <a:spLocks noGrp="1"/>
          </p:cNvSpPr>
          <p:nvPr>
            <p:ph type="sldNum" sz="quarter" idx="5"/>
          </p:nvPr>
        </p:nvSpPr>
        <p:spPr/>
        <p:txBody>
          <a:bodyPr/>
          <a:lstStyle/>
          <a:p>
            <a:fld id="{8712C7C1-CF36-4F8B-AE2E-CD4ECF7DE805}" type="slidenum">
              <a:rPr lang="en-US" smtClean="0"/>
              <a:pPr/>
              <a:t>68</a:t>
            </a:fld>
            <a:endParaRPr lang="en-US"/>
          </a:p>
        </p:txBody>
      </p:sp>
    </p:spTree>
    <p:extLst>
      <p:ext uri="{BB962C8B-B14F-4D97-AF65-F5344CB8AC3E}">
        <p14:creationId xmlns:p14="http://schemas.microsoft.com/office/powerpoint/2010/main" val="411141907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 </a:t>
            </a:r>
          </a:p>
        </p:txBody>
      </p:sp>
      <p:sp>
        <p:nvSpPr>
          <p:cNvPr id="4" name="Pladsholder til slidenummer 3"/>
          <p:cNvSpPr>
            <a:spLocks noGrp="1"/>
          </p:cNvSpPr>
          <p:nvPr>
            <p:ph type="sldNum" sz="quarter" idx="5"/>
          </p:nvPr>
        </p:nvSpPr>
        <p:spPr/>
        <p:txBody>
          <a:bodyPr/>
          <a:lstStyle/>
          <a:p>
            <a:pPr defTabSz="931134">
              <a:defRPr/>
            </a:pPr>
            <a:fld id="{8712C7C1-CF36-4F8B-AE2E-CD4ECF7DE805}" type="slidenum">
              <a:rPr lang="en-US">
                <a:solidFill>
                  <a:prstClr val="black"/>
                </a:solidFill>
                <a:latin typeface="Calibri"/>
              </a:rPr>
              <a:pPr defTabSz="931134">
                <a:defRPr/>
              </a:pPr>
              <a:t>69</a:t>
            </a:fld>
            <a:endParaRPr lang="en-US">
              <a:solidFill>
                <a:prstClr val="black"/>
              </a:solidFill>
              <a:latin typeface="Calibri"/>
            </a:endParaRPr>
          </a:p>
        </p:txBody>
      </p:sp>
    </p:spTree>
    <p:extLst>
      <p:ext uri="{BB962C8B-B14F-4D97-AF65-F5344CB8AC3E}">
        <p14:creationId xmlns:p14="http://schemas.microsoft.com/office/powerpoint/2010/main" val="32752190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r>
              <a:rPr lang="da-DK"/>
              <a:t>Example agenda. Adapt it to your situation and your selection of topics.</a:t>
            </a:r>
          </a:p>
          <a:p>
            <a:r>
              <a:rPr lang="da-DK"/>
              <a:t>Add your own points to describe your agenda and to show a red thread through your event. </a:t>
            </a:r>
          </a:p>
        </p:txBody>
      </p:sp>
      <p:sp>
        <p:nvSpPr>
          <p:cNvPr id="4" name="Pladsholder til diasnummer 3"/>
          <p:cNvSpPr>
            <a:spLocks noGrp="1"/>
          </p:cNvSpPr>
          <p:nvPr>
            <p:ph type="sldNum" sz="quarter" idx="10"/>
          </p:nvPr>
        </p:nvSpPr>
        <p:spPr/>
        <p:txBody>
          <a:bodyPr/>
          <a:lstStyle/>
          <a:p>
            <a:fld id="{9E2A899D-490E-43D3-B8BA-DAD18C6D0914}" type="slidenum">
              <a:rPr lang="da-DK" smtClean="0"/>
              <a:pPr/>
              <a:t>7</a:t>
            </a:fld>
            <a:endParaRPr lang="da-DK"/>
          </a:p>
        </p:txBody>
      </p:sp>
    </p:spTree>
    <p:extLst>
      <p:ext uri="{BB962C8B-B14F-4D97-AF65-F5344CB8AC3E}">
        <p14:creationId xmlns:p14="http://schemas.microsoft.com/office/powerpoint/2010/main" val="248301364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Group work for 30 minutes. Then presentation for 5 minutes per group. </a:t>
            </a:r>
          </a:p>
        </p:txBody>
      </p:sp>
      <p:sp>
        <p:nvSpPr>
          <p:cNvPr id="4" name="Pladsholder til slidenummer 3"/>
          <p:cNvSpPr>
            <a:spLocks noGrp="1"/>
          </p:cNvSpPr>
          <p:nvPr>
            <p:ph type="sldNum" sz="quarter" idx="5"/>
          </p:nvPr>
        </p:nvSpPr>
        <p:spPr/>
        <p:txBody>
          <a:bodyPr/>
          <a:lstStyle/>
          <a:p>
            <a:fld id="{8712C7C1-CF36-4F8B-AE2E-CD4ECF7DE805}" type="slidenum">
              <a:rPr lang="en-US" smtClean="0"/>
              <a:pPr/>
              <a:t>70</a:t>
            </a:fld>
            <a:endParaRPr lang="en-US"/>
          </a:p>
        </p:txBody>
      </p:sp>
    </p:spTree>
    <p:extLst>
      <p:ext uri="{BB962C8B-B14F-4D97-AF65-F5344CB8AC3E}">
        <p14:creationId xmlns:p14="http://schemas.microsoft.com/office/powerpoint/2010/main" val="321428853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kern="1200">
                <a:solidFill>
                  <a:schemeClr val="tx1"/>
                </a:solidFill>
                <a:effectLst/>
                <a:latin typeface="+mn-lt"/>
                <a:ea typeface="+mn-ea"/>
                <a:cs typeface="+mn-cs"/>
              </a:rPr>
              <a:t>See description of the exercise on the next slide.</a:t>
            </a:r>
          </a:p>
          <a:p>
            <a:r>
              <a:rPr lang="da-DK">
                <a:latin typeface="Franklin Gothic Book" panose="020B0503020102020204" pitchFamily="34" charset="0"/>
              </a:rPr>
              <a:t> </a:t>
            </a:r>
            <a:endParaRPr lang="da-DK"/>
          </a:p>
          <a:p>
            <a:endParaRPr lang="da-DK"/>
          </a:p>
        </p:txBody>
      </p:sp>
      <p:sp>
        <p:nvSpPr>
          <p:cNvPr id="4" name="Pladsholder til slidenummer 3"/>
          <p:cNvSpPr>
            <a:spLocks noGrp="1"/>
          </p:cNvSpPr>
          <p:nvPr>
            <p:ph type="sldNum" sz="quarter" idx="5"/>
          </p:nvPr>
        </p:nvSpPr>
        <p:spPr/>
        <p:txBody>
          <a:bodyPr/>
          <a:lstStyle/>
          <a:p>
            <a:fld id="{8712C7C1-CF36-4F8B-AE2E-CD4ECF7DE805}" type="slidenum">
              <a:rPr lang="en-US" smtClean="0"/>
              <a:pPr/>
              <a:t>71</a:t>
            </a:fld>
            <a:endParaRPr lang="en-US"/>
          </a:p>
        </p:txBody>
      </p:sp>
    </p:spTree>
    <p:extLst>
      <p:ext uri="{BB962C8B-B14F-4D97-AF65-F5344CB8AC3E}">
        <p14:creationId xmlns:p14="http://schemas.microsoft.com/office/powerpoint/2010/main" val="242174215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kern="1200">
                <a:solidFill>
                  <a:schemeClr val="tx1"/>
                </a:solidFill>
                <a:effectLst/>
                <a:latin typeface="+mn-lt"/>
                <a:ea typeface="+mn-ea"/>
                <a:cs typeface="+mn-cs"/>
              </a:rPr>
              <a:t>This description is for the instructor and should be deleted from the final presentation.</a:t>
            </a:r>
          </a:p>
        </p:txBody>
      </p:sp>
      <p:sp>
        <p:nvSpPr>
          <p:cNvPr id="4" name="Pladsholder til slidenummer 3"/>
          <p:cNvSpPr>
            <a:spLocks noGrp="1"/>
          </p:cNvSpPr>
          <p:nvPr>
            <p:ph type="sldNum" sz="quarter" idx="5"/>
          </p:nvPr>
        </p:nvSpPr>
        <p:spPr/>
        <p:txBody>
          <a:bodyPr/>
          <a:lstStyle/>
          <a:p>
            <a:fld id="{8712C7C1-CF36-4F8B-AE2E-CD4ECF7DE805}" type="slidenum">
              <a:rPr lang="en-US" smtClean="0"/>
              <a:pPr/>
              <a:t>72</a:t>
            </a:fld>
            <a:endParaRPr lang="en-US"/>
          </a:p>
        </p:txBody>
      </p:sp>
    </p:spTree>
    <p:extLst>
      <p:ext uri="{BB962C8B-B14F-4D97-AF65-F5344CB8AC3E}">
        <p14:creationId xmlns:p14="http://schemas.microsoft.com/office/powerpoint/2010/main" val="179274873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pPr defTabSz="931134">
              <a:defRPr/>
            </a:pPr>
            <a:r>
              <a:rPr lang="da-DK"/>
              <a:t>For groups of 3-4 persons who work together in daily work and have all filled in an EASI profile.</a:t>
            </a:r>
          </a:p>
          <a:p>
            <a:pPr defTabSz="931134">
              <a:defRPr/>
            </a:pPr>
            <a:r>
              <a:rPr lang="da-DK"/>
              <a:t>For example 15 minutes for preparation and 20 minutes per participant for feedback. </a:t>
            </a:r>
          </a:p>
        </p:txBody>
      </p:sp>
      <p:sp>
        <p:nvSpPr>
          <p:cNvPr id="4" name="Pladsholder til slidenummer 3"/>
          <p:cNvSpPr>
            <a:spLocks noGrp="1"/>
          </p:cNvSpPr>
          <p:nvPr>
            <p:ph type="sldNum" sz="quarter" idx="5"/>
          </p:nvPr>
        </p:nvSpPr>
        <p:spPr/>
        <p:txBody>
          <a:bodyPr/>
          <a:lstStyle/>
          <a:p>
            <a:fld id="{8712C7C1-CF36-4F8B-AE2E-CD4ECF7DE805}" type="slidenum">
              <a:rPr lang="en-US" smtClean="0"/>
              <a:pPr/>
              <a:t>73</a:t>
            </a:fld>
            <a:endParaRPr lang="en-US"/>
          </a:p>
        </p:txBody>
      </p:sp>
    </p:spTree>
    <p:extLst>
      <p:ext uri="{BB962C8B-B14F-4D97-AF65-F5344CB8AC3E}">
        <p14:creationId xmlns:p14="http://schemas.microsoft.com/office/powerpoint/2010/main" val="397692841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kern="1200">
                <a:solidFill>
                  <a:schemeClr val="tx1"/>
                </a:solidFill>
                <a:effectLst/>
                <a:latin typeface="+mn-lt"/>
                <a:ea typeface="+mn-ea"/>
                <a:cs typeface="+mn-cs"/>
              </a:rPr>
              <a:t>This description is for the instructor and should be deleted from the final presentation.</a:t>
            </a:r>
          </a:p>
        </p:txBody>
      </p:sp>
      <p:sp>
        <p:nvSpPr>
          <p:cNvPr id="4" name="Pladsholder til slidenummer 3"/>
          <p:cNvSpPr>
            <a:spLocks noGrp="1"/>
          </p:cNvSpPr>
          <p:nvPr>
            <p:ph type="sldNum" sz="quarter" idx="5"/>
          </p:nvPr>
        </p:nvSpPr>
        <p:spPr/>
        <p:txBody>
          <a:bodyPr/>
          <a:lstStyle/>
          <a:p>
            <a:fld id="{8712C7C1-CF36-4F8B-AE2E-CD4ECF7DE805}" type="slidenum">
              <a:rPr lang="en-US" smtClean="0"/>
              <a:pPr/>
              <a:t>74</a:t>
            </a:fld>
            <a:endParaRPr lang="en-US"/>
          </a:p>
        </p:txBody>
      </p:sp>
    </p:spTree>
    <p:extLst>
      <p:ext uri="{BB962C8B-B14F-4D97-AF65-F5344CB8AC3E}">
        <p14:creationId xmlns:p14="http://schemas.microsoft.com/office/powerpoint/2010/main" val="284565409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87589" indent="-87589" defTabSz="913644">
              <a:lnSpc>
                <a:spcPct val="120000"/>
              </a:lnSpc>
              <a:spcAft>
                <a:spcPts val="613"/>
              </a:spcAft>
              <a:buFont typeface="Arial" pitchFamily="34" charset="0"/>
              <a:buChar char="•"/>
              <a:defRPr/>
            </a:pPr>
            <a:r>
              <a:rPr lang="en-GB"/>
              <a:t>Start with your strength.</a:t>
            </a:r>
          </a:p>
          <a:p>
            <a:pPr marL="87589" indent="-87589" defTabSz="913644">
              <a:lnSpc>
                <a:spcPct val="120000"/>
              </a:lnSpc>
              <a:spcAft>
                <a:spcPts val="613"/>
              </a:spcAft>
              <a:buFont typeface="Arial" pitchFamily="34" charset="0"/>
              <a:buChar char="•"/>
              <a:defRPr/>
            </a:pPr>
            <a:r>
              <a:rPr lang="en-GB"/>
              <a:t>If the strength is exaggerated it becomes a pitfall (disadvantage) </a:t>
            </a:r>
          </a:p>
          <a:p>
            <a:pPr marL="87589" indent="-87589" defTabSz="913644">
              <a:lnSpc>
                <a:spcPct val="120000"/>
              </a:lnSpc>
              <a:spcAft>
                <a:spcPts val="613"/>
              </a:spcAft>
              <a:buFont typeface="Arial" pitchFamily="34" charset="0"/>
              <a:buChar char="•"/>
              <a:defRPr/>
            </a:pPr>
            <a:r>
              <a:rPr lang="en-GB"/>
              <a:t>The pitfall is an exaggeration/distortion of the strength – not its opposite.</a:t>
            </a:r>
          </a:p>
          <a:p>
            <a:pPr marL="87589" indent="-87589" defTabSz="913644">
              <a:lnSpc>
                <a:spcPct val="120000"/>
              </a:lnSpc>
              <a:spcAft>
                <a:spcPts val="613"/>
              </a:spcAft>
              <a:buFont typeface="Arial" pitchFamily="34" charset="0"/>
              <a:buChar char="•"/>
              <a:defRPr/>
            </a:pPr>
            <a:r>
              <a:rPr lang="en-GB"/>
              <a:t>Many people describe themselves by their “strengths” whereas others describe themselves by their “pitfalls”. </a:t>
            </a:r>
          </a:p>
          <a:p>
            <a:pPr marL="87589" indent="-87589" defTabSz="913644">
              <a:lnSpc>
                <a:spcPct val="120000"/>
              </a:lnSpc>
              <a:spcAft>
                <a:spcPts val="613"/>
              </a:spcAft>
              <a:buFont typeface="Arial" pitchFamily="34" charset="0"/>
              <a:buChar char="•"/>
              <a:defRPr/>
            </a:pPr>
            <a:r>
              <a:rPr lang="en-GB"/>
              <a:t>The pitfall leads to a development point .</a:t>
            </a:r>
          </a:p>
          <a:p>
            <a:pPr marL="87589" indent="-87589" defTabSz="913644">
              <a:lnSpc>
                <a:spcPct val="120000"/>
              </a:lnSpc>
              <a:spcAft>
                <a:spcPts val="613"/>
              </a:spcAft>
              <a:buFont typeface="Arial" pitchFamily="34" charset="0"/>
              <a:buChar char="•"/>
              <a:defRPr/>
            </a:pPr>
            <a:r>
              <a:rPr lang="en-GB"/>
              <a:t>The development point is what you should do to avoid your pitfall and </a:t>
            </a:r>
            <a:r>
              <a:rPr lang="en-GB" u="sng"/>
              <a:t>at the same time maintain your strength</a:t>
            </a:r>
            <a:r>
              <a:rPr lang="en-GB"/>
              <a:t>… </a:t>
            </a:r>
          </a:p>
          <a:p>
            <a:pPr marL="87589" indent="-87589" defTabSz="913644">
              <a:lnSpc>
                <a:spcPct val="120000"/>
              </a:lnSpc>
              <a:spcAft>
                <a:spcPts val="613"/>
              </a:spcAft>
              <a:buFont typeface="Arial" pitchFamily="34" charset="0"/>
              <a:buChar char="•"/>
              <a:defRPr/>
            </a:pPr>
            <a:r>
              <a:rPr lang="da-DK"/>
              <a:t>This means that others, who are particularly good at what is our development point, might annoy us. </a:t>
            </a:r>
          </a:p>
          <a:p>
            <a:pPr marL="87589" indent="-87589" defTabSz="913644">
              <a:lnSpc>
                <a:spcPct val="120000"/>
              </a:lnSpc>
              <a:spcAft>
                <a:spcPts val="613"/>
              </a:spcAft>
              <a:buFont typeface="Arial" pitchFamily="34" charset="0"/>
              <a:buChar char="•"/>
              <a:defRPr/>
            </a:pPr>
            <a:r>
              <a:rPr lang="da-DK"/>
              <a:t>We tend to be provoked when people do a lot of what we ourselves need to do more… </a:t>
            </a:r>
          </a:p>
          <a:p>
            <a:pPr marL="0" indent="0" defTabSz="913644">
              <a:lnSpc>
                <a:spcPct val="120000"/>
              </a:lnSpc>
              <a:spcAft>
                <a:spcPts val="613"/>
              </a:spcAft>
              <a:buFont typeface="Arial" pitchFamily="34" charset="0"/>
              <a:buNone/>
              <a:defRPr/>
            </a:pPr>
            <a:endParaRPr lang="da-DK"/>
          </a:p>
          <a:p>
            <a:pPr marL="0" indent="0" defTabSz="913644">
              <a:lnSpc>
                <a:spcPct val="120000"/>
              </a:lnSpc>
              <a:spcAft>
                <a:spcPts val="613"/>
              </a:spcAft>
              <a:buFont typeface="Arial" pitchFamily="34" charset="0"/>
              <a:buNone/>
              <a:defRPr/>
            </a:pPr>
            <a:r>
              <a:rPr lang="da-DK"/>
              <a:t>The pitfall is not the opposite – for example the pitfall of decisiveness is not indecisiveness!</a:t>
            </a:r>
          </a:p>
        </p:txBody>
      </p:sp>
      <p:sp>
        <p:nvSpPr>
          <p:cNvPr id="4" name="Pladsholder til slidenummer 3"/>
          <p:cNvSpPr>
            <a:spLocks noGrp="1"/>
          </p:cNvSpPr>
          <p:nvPr>
            <p:ph type="sldNum" sz="quarter" idx="5"/>
          </p:nvPr>
        </p:nvSpPr>
        <p:spPr/>
        <p:txBody>
          <a:bodyPr/>
          <a:lstStyle/>
          <a:p>
            <a:fld id="{8712C7C1-CF36-4F8B-AE2E-CD4ECF7DE805}" type="slidenum">
              <a:rPr lang="en-US" smtClean="0"/>
              <a:pPr/>
              <a:t>75</a:t>
            </a:fld>
            <a:endParaRPr lang="en-US"/>
          </a:p>
        </p:txBody>
      </p:sp>
    </p:spTree>
    <p:extLst>
      <p:ext uri="{BB962C8B-B14F-4D97-AF65-F5344CB8AC3E}">
        <p14:creationId xmlns:p14="http://schemas.microsoft.com/office/powerpoint/2010/main" val="30843098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87589" indent="-87589" defTabSz="913644">
              <a:lnSpc>
                <a:spcPct val="120000"/>
              </a:lnSpc>
              <a:spcAft>
                <a:spcPts val="613"/>
              </a:spcAft>
              <a:buFont typeface="Arial" pitchFamily="34" charset="0"/>
              <a:buChar char="•"/>
              <a:defRPr/>
            </a:pPr>
            <a:r>
              <a:rPr lang="en-GB"/>
              <a:t>Start with your strength.</a:t>
            </a:r>
          </a:p>
          <a:p>
            <a:pPr marL="87589" indent="-87589" defTabSz="913644">
              <a:lnSpc>
                <a:spcPct val="120000"/>
              </a:lnSpc>
              <a:spcAft>
                <a:spcPts val="613"/>
              </a:spcAft>
              <a:buFont typeface="Arial" pitchFamily="34" charset="0"/>
              <a:buChar char="•"/>
              <a:defRPr/>
            </a:pPr>
            <a:r>
              <a:rPr lang="en-GB"/>
              <a:t>If the strength is exaggerated it becomes a pitfall (disadvantage) </a:t>
            </a:r>
          </a:p>
          <a:p>
            <a:pPr marL="87589" indent="-87589" defTabSz="913644">
              <a:lnSpc>
                <a:spcPct val="120000"/>
              </a:lnSpc>
              <a:spcAft>
                <a:spcPts val="613"/>
              </a:spcAft>
              <a:buFont typeface="Arial" pitchFamily="34" charset="0"/>
              <a:buChar char="•"/>
              <a:defRPr/>
            </a:pPr>
            <a:r>
              <a:rPr lang="en-GB"/>
              <a:t>The pitfall is an exaggeration/distortion of the strength – not its opposite.</a:t>
            </a:r>
          </a:p>
          <a:p>
            <a:pPr marL="87589" indent="-87589" defTabSz="913644">
              <a:lnSpc>
                <a:spcPct val="120000"/>
              </a:lnSpc>
              <a:spcAft>
                <a:spcPts val="613"/>
              </a:spcAft>
              <a:buFont typeface="Arial" pitchFamily="34" charset="0"/>
              <a:buChar char="•"/>
              <a:defRPr/>
            </a:pPr>
            <a:r>
              <a:rPr lang="en-GB"/>
              <a:t>Many people describe themselves by their “strengths” whereas others describe themselves by their “pitfalls”. </a:t>
            </a:r>
          </a:p>
          <a:p>
            <a:pPr marL="87589" indent="-87589" defTabSz="913644">
              <a:lnSpc>
                <a:spcPct val="120000"/>
              </a:lnSpc>
              <a:spcAft>
                <a:spcPts val="613"/>
              </a:spcAft>
              <a:buFont typeface="Arial" pitchFamily="34" charset="0"/>
              <a:buChar char="•"/>
              <a:defRPr/>
            </a:pPr>
            <a:r>
              <a:rPr lang="en-GB"/>
              <a:t>The pitfall leads to a development point .</a:t>
            </a:r>
          </a:p>
          <a:p>
            <a:pPr marL="87589" indent="-87589" defTabSz="913644">
              <a:lnSpc>
                <a:spcPct val="120000"/>
              </a:lnSpc>
              <a:spcAft>
                <a:spcPts val="613"/>
              </a:spcAft>
              <a:buFont typeface="Arial" pitchFamily="34" charset="0"/>
              <a:buChar char="•"/>
              <a:defRPr/>
            </a:pPr>
            <a:r>
              <a:rPr lang="en-GB"/>
              <a:t>The development point is what you should do to avoid your pitfall and </a:t>
            </a:r>
            <a:r>
              <a:rPr lang="en-GB" u="sng"/>
              <a:t>at the same time maintain your strength</a:t>
            </a:r>
            <a:r>
              <a:rPr lang="en-GB"/>
              <a:t>… </a:t>
            </a:r>
          </a:p>
          <a:p>
            <a:pPr marL="87589" indent="-87589" defTabSz="913644">
              <a:lnSpc>
                <a:spcPct val="120000"/>
              </a:lnSpc>
              <a:spcAft>
                <a:spcPts val="613"/>
              </a:spcAft>
              <a:buFont typeface="Arial" pitchFamily="34" charset="0"/>
              <a:buChar char="•"/>
              <a:defRPr/>
            </a:pPr>
            <a:r>
              <a:rPr lang="da-DK"/>
              <a:t>This means that others, who are particularly good at what is our development point, might annoy us. </a:t>
            </a:r>
          </a:p>
          <a:p>
            <a:pPr marL="87589" indent="-87589" defTabSz="913644">
              <a:lnSpc>
                <a:spcPct val="120000"/>
              </a:lnSpc>
              <a:spcAft>
                <a:spcPts val="613"/>
              </a:spcAft>
              <a:buFont typeface="Arial" pitchFamily="34" charset="0"/>
              <a:buChar char="•"/>
              <a:defRPr/>
            </a:pPr>
            <a:r>
              <a:rPr lang="da-DK"/>
              <a:t>We tend to be provoked when people do a lot of what we ourselves need to do more… </a:t>
            </a:r>
          </a:p>
          <a:p>
            <a:pPr marL="0" indent="0" defTabSz="913644">
              <a:lnSpc>
                <a:spcPct val="120000"/>
              </a:lnSpc>
              <a:spcAft>
                <a:spcPts val="613"/>
              </a:spcAft>
              <a:buFont typeface="Arial" pitchFamily="34" charset="0"/>
              <a:buNone/>
              <a:defRPr/>
            </a:pPr>
            <a:endParaRPr lang="da-DK"/>
          </a:p>
          <a:p>
            <a:pPr marL="0" indent="0" defTabSz="913644">
              <a:lnSpc>
                <a:spcPct val="120000"/>
              </a:lnSpc>
              <a:spcAft>
                <a:spcPts val="613"/>
              </a:spcAft>
              <a:buFont typeface="Arial" pitchFamily="34" charset="0"/>
              <a:buNone/>
              <a:defRPr/>
            </a:pPr>
            <a:r>
              <a:rPr lang="da-DK"/>
              <a:t>The pitfall is not the opposite – for example the pitfall of decisiveness is not indecisiveness!</a:t>
            </a:r>
          </a:p>
        </p:txBody>
      </p:sp>
      <p:sp>
        <p:nvSpPr>
          <p:cNvPr id="4" name="Pladsholder til slidenummer 3"/>
          <p:cNvSpPr>
            <a:spLocks noGrp="1"/>
          </p:cNvSpPr>
          <p:nvPr>
            <p:ph type="sldNum" sz="quarter" idx="5"/>
          </p:nvPr>
        </p:nvSpPr>
        <p:spPr/>
        <p:txBody>
          <a:bodyPr/>
          <a:lstStyle/>
          <a:p>
            <a:fld id="{8712C7C1-CF36-4F8B-AE2E-CD4ECF7DE805}" type="slidenum">
              <a:rPr lang="en-US" smtClean="0"/>
              <a:pPr/>
              <a:t>76</a:t>
            </a:fld>
            <a:endParaRPr lang="en-US"/>
          </a:p>
        </p:txBody>
      </p:sp>
    </p:spTree>
    <p:extLst>
      <p:ext uri="{BB962C8B-B14F-4D97-AF65-F5344CB8AC3E}">
        <p14:creationId xmlns:p14="http://schemas.microsoft.com/office/powerpoint/2010/main" val="42685511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Print this framework so all the groups can fill in one per participant. </a:t>
            </a:r>
          </a:p>
          <a:p>
            <a:endParaRPr lang="da-DK"/>
          </a:p>
          <a:p>
            <a:pPr marL="87589" indent="-87589" defTabSz="965814">
              <a:buFont typeface="Arial" pitchFamily="34" charset="0"/>
              <a:buChar char="•"/>
              <a:defRPr/>
            </a:pPr>
            <a:r>
              <a:rPr lang="en-GB">
                <a:solidFill>
                  <a:srgbClr val="4D4D4D"/>
                </a:solidFill>
              </a:rPr>
              <a:t>Strengths: Your strength should be maintained.</a:t>
            </a:r>
          </a:p>
          <a:p>
            <a:pPr marL="87589" indent="-87589" defTabSz="965814">
              <a:buFont typeface="Arial" pitchFamily="34" charset="0"/>
              <a:buChar char="•"/>
              <a:defRPr/>
            </a:pPr>
            <a:r>
              <a:rPr lang="en-GB">
                <a:solidFill>
                  <a:srgbClr val="4D4D4D"/>
                </a:solidFill>
              </a:rPr>
              <a:t>Pitfalls: You should increase your awareness of when and with whom you most often fall into this situation. You should learn to recognize the warning signs. </a:t>
            </a:r>
          </a:p>
          <a:p>
            <a:pPr marL="87589" indent="-87589" defTabSz="965814">
              <a:buFont typeface="Arial" pitchFamily="34" charset="0"/>
              <a:buChar char="•"/>
              <a:defRPr/>
            </a:pPr>
            <a:r>
              <a:rPr lang="en-GB">
                <a:solidFill>
                  <a:srgbClr val="4D4D4D"/>
                </a:solidFill>
              </a:rPr>
              <a:t>Development points: you should understand what you need to do about them. You should learn to understand why that is difficult for you. </a:t>
            </a:r>
          </a:p>
          <a:p>
            <a:pPr marL="87589" indent="-87589" defTabSz="965814">
              <a:buFont typeface="Arial" pitchFamily="34" charset="0"/>
              <a:buChar char="•"/>
              <a:defRPr/>
            </a:pPr>
            <a:r>
              <a:rPr lang="en-GB">
                <a:solidFill>
                  <a:srgbClr val="4D4D4D"/>
                </a:solidFill>
              </a:rPr>
              <a:t>Provoked </a:t>
            </a:r>
            <a:r>
              <a:rPr lang="en-GB"/>
              <a:t>by</a:t>
            </a:r>
            <a:r>
              <a:rPr lang="en-GB">
                <a:solidFill>
                  <a:srgbClr val="4D4D4D"/>
                </a:solidFill>
              </a:rPr>
              <a:t>: These provoking people in particular are a great source of inspiration.</a:t>
            </a:r>
            <a:endParaRPr lang="da-DK">
              <a:solidFill>
                <a:srgbClr val="00B050"/>
              </a:solidFill>
            </a:endParaRPr>
          </a:p>
          <a:p>
            <a:endParaRPr lang="da-DK"/>
          </a:p>
        </p:txBody>
      </p:sp>
      <p:sp>
        <p:nvSpPr>
          <p:cNvPr id="4" name="Pladsholder til slidenummer 3"/>
          <p:cNvSpPr>
            <a:spLocks noGrp="1"/>
          </p:cNvSpPr>
          <p:nvPr>
            <p:ph type="sldNum" sz="quarter" idx="5"/>
          </p:nvPr>
        </p:nvSpPr>
        <p:spPr/>
        <p:txBody>
          <a:bodyPr/>
          <a:lstStyle/>
          <a:p>
            <a:fld id="{8712C7C1-CF36-4F8B-AE2E-CD4ECF7DE805}" type="slidenum">
              <a:rPr lang="en-US" smtClean="0"/>
              <a:pPr/>
              <a:t>77</a:t>
            </a:fld>
            <a:endParaRPr lang="en-US"/>
          </a:p>
        </p:txBody>
      </p:sp>
    </p:spTree>
    <p:extLst>
      <p:ext uri="{BB962C8B-B14F-4D97-AF65-F5344CB8AC3E}">
        <p14:creationId xmlns:p14="http://schemas.microsoft.com/office/powerpoint/2010/main" val="61821021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 </a:t>
            </a:r>
          </a:p>
        </p:txBody>
      </p:sp>
      <p:sp>
        <p:nvSpPr>
          <p:cNvPr id="4" name="Pladsholder til slidenummer 3"/>
          <p:cNvSpPr>
            <a:spLocks noGrp="1"/>
          </p:cNvSpPr>
          <p:nvPr>
            <p:ph type="sldNum" sz="quarter" idx="5"/>
          </p:nvPr>
        </p:nvSpPr>
        <p:spPr/>
        <p:txBody>
          <a:bodyPr/>
          <a:lstStyle/>
          <a:p>
            <a:pPr defTabSz="931134">
              <a:defRPr/>
            </a:pPr>
            <a:fld id="{8712C7C1-CF36-4F8B-AE2E-CD4ECF7DE805}" type="slidenum">
              <a:rPr lang="en-US">
                <a:solidFill>
                  <a:prstClr val="black"/>
                </a:solidFill>
                <a:latin typeface="Calibri"/>
              </a:rPr>
              <a:pPr defTabSz="931134">
                <a:defRPr/>
              </a:pPr>
              <a:t>78</a:t>
            </a:fld>
            <a:endParaRPr lang="en-US">
              <a:solidFill>
                <a:prstClr val="black"/>
              </a:solidFill>
              <a:latin typeface="Calibri"/>
            </a:endParaRPr>
          </a:p>
        </p:txBody>
      </p:sp>
    </p:spTree>
    <p:extLst>
      <p:ext uri="{BB962C8B-B14F-4D97-AF65-F5344CB8AC3E}">
        <p14:creationId xmlns:p14="http://schemas.microsoft.com/office/powerpoint/2010/main" val="265379937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In an ideal world our behavior and our motivation would be a perfect match. In the real world, though, they are never 100% aligned. Sometimes we have to do things we are not motivated to do, and other times we have to skip doing something that we are very motivated to do.</a:t>
            </a:r>
          </a:p>
          <a:p>
            <a:endParaRPr lang="da-DK"/>
          </a:p>
          <a:p>
            <a:r>
              <a:rPr lang="da-DK"/>
              <a:t>By being aware of our actual behavior and our preferred behavior each of us can strengthen our ability to align our behavior and our motivation. </a:t>
            </a:r>
          </a:p>
          <a:p>
            <a:r>
              <a:rPr lang="da-DK"/>
              <a:t> </a:t>
            </a:r>
          </a:p>
          <a:p>
            <a:r>
              <a:rPr lang="da-DK"/>
              <a:t> </a:t>
            </a:r>
          </a:p>
        </p:txBody>
      </p:sp>
      <p:sp>
        <p:nvSpPr>
          <p:cNvPr id="4" name="Pladsholder til slidenummer 3"/>
          <p:cNvSpPr>
            <a:spLocks noGrp="1"/>
          </p:cNvSpPr>
          <p:nvPr>
            <p:ph type="sldNum" sz="quarter" idx="5"/>
          </p:nvPr>
        </p:nvSpPr>
        <p:spPr/>
        <p:txBody>
          <a:bodyPr/>
          <a:lstStyle/>
          <a:p>
            <a:fld id="{8712C7C1-CF36-4F8B-AE2E-CD4ECF7DE805}" type="slidenum">
              <a:rPr lang="en-US" smtClean="0"/>
              <a:pPr/>
              <a:t>79</a:t>
            </a:fld>
            <a:endParaRPr lang="en-US"/>
          </a:p>
        </p:txBody>
      </p:sp>
    </p:spTree>
    <p:extLst>
      <p:ext uri="{BB962C8B-B14F-4D97-AF65-F5344CB8AC3E}">
        <p14:creationId xmlns:p14="http://schemas.microsoft.com/office/powerpoint/2010/main" val="30166115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Example description of the situation. Adapt the text.</a:t>
            </a:r>
          </a:p>
          <a:p>
            <a:r>
              <a:rPr lang="da-DK"/>
              <a:t>Make answers to describe your situation and why you are gathered today. </a:t>
            </a:r>
          </a:p>
        </p:txBody>
      </p:sp>
      <p:sp>
        <p:nvSpPr>
          <p:cNvPr id="4" name="Pladsholder til slidenummer 3"/>
          <p:cNvSpPr>
            <a:spLocks noGrp="1"/>
          </p:cNvSpPr>
          <p:nvPr>
            <p:ph type="sldNum" sz="quarter" idx="5"/>
          </p:nvPr>
        </p:nvSpPr>
        <p:spPr/>
        <p:txBody>
          <a:bodyPr/>
          <a:lstStyle/>
          <a:p>
            <a:fld id="{8712C7C1-CF36-4F8B-AE2E-CD4ECF7DE805}" type="slidenum">
              <a:rPr lang="en-US" smtClean="0"/>
              <a:pPr/>
              <a:t>8</a:t>
            </a:fld>
            <a:endParaRPr lang="en-US"/>
          </a:p>
        </p:txBody>
      </p:sp>
    </p:spTree>
    <p:extLst>
      <p:ext uri="{BB962C8B-B14F-4D97-AF65-F5344CB8AC3E}">
        <p14:creationId xmlns:p14="http://schemas.microsoft.com/office/powerpoint/2010/main" val="230948372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cs typeface="Tahoma" pitchFamily="34" charset="0"/>
                <a:sym typeface="Tahoma" pitchFamily="34" charset="0"/>
              </a:rPr>
              <a:t>How can Maslow’s theory help us understand another person’s motivation?</a:t>
            </a:r>
          </a:p>
          <a:p>
            <a:pPr marL="554731" lvl="1" indent="-87589">
              <a:buFont typeface="Arial" pitchFamily="34" charset="0"/>
              <a:buChar char="•"/>
            </a:pPr>
            <a:r>
              <a:rPr lang="da-DK">
                <a:cs typeface="Tahoma" pitchFamily="34" charset="0"/>
                <a:sym typeface="Tahoma" pitchFamily="34" charset="0"/>
              </a:rPr>
              <a:t>We can’t expect a person to be motivated at a given level if one or more of the lower needs in their pyramid is not fulfilled.</a:t>
            </a:r>
          </a:p>
          <a:p>
            <a:pPr marL="554731" lvl="1" indent="-87589">
              <a:buFont typeface="Arial" pitchFamily="34" charset="0"/>
              <a:buChar char="•"/>
            </a:pPr>
            <a:r>
              <a:rPr lang="da-DK">
                <a:cs typeface="Tahoma" pitchFamily="34" charset="0"/>
                <a:sym typeface="Tahoma" pitchFamily="34" charset="0"/>
              </a:rPr>
              <a:t>For example, it is difficult to motivate a person to become a leader (esteem) if that person does not feel accepted by his/her employees (love and belonging).</a:t>
            </a:r>
          </a:p>
          <a:p>
            <a:pPr>
              <a:spcBef>
                <a:spcPct val="0"/>
              </a:spcBef>
            </a:pPr>
            <a:endParaRPr lang="da-DK">
              <a:solidFill>
                <a:srgbClr val="000000"/>
              </a:solidFill>
              <a:cs typeface="Tahoma" pitchFamily="34" charset="0"/>
              <a:sym typeface="Tahoma" pitchFamily="34" charset="0"/>
            </a:endParaRPr>
          </a:p>
          <a:p>
            <a:pPr>
              <a:spcBef>
                <a:spcPct val="0"/>
              </a:spcBef>
            </a:pPr>
            <a:r>
              <a:rPr lang="da-DK">
                <a:solidFill>
                  <a:srgbClr val="000000"/>
                </a:solidFill>
                <a:cs typeface="Tahoma" pitchFamily="34" charset="0"/>
                <a:sym typeface="Tahoma" pitchFamily="34" charset="0"/>
              </a:rPr>
              <a:t>Need for self-actualization: Recognition and realization of one’s own potential, for example the realization of personal potential, self-actualization, personal development and experiences of peaks in life. </a:t>
            </a:r>
          </a:p>
          <a:p>
            <a:pPr>
              <a:spcBef>
                <a:spcPct val="0"/>
              </a:spcBef>
            </a:pPr>
            <a:endParaRPr lang="da-DK">
              <a:solidFill>
                <a:srgbClr val="000000"/>
              </a:solidFill>
              <a:cs typeface="Tahoma" pitchFamily="34" charset="0"/>
              <a:sym typeface="Tahoma" pitchFamily="34" charset="0"/>
            </a:endParaRPr>
          </a:p>
          <a:p>
            <a:pPr>
              <a:spcBef>
                <a:spcPct val="0"/>
              </a:spcBef>
            </a:pPr>
            <a:r>
              <a:rPr lang="da-DK">
                <a:solidFill>
                  <a:srgbClr val="000000"/>
                </a:solidFill>
                <a:cs typeface="Tahoma" pitchFamily="34" charset="0"/>
                <a:sym typeface="Tahoma" pitchFamily="34" charset="0"/>
              </a:rPr>
              <a:t>Need for esteem: Self confidence, recognition, appreciation and respect from others, for example results, abilities, status, prestige, leadership responsibility etc. </a:t>
            </a:r>
          </a:p>
          <a:p>
            <a:pPr>
              <a:spcBef>
                <a:spcPct val="0"/>
              </a:spcBef>
            </a:pPr>
            <a:r>
              <a:rPr lang="da-DK">
                <a:solidFill>
                  <a:srgbClr val="000000"/>
                </a:solidFill>
                <a:cs typeface="Tahoma" pitchFamily="34" charset="0"/>
                <a:sym typeface="Tahoma" pitchFamily="34" charset="0"/>
              </a:rPr>
              <a:t>Need for love and belonging: Love and intimacy through partners, family and groups, such as work groups, family, love/friendships, relationships etc. </a:t>
            </a:r>
          </a:p>
          <a:p>
            <a:pPr>
              <a:spcBef>
                <a:spcPct val="0"/>
              </a:spcBef>
            </a:pPr>
            <a:r>
              <a:rPr lang="da-DK">
                <a:solidFill>
                  <a:srgbClr val="000000"/>
                </a:solidFill>
                <a:cs typeface="Tahoma" pitchFamily="34" charset="0"/>
                <a:sym typeface="Tahoma" pitchFamily="34" charset="0"/>
              </a:rPr>
              <a:t>Need for safety and security: Stable, well-known surroundings free from fear and anxiety, both psychological and economical, for example protection against threats, security, law and order, borders etc. </a:t>
            </a:r>
          </a:p>
          <a:p>
            <a:pPr>
              <a:spcBef>
                <a:spcPct val="0"/>
              </a:spcBef>
            </a:pPr>
            <a:r>
              <a:rPr lang="da-DK">
                <a:solidFill>
                  <a:srgbClr val="000000"/>
                </a:solidFill>
                <a:cs typeface="Tahoma" pitchFamily="34" charset="0"/>
                <a:sym typeface="Tahoma" pitchFamily="34" charset="0"/>
              </a:rPr>
              <a:t>Need for survival: Physiological needs such as food, water, shelter, sleep etc. </a:t>
            </a:r>
          </a:p>
          <a:p>
            <a:pPr>
              <a:spcBef>
                <a:spcPct val="0"/>
              </a:spcBef>
            </a:pPr>
            <a:endParaRPr lang="da-DK">
              <a:solidFill>
                <a:srgbClr val="000000"/>
              </a:solidFill>
              <a:cs typeface="Tahoma" pitchFamily="34" charset="0"/>
              <a:sym typeface="Tahoma" pitchFamily="34" charset="0"/>
            </a:endParaRPr>
          </a:p>
          <a:p>
            <a:pPr>
              <a:spcBef>
                <a:spcPct val="0"/>
              </a:spcBef>
            </a:pPr>
            <a:r>
              <a:rPr lang="da-DK">
                <a:solidFill>
                  <a:srgbClr val="000000"/>
                </a:solidFill>
                <a:cs typeface="Tahoma" pitchFamily="34" charset="0"/>
                <a:sym typeface="Tahoma" pitchFamily="34" charset="0"/>
              </a:rPr>
              <a:t>(Abraham Maslow, 1954, 1970)</a:t>
            </a:r>
          </a:p>
        </p:txBody>
      </p:sp>
      <p:sp>
        <p:nvSpPr>
          <p:cNvPr id="4" name="Pladsholder til slidenummer 3"/>
          <p:cNvSpPr>
            <a:spLocks noGrp="1"/>
          </p:cNvSpPr>
          <p:nvPr>
            <p:ph type="sldNum" sz="quarter" idx="5"/>
          </p:nvPr>
        </p:nvSpPr>
        <p:spPr/>
        <p:txBody>
          <a:bodyPr/>
          <a:lstStyle/>
          <a:p>
            <a:fld id="{8712C7C1-CF36-4F8B-AE2E-CD4ECF7DE805}" type="slidenum">
              <a:rPr lang="en-US" smtClean="0"/>
              <a:pPr/>
              <a:t>80</a:t>
            </a:fld>
            <a:endParaRPr lang="en-US"/>
          </a:p>
        </p:txBody>
      </p:sp>
    </p:spTree>
    <p:extLst>
      <p:ext uri="{BB962C8B-B14F-4D97-AF65-F5344CB8AC3E}">
        <p14:creationId xmlns:p14="http://schemas.microsoft.com/office/powerpoint/2010/main" val="428335937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lvl="0">
              <a:spcBef>
                <a:spcPct val="20000"/>
              </a:spcBef>
            </a:pPr>
            <a:r>
              <a:rPr lang="da-DK" kern="0">
                <a:solidFill>
                  <a:srgbClr val="4D4D4D"/>
                </a:solidFill>
                <a:cs typeface="Tahoma" pitchFamily="34" charset="0"/>
                <a:sym typeface="Tahoma" pitchFamily="34" charset="0"/>
              </a:rPr>
              <a:t>How can the ideal level of arousal (OLA) help us to understand other people’s motivation? </a:t>
            </a:r>
          </a:p>
          <a:p>
            <a:pPr marL="742474" lvl="1" indent="-285567">
              <a:spcBef>
                <a:spcPct val="20000"/>
              </a:spcBef>
              <a:buFontTx/>
              <a:buChar char="–"/>
            </a:pPr>
            <a:r>
              <a:rPr lang="da-DK" kern="0">
                <a:solidFill>
                  <a:srgbClr val="4D4D4D"/>
                </a:solidFill>
                <a:cs typeface="Tahoma" pitchFamily="34" charset="0"/>
                <a:sym typeface="Tahoma" pitchFamily="34" charset="0"/>
              </a:rPr>
              <a:t>Are they over-/understimulated by their current tasks?</a:t>
            </a:r>
          </a:p>
          <a:p>
            <a:pPr marL="742474" lvl="1" indent="-285567">
              <a:spcBef>
                <a:spcPct val="20000"/>
              </a:spcBef>
              <a:buFontTx/>
              <a:buChar char="–"/>
            </a:pPr>
            <a:r>
              <a:rPr lang="da-DK" kern="0">
                <a:solidFill>
                  <a:srgbClr val="4D4D4D"/>
                </a:solidFill>
                <a:cs typeface="Tahoma" pitchFamily="34" charset="0"/>
                <a:sym typeface="Tahoma" pitchFamily="34" charset="0"/>
              </a:rPr>
              <a:t>What might be the cause of this?</a:t>
            </a:r>
          </a:p>
          <a:p>
            <a:pPr marL="742474" lvl="1" indent="-285567">
              <a:spcBef>
                <a:spcPct val="20000"/>
              </a:spcBef>
              <a:buFontTx/>
              <a:buChar char="–"/>
            </a:pPr>
            <a:r>
              <a:rPr lang="da-DK" kern="0">
                <a:solidFill>
                  <a:srgbClr val="4D4D4D"/>
                </a:solidFill>
                <a:cs typeface="Tahoma" pitchFamily="34" charset="0"/>
                <a:sym typeface="Tahoma" pitchFamily="34" charset="0"/>
              </a:rPr>
              <a:t>Stress tolerance (inner):</a:t>
            </a:r>
          </a:p>
          <a:p>
            <a:pPr marL="1142268" lvl="2" indent="-228454">
              <a:spcBef>
                <a:spcPct val="20000"/>
              </a:spcBef>
              <a:buFontTx/>
              <a:buChar char="•"/>
            </a:pPr>
            <a:r>
              <a:rPr lang="da-DK" sz="1100" kern="0">
                <a:solidFill>
                  <a:srgbClr val="4D4D4D"/>
                </a:solidFill>
                <a:cs typeface="Tahoma" pitchFamily="34" charset="0"/>
                <a:sym typeface="Tahoma" pitchFamily="34" charset="0"/>
              </a:rPr>
              <a:t>Mental abilities – are the tasks too easy? Or too difficult?</a:t>
            </a:r>
          </a:p>
          <a:p>
            <a:pPr marL="1142268" lvl="2" indent="-228454">
              <a:spcBef>
                <a:spcPct val="20000"/>
              </a:spcBef>
              <a:buFontTx/>
              <a:buChar char="•"/>
            </a:pPr>
            <a:r>
              <a:rPr lang="da-DK" sz="1100" kern="0">
                <a:solidFill>
                  <a:srgbClr val="4D4D4D"/>
                </a:solidFill>
                <a:cs typeface="Tahoma" pitchFamily="34" charset="0"/>
                <a:sym typeface="Tahoma" pitchFamily="34" charset="0"/>
              </a:rPr>
              <a:t>Need for stimulation – are the tasks boring? Or too ”dangerous”?</a:t>
            </a:r>
          </a:p>
          <a:p>
            <a:pPr marL="742474" lvl="1" indent="-285567">
              <a:spcBef>
                <a:spcPts val="1200"/>
              </a:spcBef>
              <a:buFontTx/>
              <a:buChar char="–"/>
            </a:pPr>
            <a:r>
              <a:rPr lang="da-DK" kern="0">
                <a:solidFill>
                  <a:srgbClr val="4D4D4D"/>
                </a:solidFill>
                <a:cs typeface="Tahoma" pitchFamily="34" charset="0"/>
                <a:sym typeface="Tahoma" pitchFamily="34" charset="0"/>
              </a:rPr>
              <a:t>Stress tolerance (external):</a:t>
            </a:r>
          </a:p>
          <a:p>
            <a:pPr marL="1142268" lvl="2" indent="-228454">
              <a:spcBef>
                <a:spcPct val="20000"/>
              </a:spcBef>
              <a:buFontTx/>
              <a:buChar char="•"/>
            </a:pPr>
            <a:r>
              <a:rPr lang="da-DK" sz="1100" kern="0">
                <a:solidFill>
                  <a:srgbClr val="4D4D4D"/>
                </a:solidFill>
                <a:cs typeface="Tahoma" pitchFamily="34" charset="0"/>
                <a:sym typeface="Tahoma" pitchFamily="34" charset="0"/>
              </a:rPr>
              <a:t>External stress factors – what else is going on in their lives?</a:t>
            </a:r>
          </a:p>
          <a:p>
            <a:pPr marL="1142268" lvl="2" indent="-228454">
              <a:spcBef>
                <a:spcPct val="20000"/>
              </a:spcBef>
              <a:buFontTx/>
              <a:buChar char="•"/>
            </a:pPr>
            <a:r>
              <a:rPr lang="da-DK" sz="1100" kern="0">
                <a:solidFill>
                  <a:srgbClr val="4D4D4D"/>
                </a:solidFill>
                <a:cs typeface="Tahoma" pitchFamily="34" charset="0"/>
                <a:sym typeface="Tahoma" pitchFamily="34" charset="0"/>
              </a:rPr>
              <a:t>Support from others – colleagues? Management? Others?</a:t>
            </a:r>
          </a:p>
          <a:p>
            <a:pPr marL="742474" lvl="1" indent="-285567">
              <a:spcBef>
                <a:spcPts val="1200"/>
              </a:spcBef>
              <a:buFontTx/>
              <a:buChar char="–"/>
            </a:pPr>
            <a:r>
              <a:rPr lang="da-DK" kern="0">
                <a:solidFill>
                  <a:srgbClr val="4D4D4D"/>
                </a:solidFill>
                <a:cs typeface="Tahoma" pitchFamily="34" charset="0"/>
                <a:sym typeface="Tahoma" pitchFamily="34" charset="0"/>
              </a:rPr>
              <a:t>Curiosity/interest – what arouses their interest? </a:t>
            </a:r>
          </a:p>
        </p:txBody>
      </p:sp>
      <p:sp>
        <p:nvSpPr>
          <p:cNvPr id="4" name="Pladsholder til slidenummer 3"/>
          <p:cNvSpPr>
            <a:spLocks noGrp="1"/>
          </p:cNvSpPr>
          <p:nvPr>
            <p:ph type="sldNum" sz="quarter" idx="5"/>
          </p:nvPr>
        </p:nvSpPr>
        <p:spPr/>
        <p:txBody>
          <a:bodyPr/>
          <a:lstStyle/>
          <a:p>
            <a:fld id="{8712C7C1-CF36-4F8B-AE2E-CD4ECF7DE805}" type="slidenum">
              <a:rPr lang="en-US" smtClean="0"/>
              <a:pPr/>
              <a:t>81</a:t>
            </a:fld>
            <a:endParaRPr lang="en-US"/>
          </a:p>
        </p:txBody>
      </p:sp>
    </p:spTree>
    <p:extLst>
      <p:ext uri="{BB962C8B-B14F-4D97-AF65-F5344CB8AC3E}">
        <p14:creationId xmlns:p14="http://schemas.microsoft.com/office/powerpoint/2010/main" val="355947944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spcBef>
                <a:spcPct val="0"/>
              </a:spcBef>
            </a:pPr>
            <a:r>
              <a:rPr lang="da-DK">
                <a:solidFill>
                  <a:srgbClr val="000000"/>
                </a:solidFill>
                <a:cs typeface="Tahoma" pitchFamily="34" charset="0"/>
                <a:sym typeface="Tahoma" pitchFamily="34" charset="0"/>
              </a:rPr>
              <a:t>Here’s an example of how habits can be established: A person always prints his/her emails.</a:t>
            </a:r>
          </a:p>
          <a:p>
            <a:pPr>
              <a:spcBef>
                <a:spcPct val="0"/>
              </a:spcBef>
            </a:pPr>
            <a:endParaRPr lang="da-DK">
              <a:solidFill>
                <a:srgbClr val="000000"/>
              </a:solidFill>
              <a:cs typeface="Tahoma" pitchFamily="34" charset="0"/>
              <a:sym typeface="Tahoma" pitchFamily="34" charset="0"/>
            </a:endParaRPr>
          </a:p>
          <a:p>
            <a:pPr>
              <a:spcBef>
                <a:spcPct val="0"/>
              </a:spcBef>
            </a:pPr>
            <a:r>
              <a:rPr lang="da-DK">
                <a:solidFill>
                  <a:srgbClr val="000000"/>
                </a:solidFill>
                <a:cs typeface="Tahoma" pitchFamily="34" charset="0"/>
                <a:sym typeface="Tahoma" pitchFamily="34" charset="0"/>
              </a:rPr>
              <a:t>Habit as a consequence of personal preference: This person does it, because he/she doesn’t like to read text on the computer screen. </a:t>
            </a:r>
          </a:p>
          <a:p>
            <a:pPr>
              <a:spcBef>
                <a:spcPct val="0"/>
              </a:spcBef>
            </a:pPr>
            <a:endParaRPr lang="da-DK">
              <a:solidFill>
                <a:srgbClr val="000000"/>
              </a:solidFill>
              <a:cs typeface="Tahoma" pitchFamily="34" charset="0"/>
              <a:sym typeface="Tahoma" pitchFamily="34" charset="0"/>
            </a:endParaRPr>
          </a:p>
          <a:p>
            <a:pPr>
              <a:spcBef>
                <a:spcPct val="0"/>
              </a:spcBef>
            </a:pPr>
            <a:r>
              <a:rPr lang="da-DK">
                <a:solidFill>
                  <a:srgbClr val="000000"/>
                </a:solidFill>
                <a:cs typeface="Tahoma" pitchFamily="34" charset="0"/>
                <a:sym typeface="Tahoma" pitchFamily="34" charset="0"/>
              </a:rPr>
              <a:t>Habit as a consequence of opinion/belief: When emails were launched, software was unstable and you had to print emails to secure documentation (luckily this is not the case anymore, but this person still prints out of habit). </a:t>
            </a:r>
          </a:p>
          <a:p>
            <a:pPr>
              <a:spcBef>
                <a:spcPct val="0"/>
              </a:spcBef>
            </a:pPr>
            <a:endParaRPr lang="da-DK">
              <a:solidFill>
                <a:srgbClr val="000000"/>
              </a:solidFill>
              <a:cs typeface="Tahoma" pitchFamily="34" charset="0"/>
              <a:sym typeface="Tahoma" pitchFamily="34" charset="0"/>
            </a:endParaRPr>
          </a:p>
          <a:p>
            <a:pPr>
              <a:spcBef>
                <a:spcPct val="0"/>
              </a:spcBef>
            </a:pPr>
            <a:r>
              <a:rPr lang="da-DK">
                <a:solidFill>
                  <a:srgbClr val="000000"/>
                </a:solidFill>
                <a:cs typeface="Tahoma" pitchFamily="34" charset="0"/>
                <a:sym typeface="Tahoma" pitchFamily="34" charset="0"/>
              </a:rPr>
              <a:t>Habit as a consequence of what the person ”has always done”: The </a:t>
            </a:r>
            <a:r>
              <a:rPr lang="da-DK" i="1">
                <a:solidFill>
                  <a:srgbClr val="000000"/>
                </a:solidFill>
                <a:cs typeface="Tahoma" pitchFamily="34" charset="0"/>
                <a:sym typeface="Tahoma" pitchFamily="34" charset="0"/>
              </a:rPr>
              <a:t>reason</a:t>
            </a:r>
            <a:r>
              <a:rPr lang="da-DK">
                <a:solidFill>
                  <a:srgbClr val="000000"/>
                </a:solidFill>
                <a:cs typeface="Tahoma" pitchFamily="34" charset="0"/>
                <a:sym typeface="Tahoma" pitchFamily="34" charset="0"/>
              </a:rPr>
              <a:t> is long since forgotten, yet the person continues to do it. Remember that a reason might still be valid, even if it has been forgotten. For example, in this case it might be necessary to print emails for auditing (even though no one remembers that reason at the time of printing). </a:t>
            </a:r>
          </a:p>
          <a:p>
            <a:pPr lvl="0">
              <a:spcBef>
                <a:spcPct val="20000"/>
              </a:spcBef>
            </a:pPr>
            <a:endParaRPr lang="da-DK" kern="0">
              <a:solidFill>
                <a:srgbClr val="4D4D4D"/>
              </a:solidFill>
              <a:cs typeface="Tahoma" pitchFamily="34" charset="0"/>
              <a:sym typeface="Tahoma" pitchFamily="34" charset="0"/>
            </a:endParaRPr>
          </a:p>
        </p:txBody>
      </p:sp>
      <p:sp>
        <p:nvSpPr>
          <p:cNvPr id="4" name="Pladsholder til slidenummer 3"/>
          <p:cNvSpPr>
            <a:spLocks noGrp="1"/>
          </p:cNvSpPr>
          <p:nvPr>
            <p:ph type="sldNum" sz="quarter" idx="5"/>
          </p:nvPr>
        </p:nvSpPr>
        <p:spPr/>
        <p:txBody>
          <a:bodyPr/>
          <a:lstStyle/>
          <a:p>
            <a:fld id="{8712C7C1-CF36-4F8B-AE2E-CD4ECF7DE805}" type="slidenum">
              <a:rPr lang="en-US" smtClean="0"/>
              <a:pPr/>
              <a:t>82</a:t>
            </a:fld>
            <a:endParaRPr lang="en-US"/>
          </a:p>
        </p:txBody>
      </p:sp>
    </p:spTree>
    <p:extLst>
      <p:ext uri="{BB962C8B-B14F-4D97-AF65-F5344CB8AC3E}">
        <p14:creationId xmlns:p14="http://schemas.microsoft.com/office/powerpoint/2010/main" val="202850456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spcBef>
                <a:spcPct val="0"/>
              </a:spcBef>
            </a:pPr>
            <a:r>
              <a:rPr lang="da-DK">
                <a:solidFill>
                  <a:srgbClr val="000000"/>
                </a:solidFill>
                <a:cs typeface="Tahoma" pitchFamily="34" charset="0"/>
                <a:sym typeface="Tahoma" pitchFamily="34" charset="0"/>
              </a:rPr>
              <a:t>Goal-setting theory (Locke, 1981)</a:t>
            </a:r>
          </a:p>
          <a:p>
            <a:pPr>
              <a:spcBef>
                <a:spcPct val="0"/>
              </a:spcBef>
            </a:pPr>
            <a:endParaRPr lang="da-DK">
              <a:solidFill>
                <a:srgbClr val="000000"/>
              </a:solidFill>
              <a:cs typeface="Tahoma" pitchFamily="34" charset="0"/>
              <a:sym typeface="Tahoma" pitchFamily="34" charset="0"/>
            </a:endParaRPr>
          </a:p>
          <a:p>
            <a:pPr>
              <a:spcBef>
                <a:spcPct val="0"/>
              </a:spcBef>
            </a:pPr>
            <a:r>
              <a:rPr lang="da-DK">
                <a:solidFill>
                  <a:srgbClr val="000000"/>
                </a:solidFill>
                <a:cs typeface="Tahoma" pitchFamily="34" charset="0"/>
                <a:sym typeface="Tahoma" pitchFamily="34" charset="0"/>
              </a:rPr>
              <a:t>Through scientific research Locke established that goal setting leads to improved performance in 90% of cases, especially under the following conditions:</a:t>
            </a:r>
          </a:p>
          <a:p>
            <a:pPr>
              <a:spcBef>
                <a:spcPct val="0"/>
              </a:spcBef>
            </a:pPr>
            <a:endParaRPr lang="da-DK">
              <a:solidFill>
                <a:srgbClr val="000000"/>
              </a:solidFill>
              <a:cs typeface="Tahoma" pitchFamily="34" charset="0"/>
              <a:sym typeface="Tahoma" pitchFamily="34" charset="0"/>
            </a:endParaRPr>
          </a:p>
          <a:p>
            <a:pPr marL="180843" indent="-180843">
              <a:spcBef>
                <a:spcPct val="0"/>
              </a:spcBef>
              <a:buFontTx/>
              <a:buChar char="•"/>
            </a:pPr>
            <a:r>
              <a:rPr lang="da-DK">
                <a:solidFill>
                  <a:srgbClr val="000000"/>
                </a:solidFill>
                <a:cs typeface="Tahoma" pitchFamily="34" charset="0"/>
                <a:sym typeface="Tahoma" pitchFamily="34" charset="0"/>
              </a:rPr>
              <a:t>Engagement: The person accepts the specific goal</a:t>
            </a:r>
          </a:p>
          <a:p>
            <a:pPr marL="180843" indent="-180843">
              <a:spcBef>
                <a:spcPct val="0"/>
              </a:spcBef>
              <a:buFontTx/>
              <a:buChar char="•"/>
            </a:pPr>
            <a:r>
              <a:rPr lang="da-DK">
                <a:solidFill>
                  <a:srgbClr val="000000"/>
                </a:solidFill>
                <a:cs typeface="Tahoma" pitchFamily="34" charset="0"/>
                <a:sym typeface="Tahoma" pitchFamily="34" charset="0"/>
              </a:rPr>
              <a:t>Feedback: The person gets feedback regarding the results achieved as a way to reach the goal.</a:t>
            </a:r>
          </a:p>
          <a:p>
            <a:pPr marL="180843" indent="-180843">
              <a:spcBef>
                <a:spcPct val="0"/>
              </a:spcBef>
              <a:buFontTx/>
              <a:buChar char="•"/>
            </a:pPr>
            <a:r>
              <a:rPr lang="da-DK">
                <a:solidFill>
                  <a:srgbClr val="000000"/>
                </a:solidFill>
                <a:cs typeface="Tahoma" pitchFamily="34" charset="0"/>
                <a:sym typeface="Tahoma" pitchFamily="34" charset="0"/>
              </a:rPr>
              <a:t>Reward: The person is rewarded for reaching the goal.</a:t>
            </a:r>
          </a:p>
          <a:p>
            <a:pPr marL="180843" indent="-180843">
              <a:spcBef>
                <a:spcPct val="0"/>
              </a:spcBef>
              <a:buFontTx/>
              <a:buChar char="•"/>
            </a:pPr>
            <a:r>
              <a:rPr lang="da-DK">
                <a:solidFill>
                  <a:srgbClr val="000000"/>
                </a:solidFill>
                <a:cs typeface="Tahoma" pitchFamily="34" charset="0"/>
                <a:sym typeface="Tahoma" pitchFamily="34" charset="0"/>
              </a:rPr>
              <a:t>Abilities: The person has the necessary skills to reach the goal.</a:t>
            </a:r>
          </a:p>
          <a:p>
            <a:pPr marL="180843" indent="-180843">
              <a:spcBef>
                <a:spcPct val="0"/>
              </a:spcBef>
              <a:buFontTx/>
              <a:buChar char="•"/>
            </a:pPr>
            <a:r>
              <a:rPr lang="da-DK">
                <a:solidFill>
                  <a:srgbClr val="000000"/>
                </a:solidFill>
                <a:cs typeface="Tahoma" pitchFamily="34" charset="0"/>
                <a:sym typeface="Tahoma" pitchFamily="34" charset="0"/>
              </a:rPr>
              <a:t>Support: Management and others encourage the person to reach the goal. </a:t>
            </a:r>
          </a:p>
          <a:p>
            <a:pPr>
              <a:spcBef>
                <a:spcPct val="0"/>
              </a:spcBef>
              <a:buFontTx/>
              <a:buChar char="•"/>
            </a:pPr>
            <a:endParaRPr lang="da-DK">
              <a:solidFill>
                <a:srgbClr val="000000"/>
              </a:solidFill>
              <a:cs typeface="Tahoma" pitchFamily="34" charset="0"/>
              <a:sym typeface="Tahoma" pitchFamily="34" charset="0"/>
            </a:endParaRPr>
          </a:p>
          <a:p>
            <a:pPr>
              <a:spcBef>
                <a:spcPct val="0"/>
              </a:spcBef>
            </a:pPr>
            <a:r>
              <a:rPr lang="da-DK">
                <a:solidFill>
                  <a:srgbClr val="000000"/>
                </a:solidFill>
                <a:cs typeface="Tahoma" pitchFamily="34" charset="0"/>
                <a:sym typeface="Tahoma" pitchFamily="34" charset="0"/>
              </a:rPr>
              <a:t>(Eysenck, 2001)</a:t>
            </a:r>
          </a:p>
          <a:p>
            <a:pPr lvl="0">
              <a:spcBef>
                <a:spcPct val="20000"/>
              </a:spcBef>
            </a:pPr>
            <a:endParaRPr lang="da-DK" kern="0">
              <a:solidFill>
                <a:srgbClr val="4D4D4D"/>
              </a:solidFill>
              <a:cs typeface="Tahoma" pitchFamily="34" charset="0"/>
              <a:sym typeface="Tahoma" pitchFamily="34" charset="0"/>
            </a:endParaRPr>
          </a:p>
        </p:txBody>
      </p:sp>
      <p:sp>
        <p:nvSpPr>
          <p:cNvPr id="4" name="Pladsholder til slidenummer 3"/>
          <p:cNvSpPr>
            <a:spLocks noGrp="1"/>
          </p:cNvSpPr>
          <p:nvPr>
            <p:ph type="sldNum" sz="quarter" idx="5"/>
          </p:nvPr>
        </p:nvSpPr>
        <p:spPr/>
        <p:txBody>
          <a:bodyPr/>
          <a:lstStyle/>
          <a:p>
            <a:fld id="{8712C7C1-CF36-4F8B-AE2E-CD4ECF7DE805}" type="slidenum">
              <a:rPr lang="en-US" smtClean="0"/>
              <a:pPr/>
              <a:t>83</a:t>
            </a:fld>
            <a:endParaRPr lang="en-US"/>
          </a:p>
        </p:txBody>
      </p:sp>
    </p:spTree>
    <p:extLst>
      <p:ext uri="{BB962C8B-B14F-4D97-AF65-F5344CB8AC3E}">
        <p14:creationId xmlns:p14="http://schemas.microsoft.com/office/powerpoint/2010/main" val="188963617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r>
              <a:rPr lang="da-DK" altLang="da-DK"/>
              <a:t>This image is an example from an EASI report that is used to talk with the team about behavior and motivation. </a:t>
            </a:r>
          </a:p>
          <a:p>
            <a:endParaRPr lang="da-DK" altLang="da-DK"/>
          </a:p>
          <a:p>
            <a:r>
              <a:rPr lang="da-DK" altLang="da-DK"/>
              <a:t>What thoughts might we have on the person’s behavior and motivation? </a:t>
            </a:r>
          </a:p>
          <a:p>
            <a:endParaRPr lang="da-DK" altLang="da-DK"/>
          </a:p>
          <a:p>
            <a:r>
              <a:rPr lang="da-DK" altLang="da-DK"/>
              <a:t>Drawing on the previous slides about motivation, you might ask the participants to form hypotheses about what the differences in behavior and motivation indicate. </a:t>
            </a:r>
          </a:p>
          <a:p>
            <a:endParaRPr lang="da-DK" altLang="da-DK"/>
          </a:p>
          <a:p>
            <a:endParaRPr lang="da-DK" altLang="da-DK"/>
          </a:p>
        </p:txBody>
      </p:sp>
      <p:sp>
        <p:nvSpPr>
          <p:cNvPr id="4" name="Pladsholder til slidenummer 3"/>
          <p:cNvSpPr>
            <a:spLocks noGrp="1"/>
          </p:cNvSpPr>
          <p:nvPr>
            <p:ph type="sldNum" sz="quarter" idx="5"/>
          </p:nvPr>
        </p:nvSpPr>
        <p:spPr/>
        <p:txBody>
          <a:bodyPr/>
          <a:lstStyle/>
          <a:p>
            <a:fld id="{8712C7C1-CF36-4F8B-AE2E-CD4ECF7DE805}" type="slidenum">
              <a:rPr lang="en-US" smtClean="0"/>
              <a:pPr/>
              <a:t>84</a:t>
            </a:fld>
            <a:endParaRPr lang="en-US"/>
          </a:p>
        </p:txBody>
      </p:sp>
    </p:spTree>
    <p:extLst>
      <p:ext uri="{BB962C8B-B14F-4D97-AF65-F5344CB8AC3E}">
        <p14:creationId xmlns:p14="http://schemas.microsoft.com/office/powerpoint/2010/main" val="146471007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ltLang="da-DK"/>
              <a:t>This image may be used to talk with the team about what they can deduce from their whole team’s primary and secondary motivation</a:t>
            </a:r>
          </a:p>
          <a:p>
            <a:endParaRPr lang="da-DK" altLang="da-DK"/>
          </a:p>
          <a:p>
            <a:r>
              <a:rPr lang="da-DK" altLang="da-DK"/>
              <a:t>What are their thoughts on this?</a:t>
            </a:r>
          </a:p>
          <a:p>
            <a:endParaRPr lang="da-DK" altLang="da-DK"/>
          </a:p>
          <a:p>
            <a:endParaRPr lang="da-DK" altLang="da-DK"/>
          </a:p>
        </p:txBody>
      </p:sp>
      <p:sp>
        <p:nvSpPr>
          <p:cNvPr id="4" name="Pladsholder til slidenummer 3"/>
          <p:cNvSpPr>
            <a:spLocks noGrp="1"/>
          </p:cNvSpPr>
          <p:nvPr>
            <p:ph type="sldNum" sz="quarter" idx="5"/>
          </p:nvPr>
        </p:nvSpPr>
        <p:spPr/>
        <p:txBody>
          <a:bodyPr/>
          <a:lstStyle/>
          <a:p>
            <a:fld id="{8712C7C1-CF36-4F8B-AE2E-CD4ECF7DE805}" type="slidenum">
              <a:rPr lang="en-US" smtClean="0"/>
              <a:pPr/>
              <a:t>85</a:t>
            </a:fld>
            <a:endParaRPr lang="en-US"/>
          </a:p>
        </p:txBody>
      </p:sp>
    </p:spTree>
    <p:extLst>
      <p:ext uri="{BB962C8B-B14F-4D97-AF65-F5344CB8AC3E}">
        <p14:creationId xmlns:p14="http://schemas.microsoft.com/office/powerpoint/2010/main" val="368808652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31134">
              <a:defRPr/>
            </a:pPr>
            <a:r>
              <a:rPr lang="da-DK"/>
              <a:t>Headlines for the 4 types’ motivation and drivers</a:t>
            </a:r>
          </a:p>
          <a:p>
            <a:endParaRPr lang="da-DK"/>
          </a:p>
          <a:p>
            <a:endParaRPr lang="da-DK"/>
          </a:p>
        </p:txBody>
      </p:sp>
      <p:sp>
        <p:nvSpPr>
          <p:cNvPr id="4" name="Pladsholder til slidenummer 3"/>
          <p:cNvSpPr>
            <a:spLocks noGrp="1"/>
          </p:cNvSpPr>
          <p:nvPr>
            <p:ph type="sldNum" sz="quarter" idx="5"/>
          </p:nvPr>
        </p:nvSpPr>
        <p:spPr/>
        <p:txBody>
          <a:bodyPr/>
          <a:lstStyle/>
          <a:p>
            <a:fld id="{8712C7C1-CF36-4F8B-AE2E-CD4ECF7DE805}" type="slidenum">
              <a:rPr lang="en-US" smtClean="0"/>
              <a:pPr/>
              <a:t>86</a:t>
            </a:fld>
            <a:endParaRPr lang="en-US"/>
          </a:p>
        </p:txBody>
      </p:sp>
    </p:spTree>
    <p:extLst>
      <p:ext uri="{BB962C8B-B14F-4D97-AF65-F5344CB8AC3E}">
        <p14:creationId xmlns:p14="http://schemas.microsoft.com/office/powerpoint/2010/main" val="115650288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latin typeface="Franklin Gothic Book" panose="020B0503020102020204" pitchFamily="34" charset="0"/>
              </a:rPr>
              <a:t>What motivates the types?</a:t>
            </a:r>
          </a:p>
          <a:p>
            <a:r>
              <a:rPr lang="da-DK">
                <a:latin typeface="Franklin Gothic Book" panose="020B0503020102020204" pitchFamily="34" charset="0"/>
              </a:rPr>
              <a:t>Can the team’s core tasks meet the motivations of the 4 types?</a:t>
            </a:r>
          </a:p>
        </p:txBody>
      </p:sp>
      <p:sp>
        <p:nvSpPr>
          <p:cNvPr id="4" name="Pladsholder til slidenummer 3"/>
          <p:cNvSpPr>
            <a:spLocks noGrp="1"/>
          </p:cNvSpPr>
          <p:nvPr>
            <p:ph type="sldNum" sz="quarter" idx="5"/>
          </p:nvPr>
        </p:nvSpPr>
        <p:spPr/>
        <p:txBody>
          <a:bodyPr/>
          <a:lstStyle/>
          <a:p>
            <a:fld id="{8712C7C1-CF36-4F8B-AE2E-CD4ECF7DE805}" type="slidenum">
              <a:rPr lang="en-US" smtClean="0"/>
              <a:pPr/>
              <a:t>87</a:t>
            </a:fld>
            <a:endParaRPr lang="en-US"/>
          </a:p>
        </p:txBody>
      </p:sp>
    </p:spTree>
    <p:extLst>
      <p:ext uri="{BB962C8B-B14F-4D97-AF65-F5344CB8AC3E}">
        <p14:creationId xmlns:p14="http://schemas.microsoft.com/office/powerpoint/2010/main" val="130014714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 </a:t>
            </a:r>
          </a:p>
        </p:txBody>
      </p:sp>
      <p:sp>
        <p:nvSpPr>
          <p:cNvPr id="4" name="Pladsholder til slidenummer 3"/>
          <p:cNvSpPr>
            <a:spLocks noGrp="1"/>
          </p:cNvSpPr>
          <p:nvPr>
            <p:ph type="sldNum" sz="quarter" idx="5"/>
          </p:nvPr>
        </p:nvSpPr>
        <p:spPr/>
        <p:txBody>
          <a:bodyPr/>
          <a:lstStyle/>
          <a:p>
            <a:pPr defTabSz="931134">
              <a:defRPr/>
            </a:pPr>
            <a:fld id="{8712C7C1-CF36-4F8B-AE2E-CD4ECF7DE805}" type="slidenum">
              <a:rPr lang="en-US">
                <a:solidFill>
                  <a:prstClr val="black"/>
                </a:solidFill>
                <a:latin typeface="Calibri"/>
              </a:rPr>
              <a:pPr defTabSz="931134">
                <a:defRPr/>
              </a:pPr>
              <a:t>88</a:t>
            </a:fld>
            <a:endParaRPr lang="en-US">
              <a:solidFill>
                <a:prstClr val="black"/>
              </a:solidFill>
              <a:latin typeface="Calibri"/>
            </a:endParaRPr>
          </a:p>
        </p:txBody>
      </p:sp>
    </p:spTree>
    <p:extLst>
      <p:ext uri="{BB962C8B-B14F-4D97-AF65-F5344CB8AC3E}">
        <p14:creationId xmlns:p14="http://schemas.microsoft.com/office/powerpoint/2010/main" val="385752000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31134">
              <a:defRPr/>
            </a:pPr>
            <a:r>
              <a:rPr lang="da-DK"/>
              <a:t>Groups of 4-12 persons (multiple groups can work simultaneously).</a:t>
            </a:r>
          </a:p>
          <a:p>
            <a:pPr defTabSz="931134">
              <a:defRPr/>
            </a:pPr>
            <a:r>
              <a:rPr lang="da-DK"/>
              <a:t>Group work approx. 30 minutes. Presentation 5 minutes per group. </a:t>
            </a:r>
          </a:p>
          <a:p>
            <a:endParaRPr lang="da-DK"/>
          </a:p>
          <a:p>
            <a:endParaRPr lang="da-DK"/>
          </a:p>
        </p:txBody>
      </p:sp>
      <p:sp>
        <p:nvSpPr>
          <p:cNvPr id="4" name="Pladsholder til slidenummer 3"/>
          <p:cNvSpPr>
            <a:spLocks noGrp="1"/>
          </p:cNvSpPr>
          <p:nvPr>
            <p:ph type="sldNum" sz="quarter" idx="5"/>
          </p:nvPr>
        </p:nvSpPr>
        <p:spPr/>
        <p:txBody>
          <a:bodyPr/>
          <a:lstStyle/>
          <a:p>
            <a:fld id="{8712C7C1-CF36-4F8B-AE2E-CD4ECF7DE805}" type="slidenum">
              <a:rPr lang="en-US" smtClean="0"/>
              <a:pPr/>
              <a:t>89</a:t>
            </a:fld>
            <a:endParaRPr lang="en-US"/>
          </a:p>
        </p:txBody>
      </p:sp>
    </p:spTree>
    <p:extLst>
      <p:ext uri="{BB962C8B-B14F-4D97-AF65-F5344CB8AC3E}">
        <p14:creationId xmlns:p14="http://schemas.microsoft.com/office/powerpoint/2010/main" val="3759187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Example description of your purpose. Adapt the text.</a:t>
            </a:r>
          </a:p>
          <a:p>
            <a:pPr defTabSz="931134">
              <a:defRPr/>
            </a:pPr>
            <a:r>
              <a:rPr lang="da-DK"/>
              <a:t>In addition to your current situation, what is the purpose/cause/aim of your workshop?</a:t>
            </a:r>
          </a:p>
        </p:txBody>
      </p:sp>
      <p:sp>
        <p:nvSpPr>
          <p:cNvPr id="4" name="Pladsholder til slidenummer 3"/>
          <p:cNvSpPr>
            <a:spLocks noGrp="1"/>
          </p:cNvSpPr>
          <p:nvPr>
            <p:ph type="sldNum" sz="quarter" idx="5"/>
          </p:nvPr>
        </p:nvSpPr>
        <p:spPr/>
        <p:txBody>
          <a:bodyPr/>
          <a:lstStyle/>
          <a:p>
            <a:fld id="{8712C7C1-CF36-4F8B-AE2E-CD4ECF7DE805}" type="slidenum">
              <a:rPr lang="en-US" smtClean="0"/>
              <a:pPr/>
              <a:t>9</a:t>
            </a:fld>
            <a:endParaRPr lang="en-US"/>
          </a:p>
        </p:txBody>
      </p:sp>
    </p:spTree>
    <p:extLst>
      <p:ext uri="{BB962C8B-B14F-4D97-AF65-F5344CB8AC3E}">
        <p14:creationId xmlns:p14="http://schemas.microsoft.com/office/powerpoint/2010/main" val="422376934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kern="1200">
                <a:solidFill>
                  <a:schemeClr val="tx1"/>
                </a:solidFill>
                <a:effectLst/>
                <a:latin typeface="+mn-lt"/>
                <a:ea typeface="+mn-ea"/>
                <a:cs typeface="+mn-cs"/>
              </a:rPr>
              <a:t>This description is for the instructor and should be deleted from the final presentation.</a:t>
            </a:r>
          </a:p>
          <a:p>
            <a:endParaRPr lang="da-DK" sz="1200" kern="1200">
              <a:solidFill>
                <a:schemeClr val="tx1"/>
              </a:solidFill>
              <a:effectLst/>
              <a:latin typeface="+mn-lt"/>
              <a:ea typeface="+mn-ea"/>
              <a:cs typeface="+mn-cs"/>
            </a:endParaRPr>
          </a:p>
        </p:txBody>
      </p:sp>
      <p:sp>
        <p:nvSpPr>
          <p:cNvPr id="4" name="Pladsholder til slidenummer 3"/>
          <p:cNvSpPr>
            <a:spLocks noGrp="1"/>
          </p:cNvSpPr>
          <p:nvPr>
            <p:ph type="sldNum" sz="quarter" idx="5"/>
          </p:nvPr>
        </p:nvSpPr>
        <p:spPr/>
        <p:txBody>
          <a:bodyPr/>
          <a:lstStyle/>
          <a:p>
            <a:fld id="{8712C7C1-CF36-4F8B-AE2E-CD4ECF7DE805}" type="slidenum">
              <a:rPr lang="en-US" smtClean="0"/>
              <a:pPr/>
              <a:t>90</a:t>
            </a:fld>
            <a:endParaRPr lang="en-US"/>
          </a:p>
        </p:txBody>
      </p:sp>
    </p:spTree>
    <p:extLst>
      <p:ext uri="{BB962C8B-B14F-4D97-AF65-F5344CB8AC3E}">
        <p14:creationId xmlns:p14="http://schemas.microsoft.com/office/powerpoint/2010/main" val="88402299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 </a:t>
            </a:r>
          </a:p>
        </p:txBody>
      </p:sp>
      <p:sp>
        <p:nvSpPr>
          <p:cNvPr id="4" name="Pladsholder til slidenummer 3"/>
          <p:cNvSpPr>
            <a:spLocks noGrp="1"/>
          </p:cNvSpPr>
          <p:nvPr>
            <p:ph type="sldNum" sz="quarter" idx="5"/>
          </p:nvPr>
        </p:nvSpPr>
        <p:spPr/>
        <p:txBody>
          <a:bodyPr/>
          <a:lstStyle/>
          <a:p>
            <a:pPr defTabSz="931134">
              <a:defRPr/>
            </a:pPr>
            <a:fld id="{8712C7C1-CF36-4F8B-AE2E-CD4ECF7DE805}" type="slidenum">
              <a:rPr lang="en-US">
                <a:solidFill>
                  <a:prstClr val="black"/>
                </a:solidFill>
                <a:latin typeface="Calibri"/>
              </a:rPr>
              <a:pPr defTabSz="931134">
                <a:defRPr/>
              </a:pPr>
              <a:t>91</a:t>
            </a:fld>
            <a:endParaRPr lang="en-US">
              <a:solidFill>
                <a:prstClr val="black"/>
              </a:solidFill>
              <a:latin typeface="Calibri"/>
            </a:endParaRPr>
          </a:p>
        </p:txBody>
      </p:sp>
    </p:spTree>
    <p:extLst>
      <p:ext uri="{BB962C8B-B14F-4D97-AF65-F5344CB8AC3E}">
        <p14:creationId xmlns:p14="http://schemas.microsoft.com/office/powerpoint/2010/main" val="312537059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This model serves as inspiration for how you might spot your customers’ types through EASI.</a:t>
            </a:r>
          </a:p>
          <a:p>
            <a:endParaRPr lang="da-DK"/>
          </a:p>
        </p:txBody>
      </p:sp>
      <p:sp>
        <p:nvSpPr>
          <p:cNvPr id="4" name="Pladsholder til slidenummer 3"/>
          <p:cNvSpPr>
            <a:spLocks noGrp="1"/>
          </p:cNvSpPr>
          <p:nvPr>
            <p:ph type="sldNum" sz="quarter" idx="5"/>
          </p:nvPr>
        </p:nvSpPr>
        <p:spPr/>
        <p:txBody>
          <a:bodyPr/>
          <a:lstStyle/>
          <a:p>
            <a:fld id="{8712C7C1-CF36-4F8B-AE2E-CD4ECF7DE805}" type="slidenum">
              <a:rPr lang="en-US" smtClean="0"/>
              <a:pPr/>
              <a:t>92</a:t>
            </a:fld>
            <a:endParaRPr lang="en-US"/>
          </a:p>
        </p:txBody>
      </p:sp>
    </p:spTree>
    <p:extLst>
      <p:ext uri="{BB962C8B-B14F-4D97-AF65-F5344CB8AC3E}">
        <p14:creationId xmlns:p14="http://schemas.microsoft.com/office/powerpoint/2010/main" val="80518540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 </a:t>
            </a:r>
          </a:p>
        </p:txBody>
      </p:sp>
      <p:sp>
        <p:nvSpPr>
          <p:cNvPr id="4" name="Pladsholder til slidenummer 3"/>
          <p:cNvSpPr>
            <a:spLocks noGrp="1"/>
          </p:cNvSpPr>
          <p:nvPr>
            <p:ph type="sldNum" sz="quarter" idx="5"/>
          </p:nvPr>
        </p:nvSpPr>
        <p:spPr/>
        <p:txBody>
          <a:bodyPr/>
          <a:lstStyle/>
          <a:p>
            <a:pPr defTabSz="931134">
              <a:defRPr/>
            </a:pPr>
            <a:fld id="{8712C7C1-CF36-4F8B-AE2E-CD4ECF7DE805}" type="slidenum">
              <a:rPr lang="en-US">
                <a:solidFill>
                  <a:prstClr val="black"/>
                </a:solidFill>
                <a:latin typeface="Calibri"/>
              </a:rPr>
              <a:pPr defTabSz="931134">
                <a:defRPr/>
              </a:pPr>
              <a:t>93</a:t>
            </a:fld>
            <a:endParaRPr lang="en-US">
              <a:solidFill>
                <a:prstClr val="black"/>
              </a:solidFill>
              <a:latin typeface="Calibri"/>
            </a:endParaRPr>
          </a:p>
        </p:txBody>
      </p:sp>
    </p:spTree>
    <p:extLst>
      <p:ext uri="{BB962C8B-B14F-4D97-AF65-F5344CB8AC3E}">
        <p14:creationId xmlns:p14="http://schemas.microsoft.com/office/powerpoint/2010/main" val="420525166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kern="1200">
                <a:solidFill>
                  <a:schemeClr val="tx1"/>
                </a:solidFill>
                <a:effectLst/>
                <a:latin typeface="+mn-lt"/>
                <a:ea typeface="+mn-ea"/>
                <a:cs typeface="+mn-cs"/>
              </a:rPr>
              <a:t>See description of the exercise on the next slide.</a:t>
            </a:r>
          </a:p>
          <a:p>
            <a:r>
              <a:rPr lang="da-DK"/>
              <a:t>A plenary exercise – approx. 10 minutes. </a:t>
            </a:r>
          </a:p>
        </p:txBody>
      </p:sp>
      <p:sp>
        <p:nvSpPr>
          <p:cNvPr id="4" name="Pladsholder til slidenummer 3"/>
          <p:cNvSpPr>
            <a:spLocks noGrp="1"/>
          </p:cNvSpPr>
          <p:nvPr>
            <p:ph type="sldNum" sz="quarter" idx="5"/>
          </p:nvPr>
        </p:nvSpPr>
        <p:spPr/>
        <p:txBody>
          <a:bodyPr/>
          <a:lstStyle/>
          <a:p>
            <a:fld id="{8712C7C1-CF36-4F8B-AE2E-CD4ECF7DE805}" type="slidenum">
              <a:rPr lang="en-US" smtClean="0"/>
              <a:pPr/>
              <a:t>94</a:t>
            </a:fld>
            <a:endParaRPr lang="en-US"/>
          </a:p>
        </p:txBody>
      </p:sp>
    </p:spTree>
    <p:extLst>
      <p:ext uri="{BB962C8B-B14F-4D97-AF65-F5344CB8AC3E}">
        <p14:creationId xmlns:p14="http://schemas.microsoft.com/office/powerpoint/2010/main" val="186191684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kern="1200">
                <a:solidFill>
                  <a:schemeClr val="tx1"/>
                </a:solidFill>
                <a:effectLst/>
                <a:latin typeface="+mn-lt"/>
                <a:ea typeface="+mn-ea"/>
                <a:cs typeface="+mn-cs"/>
              </a:rPr>
              <a:t>See description of the exercise on the next slide.</a:t>
            </a:r>
          </a:p>
          <a:p>
            <a:r>
              <a:rPr lang="da-DK"/>
              <a:t>A plenary exercise – approx. 10 minutes. </a:t>
            </a:r>
          </a:p>
        </p:txBody>
      </p:sp>
      <p:sp>
        <p:nvSpPr>
          <p:cNvPr id="4" name="Pladsholder til slidenummer 3"/>
          <p:cNvSpPr>
            <a:spLocks noGrp="1"/>
          </p:cNvSpPr>
          <p:nvPr>
            <p:ph type="sldNum" sz="quarter" idx="5"/>
          </p:nvPr>
        </p:nvSpPr>
        <p:spPr/>
        <p:txBody>
          <a:bodyPr/>
          <a:lstStyle/>
          <a:p>
            <a:fld id="{8712C7C1-CF36-4F8B-AE2E-CD4ECF7DE805}" type="slidenum">
              <a:rPr lang="en-US" smtClean="0"/>
              <a:pPr/>
              <a:t>95</a:t>
            </a:fld>
            <a:endParaRPr lang="en-US"/>
          </a:p>
        </p:txBody>
      </p:sp>
    </p:spTree>
    <p:extLst>
      <p:ext uri="{BB962C8B-B14F-4D97-AF65-F5344CB8AC3E}">
        <p14:creationId xmlns:p14="http://schemas.microsoft.com/office/powerpoint/2010/main" val="295660239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kern="1200">
                <a:solidFill>
                  <a:schemeClr val="tx1"/>
                </a:solidFill>
                <a:effectLst/>
                <a:latin typeface="+mn-lt"/>
                <a:ea typeface="+mn-ea"/>
                <a:cs typeface="+mn-cs"/>
              </a:rPr>
              <a:t>This description is for the instructor and should be deleted from the final presentation.</a:t>
            </a:r>
          </a:p>
        </p:txBody>
      </p:sp>
      <p:sp>
        <p:nvSpPr>
          <p:cNvPr id="4" name="Pladsholder til slidenummer 3"/>
          <p:cNvSpPr>
            <a:spLocks noGrp="1"/>
          </p:cNvSpPr>
          <p:nvPr>
            <p:ph type="sldNum" sz="quarter" idx="5"/>
          </p:nvPr>
        </p:nvSpPr>
        <p:spPr/>
        <p:txBody>
          <a:bodyPr/>
          <a:lstStyle/>
          <a:p>
            <a:fld id="{8712C7C1-CF36-4F8B-AE2E-CD4ECF7DE805}" type="slidenum">
              <a:rPr lang="en-US" smtClean="0"/>
              <a:pPr/>
              <a:t>96</a:t>
            </a:fld>
            <a:endParaRPr lang="en-US"/>
          </a:p>
        </p:txBody>
      </p:sp>
    </p:spTree>
    <p:extLst>
      <p:ext uri="{BB962C8B-B14F-4D97-AF65-F5344CB8AC3E}">
        <p14:creationId xmlns:p14="http://schemas.microsoft.com/office/powerpoint/2010/main" val="207617170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pPr defTabSz="931134">
              <a:defRPr/>
            </a:pPr>
            <a:r>
              <a:rPr lang="da-DK"/>
              <a:t>Minimum 6 participants. All 4 types should ideally be represented. </a:t>
            </a:r>
          </a:p>
          <a:p>
            <a:pPr defTabSz="931134">
              <a:defRPr/>
            </a:pPr>
            <a:r>
              <a:rPr lang="da-DK"/>
              <a:t>Group work 30 minutes. Presentation 5 minutes per group. </a:t>
            </a:r>
          </a:p>
          <a:p>
            <a:endParaRPr lang="da-DK" b="1"/>
          </a:p>
        </p:txBody>
      </p:sp>
      <p:sp>
        <p:nvSpPr>
          <p:cNvPr id="4" name="Pladsholder til slidenummer 3"/>
          <p:cNvSpPr>
            <a:spLocks noGrp="1"/>
          </p:cNvSpPr>
          <p:nvPr>
            <p:ph type="sldNum" sz="quarter" idx="5"/>
          </p:nvPr>
        </p:nvSpPr>
        <p:spPr/>
        <p:txBody>
          <a:bodyPr/>
          <a:lstStyle/>
          <a:p>
            <a:fld id="{8712C7C1-CF36-4F8B-AE2E-CD4ECF7DE805}" type="slidenum">
              <a:rPr lang="en-US" smtClean="0"/>
              <a:pPr/>
              <a:t>97</a:t>
            </a:fld>
            <a:endParaRPr lang="en-US"/>
          </a:p>
        </p:txBody>
      </p:sp>
    </p:spTree>
    <p:extLst>
      <p:ext uri="{BB962C8B-B14F-4D97-AF65-F5344CB8AC3E}">
        <p14:creationId xmlns:p14="http://schemas.microsoft.com/office/powerpoint/2010/main" val="30802553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kern="1200">
                <a:solidFill>
                  <a:schemeClr val="tx1"/>
                </a:solidFill>
                <a:effectLst/>
                <a:latin typeface="+mn-lt"/>
                <a:ea typeface="+mn-ea"/>
                <a:cs typeface="+mn-cs"/>
              </a:rPr>
              <a:t>This description is for the instructor and should be deleted from the final presentation.</a:t>
            </a:r>
          </a:p>
        </p:txBody>
      </p:sp>
      <p:sp>
        <p:nvSpPr>
          <p:cNvPr id="4" name="Pladsholder til slidenummer 3"/>
          <p:cNvSpPr>
            <a:spLocks noGrp="1"/>
          </p:cNvSpPr>
          <p:nvPr>
            <p:ph type="sldNum" sz="quarter" idx="5"/>
          </p:nvPr>
        </p:nvSpPr>
        <p:spPr/>
        <p:txBody>
          <a:bodyPr/>
          <a:lstStyle/>
          <a:p>
            <a:fld id="{8712C7C1-CF36-4F8B-AE2E-CD4ECF7DE805}" type="slidenum">
              <a:rPr lang="en-US" smtClean="0"/>
              <a:pPr/>
              <a:t>98</a:t>
            </a:fld>
            <a:endParaRPr lang="en-US"/>
          </a:p>
        </p:txBody>
      </p:sp>
    </p:spTree>
    <p:extLst>
      <p:ext uri="{BB962C8B-B14F-4D97-AF65-F5344CB8AC3E}">
        <p14:creationId xmlns:p14="http://schemas.microsoft.com/office/powerpoint/2010/main" val="233822211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 </a:t>
            </a:r>
          </a:p>
        </p:txBody>
      </p:sp>
      <p:sp>
        <p:nvSpPr>
          <p:cNvPr id="4" name="Pladsholder til slidenummer 3"/>
          <p:cNvSpPr>
            <a:spLocks noGrp="1"/>
          </p:cNvSpPr>
          <p:nvPr>
            <p:ph type="sldNum" sz="quarter" idx="5"/>
          </p:nvPr>
        </p:nvSpPr>
        <p:spPr/>
        <p:txBody>
          <a:bodyPr/>
          <a:lstStyle/>
          <a:p>
            <a:pPr defTabSz="931134">
              <a:defRPr/>
            </a:pPr>
            <a:fld id="{8712C7C1-CF36-4F8B-AE2E-CD4ECF7DE805}" type="slidenum">
              <a:rPr lang="en-US">
                <a:solidFill>
                  <a:prstClr val="black"/>
                </a:solidFill>
                <a:latin typeface="Calibri"/>
              </a:rPr>
              <a:pPr defTabSz="931134">
                <a:defRPr/>
              </a:pPr>
              <a:t>99</a:t>
            </a:fld>
            <a:endParaRPr lang="en-US">
              <a:solidFill>
                <a:prstClr val="black"/>
              </a:solidFill>
              <a:latin typeface="Calibri"/>
            </a:endParaRPr>
          </a:p>
        </p:txBody>
      </p:sp>
    </p:spTree>
    <p:extLst>
      <p:ext uri="{BB962C8B-B14F-4D97-AF65-F5344CB8AC3E}">
        <p14:creationId xmlns:p14="http://schemas.microsoft.com/office/powerpoint/2010/main" val="29268953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3.jpg"/><Relationship Id="rId1" Type="http://schemas.openxmlformats.org/officeDocument/2006/relationships/slideMaster" Target="../slideMasters/slideMaster1.xml"/><Relationship Id="rId4" Type="http://schemas.openxmlformats.org/officeDocument/2006/relationships/image" Target="../media/image12.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jpg"/><Relationship Id="rId1" Type="http://schemas.openxmlformats.org/officeDocument/2006/relationships/slideMaster" Target="../slideMasters/slideMaster1.xml"/><Relationship Id="rId4" Type="http://schemas.openxmlformats.org/officeDocument/2006/relationships/image" Target="../media/image16.em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7.jpg"/><Relationship Id="rId1" Type="http://schemas.openxmlformats.org/officeDocument/2006/relationships/slideMaster" Target="../slideMasters/slideMaster1.xml"/><Relationship Id="rId4" Type="http://schemas.openxmlformats.org/officeDocument/2006/relationships/image" Target="../media/image16.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12.emf"/></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0.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Master" Target="../slideMasters/slideMaster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12.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rontp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57285" y="156514"/>
            <a:ext cx="8830800" cy="4982400"/>
          </a:xfrm>
          <a:prstGeom prst="rect">
            <a:avLst/>
          </a:prstGeom>
        </p:spPr>
        <p:txBody>
          <a:bodyPr vert="horz"/>
          <a:lstStyle/>
          <a:p>
            <a:r>
              <a:rPr lang="da-DK"/>
              <a:t>Klik på ikonet for at tilføje et billede</a:t>
            </a:r>
            <a:endParaRPr lang="en-US"/>
          </a:p>
        </p:txBody>
      </p:sp>
      <p:sp>
        <p:nvSpPr>
          <p:cNvPr id="12" name="Subtitle 2"/>
          <p:cNvSpPr>
            <a:spLocks noGrp="1"/>
          </p:cNvSpPr>
          <p:nvPr>
            <p:ph type="subTitle" idx="1"/>
          </p:nvPr>
        </p:nvSpPr>
        <p:spPr>
          <a:xfrm>
            <a:off x="1371600" y="3051628"/>
            <a:ext cx="6400800" cy="1752600"/>
          </a:xfrm>
          <a:prstGeom prst="rect">
            <a:avLst/>
          </a:prstGeom>
        </p:spPr>
        <p:txBody>
          <a:bodyPr/>
          <a:lstStyle>
            <a:lvl1pPr marL="0" indent="0" algn="ctr">
              <a:buNone/>
              <a:defRPr sz="1600">
                <a:solidFill>
                  <a:srgbClr val="FFFFFF"/>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a:t>Klik for at redigere undertiteltypografien i masteren</a:t>
            </a:r>
            <a:endParaRPr lang="en-US" dirty="0"/>
          </a:p>
        </p:txBody>
      </p:sp>
      <p:sp>
        <p:nvSpPr>
          <p:cNvPr id="6" name="Text Placeholder 13"/>
          <p:cNvSpPr>
            <a:spLocks noGrp="1"/>
          </p:cNvSpPr>
          <p:nvPr>
            <p:ph type="body" sz="quarter" idx="13"/>
          </p:nvPr>
        </p:nvSpPr>
        <p:spPr>
          <a:xfrm>
            <a:off x="4385651" y="2300029"/>
            <a:ext cx="360000" cy="18000"/>
          </a:xfrm>
          <a:prstGeom prst="rect">
            <a:avLst/>
          </a:prstGeom>
          <a:ln w="21590">
            <a:solidFill>
              <a:schemeClr val="accent2"/>
            </a:solidFill>
            <a:miter lim="800000"/>
          </a:ln>
        </p:spPr>
        <p:txBody>
          <a:bodyPr vert="horz" lIns="0" tIns="0" rIns="0" bIns="0"/>
          <a:lstStyle>
            <a:lvl1pPr marL="0" indent="0">
              <a:spcBef>
                <a:spcPts val="0"/>
              </a:spcBef>
              <a:spcAft>
                <a:spcPts val="0"/>
              </a:spcAft>
              <a:buNone/>
              <a:defRPr sz="800" kern="100">
                <a:solidFill>
                  <a:schemeClr val="bg1">
                    <a:alpha val="0"/>
                  </a:schemeClr>
                </a:solidFill>
              </a:defRPr>
            </a:lvl1pPr>
            <a:lvl2pPr>
              <a:defRPr>
                <a:solidFill>
                  <a:schemeClr val="bg1">
                    <a:alpha val="0"/>
                  </a:schemeClr>
                </a:solidFill>
              </a:defRPr>
            </a:lvl2pPr>
            <a:lvl3pPr>
              <a:defRPr>
                <a:solidFill>
                  <a:schemeClr val="bg1">
                    <a:alpha val="0"/>
                  </a:schemeClr>
                </a:solidFill>
              </a:defRPr>
            </a:lvl3pPr>
            <a:lvl4pPr>
              <a:defRPr>
                <a:solidFill>
                  <a:schemeClr val="bg1">
                    <a:alpha val="0"/>
                  </a:schemeClr>
                </a:solidFill>
              </a:defRPr>
            </a:lvl4pPr>
            <a:lvl5pPr>
              <a:defRPr>
                <a:solidFill>
                  <a:schemeClr val="bg1">
                    <a:alpha val="0"/>
                  </a:schemeClr>
                </a:solidFill>
              </a:defRPr>
            </a:lvl5pPr>
          </a:lstStyle>
          <a:p>
            <a:pPr lvl="0"/>
            <a:r>
              <a:rPr lang="da-DK"/>
              <a:t>Rediger typografien i masterens</a:t>
            </a:r>
          </a:p>
        </p:txBody>
      </p:sp>
      <p:sp>
        <p:nvSpPr>
          <p:cNvPr id="5" name="Text Placeholder 4"/>
          <p:cNvSpPr>
            <a:spLocks noGrp="1"/>
          </p:cNvSpPr>
          <p:nvPr>
            <p:ph type="body" sz="quarter" idx="14" hasCustomPrompt="1"/>
          </p:nvPr>
        </p:nvSpPr>
        <p:spPr>
          <a:xfrm>
            <a:off x="2124075" y="1777380"/>
            <a:ext cx="4895850" cy="792163"/>
          </a:xfrm>
          <a:prstGeom prst="rect">
            <a:avLst/>
          </a:prstGeom>
        </p:spPr>
        <p:txBody>
          <a:bodyPr vert="horz"/>
          <a:lstStyle>
            <a:lvl1pPr marL="0" indent="0" algn="ctr">
              <a:buNone/>
              <a:defRPr sz="2200" b="0" cap="all">
                <a:solidFill>
                  <a:schemeClr val="bg1"/>
                </a:solidFill>
                <a:latin typeface="+mj-lt"/>
                <a:cs typeface="Montserrat" panose="02000505000000020004" pitchFamily="2" charset="0"/>
              </a:defRPr>
            </a:lvl1pPr>
          </a:lstStyle>
          <a:p>
            <a:pPr lvl="0"/>
            <a:r>
              <a:rPr lang="da-DK" dirty="0"/>
              <a:t>STER TEXT STYLES</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PA Textpag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57386" y="154412"/>
            <a:ext cx="3836709" cy="4978800"/>
          </a:xfrm>
          <a:prstGeom prst="rect">
            <a:avLst/>
          </a:prstGeom>
        </p:spPr>
      </p:pic>
      <p:sp>
        <p:nvSpPr>
          <p:cNvPr id="4" name="Rectangle 3"/>
          <p:cNvSpPr/>
          <p:nvPr userDrawn="1"/>
        </p:nvSpPr>
        <p:spPr>
          <a:xfrm>
            <a:off x="158304" y="156121"/>
            <a:ext cx="3837600" cy="4978800"/>
          </a:xfrm>
          <a:prstGeom prst="rect">
            <a:avLst/>
          </a:prstGeom>
          <a:solidFill>
            <a:schemeClr val="tx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userDrawn="1"/>
        </p:nvSpPr>
        <p:spPr>
          <a:xfrm>
            <a:off x="330887" y="4513684"/>
            <a:ext cx="1952779" cy="415498"/>
          </a:xfrm>
          <a:prstGeom prst="rect">
            <a:avLst/>
          </a:prstGeom>
          <a:noFill/>
        </p:spPr>
        <p:txBody>
          <a:bodyPr wrap="none" rtlCol="0">
            <a:spAutoFit/>
          </a:bodyPr>
          <a:lstStyle/>
          <a:p>
            <a:r>
              <a:rPr lang="en-US" sz="1050" b="1">
                <a:solidFill>
                  <a:schemeClr val="bg1"/>
                </a:solidFill>
                <a:latin typeface="Montserrat" panose="02000505000000020004" pitchFamily="2" charset="0"/>
                <a:cs typeface="Tw Cen MT"/>
              </a:rPr>
              <a:t>OPTIMER MATCH</a:t>
            </a:r>
          </a:p>
          <a:p>
            <a:r>
              <a:rPr lang="en-US" sz="1050" b="1">
                <a:solidFill>
                  <a:schemeClr val="bg1"/>
                </a:solidFill>
                <a:latin typeface="Montserrat" panose="02000505000000020004" pitchFamily="2" charset="0"/>
                <a:cs typeface="Tw Cen MT"/>
              </a:rPr>
              <a:t>MELLEM</a:t>
            </a:r>
            <a:r>
              <a:rPr lang="en-US" sz="1050" b="1" baseline="0">
                <a:solidFill>
                  <a:schemeClr val="bg1"/>
                </a:solidFill>
                <a:latin typeface="Montserrat" panose="02000505000000020004" pitchFamily="2" charset="0"/>
                <a:cs typeface="Tw Cen MT"/>
              </a:rPr>
              <a:t> JOB OG PERSON</a:t>
            </a:r>
            <a:endParaRPr lang="en-GB" sz="1050" b="1">
              <a:solidFill>
                <a:schemeClr val="bg1"/>
              </a:solidFill>
              <a:latin typeface="Montserrat" panose="02000505000000020004" pitchFamily="2" charset="0"/>
              <a:cs typeface="Tw Cen MT"/>
            </a:endParaRPr>
          </a:p>
        </p:txBody>
      </p:sp>
      <p:pic>
        <p:nvPicPr>
          <p:cNvPr id="6" name="Picture 5"/>
          <p:cNvPicPr>
            <a:picLocks noChangeAspect="1"/>
          </p:cNvPicPr>
          <p:nvPr userDrawn="1"/>
        </p:nvPicPr>
        <p:blipFill>
          <a:blip r:embed="rId3"/>
          <a:stretch>
            <a:fillRect/>
          </a:stretch>
        </p:blipFill>
        <p:spPr>
          <a:xfrm>
            <a:off x="418232" y="401340"/>
            <a:ext cx="1219200" cy="704850"/>
          </a:xfrm>
          <a:prstGeom prst="rect">
            <a:avLst/>
          </a:prstGeom>
        </p:spPr>
      </p:pic>
      <p:pic>
        <p:nvPicPr>
          <p:cNvPr id="7" name="Picture 6"/>
          <p:cNvPicPr>
            <a:picLocks noChangeAspect="1"/>
          </p:cNvPicPr>
          <p:nvPr userDrawn="1"/>
        </p:nvPicPr>
        <p:blipFill>
          <a:blip r:embed="rId4"/>
          <a:stretch>
            <a:fillRect/>
          </a:stretch>
        </p:blipFill>
        <p:spPr>
          <a:xfrm>
            <a:off x="2627784" y="4257204"/>
            <a:ext cx="1123950" cy="647700"/>
          </a:xfrm>
          <a:prstGeom prst="rect">
            <a:avLst/>
          </a:prstGeom>
        </p:spPr>
      </p:pic>
      <p:sp>
        <p:nvSpPr>
          <p:cNvPr id="9" name="Text Placeholder 3"/>
          <p:cNvSpPr>
            <a:spLocks noGrp="1"/>
          </p:cNvSpPr>
          <p:nvPr>
            <p:ph type="body" sz="quarter" idx="14"/>
          </p:nvPr>
        </p:nvSpPr>
        <p:spPr>
          <a:xfrm>
            <a:off x="4283968" y="481236"/>
            <a:ext cx="4392488" cy="4392488"/>
          </a:xfrm>
          <a:prstGeom prst="rect">
            <a:avLst/>
          </a:prstGeom>
        </p:spPr>
        <p:txBody>
          <a:bodyPr vert="horz"/>
          <a:lstStyle>
            <a:lvl1pPr marL="0" indent="0">
              <a:buNone/>
              <a:defRPr sz="1600">
                <a:latin typeface="Open Sans" panose="020B0606030504020204" pitchFamily="34" charset="0"/>
                <a:ea typeface="Open Sans" panose="020B0606030504020204" pitchFamily="34" charset="0"/>
                <a:cs typeface="Open Sans" panose="020B0606030504020204" pitchFamily="34" charset="0"/>
              </a:defRPr>
            </a:lvl1pPr>
            <a:lvl2pPr marL="742950" indent="-285750">
              <a:buFont typeface="Open Sans" panose="020B0606030504020204" pitchFamily="34" charset="0"/>
              <a:buChar char="–"/>
              <a:defRPr sz="1600">
                <a:latin typeface="Open Sans" panose="020B0606030504020204" pitchFamily="34" charset="0"/>
                <a:ea typeface="Open Sans" panose="020B0606030504020204" pitchFamily="34" charset="0"/>
                <a:cs typeface="Open Sans" panose="020B0606030504020204" pitchFamily="34" charset="0"/>
              </a:defRPr>
            </a:lvl2pPr>
            <a:lvl3pPr marL="1143000" indent="-228600">
              <a:buFont typeface="Open Sans" panose="020B0606030504020204" pitchFamily="34" charset="0"/>
              <a:buChar char="–"/>
              <a:defRPr sz="1600">
                <a:latin typeface="Open Sans" panose="020B0606030504020204" pitchFamily="34" charset="0"/>
                <a:ea typeface="Open Sans" panose="020B0606030504020204" pitchFamily="34" charset="0"/>
                <a:cs typeface="Open Sans" panose="020B0606030504020204" pitchFamily="34" charset="0"/>
              </a:defRPr>
            </a:lvl3pPr>
            <a:lvl4pPr marL="1600200" indent="-228600">
              <a:buFont typeface="Open Sans" panose="020B0606030504020204" pitchFamily="34" charset="0"/>
              <a:buChar char="–"/>
              <a:defRPr sz="1600">
                <a:latin typeface="Open Sans" panose="020B0606030504020204" pitchFamily="34" charset="0"/>
                <a:ea typeface="Open Sans" panose="020B0606030504020204" pitchFamily="34" charset="0"/>
                <a:cs typeface="Open Sans" panose="020B0606030504020204" pitchFamily="34" charset="0"/>
              </a:defRPr>
            </a:lvl4pPr>
            <a:lvl5pPr marL="2057400" indent="-228600">
              <a:buFont typeface="Open Sans" panose="020B0606030504020204" pitchFamily="34" charset="0"/>
              <a:buChar cha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da-DK" dirty="0"/>
              <a:t>Rediger typografien i masterens</a:t>
            </a:r>
          </a:p>
          <a:p>
            <a:pPr lvl="1"/>
            <a:r>
              <a:rPr lang="da-DK" dirty="0"/>
              <a:t>Andet niveau</a:t>
            </a:r>
          </a:p>
          <a:p>
            <a:pPr lvl="2"/>
            <a:r>
              <a:rPr lang="da-DK" dirty="0"/>
              <a:t>Tredje niveau</a:t>
            </a:r>
          </a:p>
          <a:p>
            <a:pPr lvl="3"/>
            <a:r>
              <a:rPr lang="da-DK" dirty="0"/>
              <a:t>Fjerde niveau</a:t>
            </a:r>
          </a:p>
          <a:p>
            <a:pPr lvl="4"/>
            <a:r>
              <a:rPr lang="da-DK" dirty="0"/>
              <a:t>Femte niveau</a:t>
            </a:r>
            <a:endParaRPr lang="en-US" dirty="0"/>
          </a:p>
        </p:txBody>
      </p:sp>
    </p:spTree>
    <p:extLst>
      <p:ext uri="{BB962C8B-B14F-4D97-AF65-F5344CB8AC3E}">
        <p14:creationId xmlns:p14="http://schemas.microsoft.com/office/powerpoint/2010/main" val="647585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RIGHT Frontpag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60561" y="157460"/>
            <a:ext cx="8828894" cy="4978800"/>
          </a:xfrm>
          <a:prstGeom prst="rect">
            <a:avLst/>
          </a:prstGeom>
        </p:spPr>
      </p:pic>
      <p:sp>
        <p:nvSpPr>
          <p:cNvPr id="4" name="Rectangle 3"/>
          <p:cNvSpPr/>
          <p:nvPr userDrawn="1"/>
        </p:nvSpPr>
        <p:spPr>
          <a:xfrm>
            <a:off x="163637" y="161454"/>
            <a:ext cx="8827200" cy="4978800"/>
          </a:xfrm>
          <a:prstGeom prst="rect">
            <a:avLst/>
          </a:prstGeom>
          <a:solidFill>
            <a:schemeClr val="tx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userDrawn="1"/>
        </p:nvSpPr>
        <p:spPr>
          <a:xfrm>
            <a:off x="330887" y="1634525"/>
            <a:ext cx="4187365" cy="769441"/>
          </a:xfrm>
          <a:prstGeom prst="rect">
            <a:avLst/>
          </a:prstGeom>
          <a:noFill/>
        </p:spPr>
        <p:txBody>
          <a:bodyPr wrap="none" rtlCol="0">
            <a:spAutoFit/>
          </a:bodyPr>
          <a:lstStyle/>
          <a:p>
            <a:r>
              <a:rPr lang="da-DK" sz="2200" b="1">
                <a:solidFill>
                  <a:schemeClr val="bg1"/>
                </a:solidFill>
                <a:latin typeface="Montserrat" panose="02000505000000020004" pitchFamily="2" charset="0"/>
                <a:cs typeface="Tw Cen MT"/>
              </a:rPr>
              <a:t>FRA GOD TIL</a:t>
            </a:r>
            <a:r>
              <a:rPr lang="da-DK" sz="2200" b="1" baseline="0">
                <a:solidFill>
                  <a:schemeClr val="bg1"/>
                </a:solidFill>
                <a:latin typeface="Montserrat" panose="02000505000000020004" pitchFamily="2" charset="0"/>
                <a:cs typeface="Tw Cen MT"/>
              </a:rPr>
              <a:t> EXCEPTIONEL </a:t>
            </a:r>
          </a:p>
          <a:p>
            <a:r>
              <a:rPr lang="da-DK" sz="2200" b="1" baseline="0">
                <a:solidFill>
                  <a:schemeClr val="bg1"/>
                </a:solidFill>
                <a:latin typeface="Montserrat" panose="02000505000000020004" pitchFamily="2" charset="0"/>
                <a:cs typeface="Tw Cen MT"/>
              </a:rPr>
              <a:t>KUNDEOPLEVELSE</a:t>
            </a:r>
            <a:endParaRPr lang="en-US" sz="2200" b="1">
              <a:solidFill>
                <a:schemeClr val="bg1"/>
              </a:solidFill>
              <a:latin typeface="Montserrat" panose="02000505000000020004" pitchFamily="2" charset="0"/>
              <a:cs typeface="Tw Cen MT"/>
            </a:endParaRPr>
          </a:p>
        </p:txBody>
      </p:sp>
      <p:pic>
        <p:nvPicPr>
          <p:cNvPr id="6" name="Picture 5"/>
          <p:cNvPicPr>
            <a:picLocks noChangeAspect="1"/>
          </p:cNvPicPr>
          <p:nvPr userDrawn="1"/>
        </p:nvPicPr>
        <p:blipFill>
          <a:blip r:embed="rId3"/>
          <a:stretch>
            <a:fillRect/>
          </a:stretch>
        </p:blipFill>
        <p:spPr>
          <a:xfrm>
            <a:off x="419200" y="393452"/>
            <a:ext cx="2717800" cy="939800"/>
          </a:xfrm>
          <a:prstGeom prst="rect">
            <a:avLst/>
          </a:prstGeom>
        </p:spPr>
      </p:pic>
      <p:pic>
        <p:nvPicPr>
          <p:cNvPr id="7" name="Picture 6"/>
          <p:cNvPicPr>
            <a:picLocks noChangeAspect="1"/>
          </p:cNvPicPr>
          <p:nvPr userDrawn="1"/>
        </p:nvPicPr>
        <p:blipFill>
          <a:blip r:embed="rId4"/>
          <a:stretch>
            <a:fillRect/>
          </a:stretch>
        </p:blipFill>
        <p:spPr>
          <a:xfrm>
            <a:off x="7452320" y="3865612"/>
            <a:ext cx="1270000" cy="1003300"/>
          </a:xfrm>
          <a:prstGeom prst="rect">
            <a:avLst/>
          </a:prstGeom>
        </p:spPr>
      </p:pic>
    </p:spTree>
    <p:extLst>
      <p:ext uri="{BB962C8B-B14F-4D97-AF65-F5344CB8AC3E}">
        <p14:creationId xmlns:p14="http://schemas.microsoft.com/office/powerpoint/2010/main" val="33131924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RIGHT Textpag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57386" y="157588"/>
            <a:ext cx="3836710" cy="4978800"/>
          </a:xfrm>
          <a:prstGeom prst="rect">
            <a:avLst/>
          </a:prstGeom>
        </p:spPr>
      </p:pic>
      <p:sp>
        <p:nvSpPr>
          <p:cNvPr id="4" name="Rectangle 3"/>
          <p:cNvSpPr/>
          <p:nvPr userDrawn="1"/>
        </p:nvSpPr>
        <p:spPr>
          <a:xfrm>
            <a:off x="160462" y="157556"/>
            <a:ext cx="3837600" cy="4978800"/>
          </a:xfrm>
          <a:prstGeom prst="rect">
            <a:avLst/>
          </a:prstGeom>
          <a:solidFill>
            <a:schemeClr val="tx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userDrawn="1"/>
        </p:nvSpPr>
        <p:spPr>
          <a:xfrm>
            <a:off x="330887" y="4513684"/>
            <a:ext cx="2228752" cy="461665"/>
          </a:xfrm>
          <a:prstGeom prst="rect">
            <a:avLst/>
          </a:prstGeom>
          <a:noFill/>
        </p:spPr>
        <p:txBody>
          <a:bodyPr wrap="none" rtlCol="0">
            <a:spAutoFit/>
          </a:bodyPr>
          <a:lstStyle/>
          <a:p>
            <a:r>
              <a:rPr lang="en-US" sz="1200" b="1">
                <a:solidFill>
                  <a:schemeClr val="bg1"/>
                </a:solidFill>
                <a:latin typeface="Tw Cen MT"/>
                <a:cs typeface="Tw Cen MT"/>
              </a:rPr>
              <a:t>FRA GOD TIL </a:t>
            </a:r>
          </a:p>
          <a:p>
            <a:r>
              <a:rPr lang="en-US" sz="1200" b="1">
                <a:solidFill>
                  <a:schemeClr val="bg1"/>
                </a:solidFill>
                <a:latin typeface="Tw Cen MT"/>
                <a:cs typeface="Tw Cen MT"/>
              </a:rPr>
              <a:t>EXCEPTIONEL KUNDEOPLEVLSE</a:t>
            </a:r>
            <a:endParaRPr lang="en-GB" sz="1200" b="1">
              <a:solidFill>
                <a:schemeClr val="bg1"/>
              </a:solidFill>
              <a:latin typeface="Tw Cen MT"/>
              <a:cs typeface="Tw Cen MT"/>
            </a:endParaRPr>
          </a:p>
        </p:txBody>
      </p:sp>
      <p:pic>
        <p:nvPicPr>
          <p:cNvPr id="6" name="Picture 5"/>
          <p:cNvPicPr>
            <a:picLocks noChangeAspect="1"/>
          </p:cNvPicPr>
          <p:nvPr userDrawn="1"/>
        </p:nvPicPr>
        <p:blipFill>
          <a:blip r:embed="rId3"/>
          <a:stretch>
            <a:fillRect/>
          </a:stretch>
        </p:blipFill>
        <p:spPr>
          <a:xfrm>
            <a:off x="419200" y="393452"/>
            <a:ext cx="2038350" cy="704850"/>
          </a:xfrm>
          <a:prstGeom prst="rect">
            <a:avLst/>
          </a:prstGeom>
        </p:spPr>
      </p:pic>
      <p:pic>
        <p:nvPicPr>
          <p:cNvPr id="7" name="Picture 6"/>
          <p:cNvPicPr>
            <a:picLocks noChangeAspect="1"/>
          </p:cNvPicPr>
          <p:nvPr userDrawn="1"/>
        </p:nvPicPr>
        <p:blipFill>
          <a:blip r:embed="rId4"/>
          <a:stretch>
            <a:fillRect/>
          </a:stretch>
        </p:blipFill>
        <p:spPr>
          <a:xfrm>
            <a:off x="2771800" y="4161105"/>
            <a:ext cx="952500" cy="752475"/>
          </a:xfrm>
          <a:prstGeom prst="rect">
            <a:avLst/>
          </a:prstGeom>
        </p:spPr>
      </p:pic>
      <p:sp>
        <p:nvSpPr>
          <p:cNvPr id="9" name="Text Placeholder 3"/>
          <p:cNvSpPr>
            <a:spLocks noGrp="1"/>
          </p:cNvSpPr>
          <p:nvPr>
            <p:ph type="body" sz="quarter" idx="14"/>
          </p:nvPr>
        </p:nvSpPr>
        <p:spPr>
          <a:xfrm>
            <a:off x="4283968" y="481236"/>
            <a:ext cx="4392488" cy="4392488"/>
          </a:xfrm>
          <a:prstGeom prst="rect">
            <a:avLst/>
          </a:prstGeom>
        </p:spPr>
        <p:txBody>
          <a:bodyPr vert="horz"/>
          <a:lstStyle>
            <a:lvl1pPr marL="0" indent="0">
              <a:buNone/>
              <a:defRPr sz="1600">
                <a:latin typeface="Open Sans" panose="020B0606030504020204" pitchFamily="34" charset="0"/>
                <a:ea typeface="Open Sans" panose="020B0606030504020204" pitchFamily="34" charset="0"/>
                <a:cs typeface="Open Sans" panose="020B0606030504020204" pitchFamily="34" charset="0"/>
              </a:defRPr>
            </a:lvl1pPr>
            <a:lvl2pPr marL="742950" indent="-285750">
              <a:buFont typeface="Open Sans" panose="020B0606030504020204" pitchFamily="34" charset="0"/>
              <a:buChar char="–"/>
              <a:defRPr sz="1600">
                <a:latin typeface="Open Sans" panose="020B0606030504020204" pitchFamily="34" charset="0"/>
                <a:ea typeface="Open Sans" panose="020B0606030504020204" pitchFamily="34" charset="0"/>
                <a:cs typeface="Open Sans" panose="020B0606030504020204" pitchFamily="34" charset="0"/>
              </a:defRPr>
            </a:lvl2pPr>
            <a:lvl3pPr marL="1143000" indent="-228600">
              <a:buFont typeface="Open Sans" panose="020B0606030504020204" pitchFamily="34" charset="0"/>
              <a:buChar char="–"/>
              <a:defRPr sz="1600">
                <a:latin typeface="Open Sans" panose="020B0606030504020204" pitchFamily="34" charset="0"/>
                <a:ea typeface="Open Sans" panose="020B0606030504020204" pitchFamily="34" charset="0"/>
                <a:cs typeface="Open Sans" panose="020B0606030504020204" pitchFamily="34" charset="0"/>
              </a:defRPr>
            </a:lvl3pPr>
            <a:lvl4pPr marL="1600200" indent="-228600">
              <a:buFont typeface="Open Sans" panose="020B0606030504020204" pitchFamily="34" charset="0"/>
              <a:buChar char="–"/>
              <a:defRPr sz="1600">
                <a:latin typeface="Open Sans" panose="020B0606030504020204" pitchFamily="34" charset="0"/>
                <a:ea typeface="Open Sans" panose="020B0606030504020204" pitchFamily="34" charset="0"/>
                <a:cs typeface="Open Sans" panose="020B0606030504020204" pitchFamily="34" charset="0"/>
              </a:defRPr>
            </a:lvl4pPr>
            <a:lvl5pPr marL="2057400" indent="-228600">
              <a:buFont typeface="Open Sans" panose="020B0606030504020204" pitchFamily="34" charset="0"/>
              <a:buChar cha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da-DK" dirty="0"/>
              <a:t>Rediger typografien i masterens</a:t>
            </a:r>
          </a:p>
          <a:p>
            <a:pPr lvl="1"/>
            <a:r>
              <a:rPr lang="da-DK" dirty="0"/>
              <a:t>Andet niveau</a:t>
            </a:r>
          </a:p>
          <a:p>
            <a:pPr lvl="2"/>
            <a:r>
              <a:rPr lang="da-DK" dirty="0"/>
              <a:t>Tredje niveau</a:t>
            </a:r>
          </a:p>
          <a:p>
            <a:pPr lvl="3"/>
            <a:r>
              <a:rPr lang="da-DK" dirty="0"/>
              <a:t>Fjerde niveau</a:t>
            </a:r>
          </a:p>
          <a:p>
            <a:pPr lvl="4"/>
            <a:r>
              <a:rPr lang="da-DK" dirty="0"/>
              <a:t>Femte niveau</a:t>
            </a:r>
            <a:endParaRPr lang="en-US" dirty="0"/>
          </a:p>
        </p:txBody>
      </p:sp>
    </p:spTree>
    <p:extLst>
      <p:ext uri="{BB962C8B-B14F-4D97-AF65-F5344CB8AC3E}">
        <p14:creationId xmlns:p14="http://schemas.microsoft.com/office/powerpoint/2010/main" val="4082291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ACE kursus">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57386" y="157461"/>
            <a:ext cx="8828893" cy="4978800"/>
          </a:xfrm>
          <a:prstGeom prst="rect">
            <a:avLst/>
          </a:prstGeom>
        </p:spPr>
      </p:pic>
      <p:sp>
        <p:nvSpPr>
          <p:cNvPr id="4" name="Rectangle 3"/>
          <p:cNvSpPr/>
          <p:nvPr userDrawn="1"/>
        </p:nvSpPr>
        <p:spPr>
          <a:xfrm>
            <a:off x="160462" y="156121"/>
            <a:ext cx="8827200" cy="4978800"/>
          </a:xfrm>
          <a:prstGeom prst="rect">
            <a:avLst/>
          </a:prstGeom>
          <a:solidFill>
            <a:schemeClr val="tx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3"/>
          <a:stretch>
            <a:fillRect/>
          </a:stretch>
        </p:blipFill>
        <p:spPr>
          <a:xfrm>
            <a:off x="417488" y="405532"/>
            <a:ext cx="1346200" cy="939800"/>
          </a:xfrm>
          <a:prstGeom prst="rect">
            <a:avLst/>
          </a:prstGeom>
        </p:spPr>
      </p:pic>
      <p:pic>
        <p:nvPicPr>
          <p:cNvPr id="6" name="Picture 5"/>
          <p:cNvPicPr>
            <a:picLocks noChangeAspect="1"/>
          </p:cNvPicPr>
          <p:nvPr userDrawn="1"/>
        </p:nvPicPr>
        <p:blipFill>
          <a:blip r:embed="rId4"/>
          <a:stretch>
            <a:fillRect/>
          </a:stretch>
        </p:blipFill>
        <p:spPr>
          <a:xfrm>
            <a:off x="7380312" y="3577580"/>
            <a:ext cx="1358900" cy="1282700"/>
          </a:xfrm>
          <a:prstGeom prst="rect">
            <a:avLst/>
          </a:prstGeom>
        </p:spPr>
      </p:pic>
      <p:sp>
        <p:nvSpPr>
          <p:cNvPr id="7" name="TextBox 6"/>
          <p:cNvSpPr txBox="1"/>
          <p:nvPr userDrawn="1"/>
        </p:nvSpPr>
        <p:spPr>
          <a:xfrm>
            <a:off x="330887" y="1634525"/>
            <a:ext cx="3810659" cy="769441"/>
          </a:xfrm>
          <a:prstGeom prst="rect">
            <a:avLst/>
          </a:prstGeom>
          <a:noFill/>
        </p:spPr>
        <p:txBody>
          <a:bodyPr wrap="none" rtlCol="0">
            <a:spAutoFit/>
          </a:bodyPr>
          <a:lstStyle/>
          <a:p>
            <a:r>
              <a:rPr lang="en-US" sz="2200" b="1">
                <a:solidFill>
                  <a:schemeClr val="bg1"/>
                </a:solidFill>
                <a:latin typeface="Montserrat" panose="02000505000000020004" pitchFamily="2" charset="0"/>
                <a:cs typeface="Tw Cen MT"/>
              </a:rPr>
              <a:t>VELKOMMEN</a:t>
            </a:r>
            <a:r>
              <a:rPr lang="en-US" sz="2200" b="1" baseline="0">
                <a:solidFill>
                  <a:schemeClr val="bg1"/>
                </a:solidFill>
                <a:latin typeface="Montserrat" panose="02000505000000020004" pitchFamily="2" charset="0"/>
                <a:cs typeface="Tw Cen MT"/>
              </a:rPr>
              <a:t> TIL ACE</a:t>
            </a:r>
          </a:p>
          <a:p>
            <a:r>
              <a:rPr lang="en-US" sz="2200" b="1" baseline="0">
                <a:solidFill>
                  <a:schemeClr val="bg1"/>
                </a:solidFill>
                <a:latin typeface="Montserrat" panose="02000505000000020004" pitchFamily="2" charset="0"/>
                <a:cs typeface="Tw Cen MT"/>
              </a:rPr>
              <a:t>CERTIFICERINGSKURSUS</a:t>
            </a:r>
            <a:endParaRPr lang="en-GB" sz="2200" b="1">
              <a:solidFill>
                <a:schemeClr val="bg1"/>
              </a:solidFill>
              <a:latin typeface="Montserrat" panose="02000505000000020004" pitchFamily="2" charset="0"/>
              <a:cs typeface="Tw Cen MT"/>
            </a:endParaRPr>
          </a:p>
        </p:txBody>
      </p:sp>
    </p:spTree>
    <p:extLst>
      <p:ext uri="{BB962C8B-B14F-4D97-AF65-F5344CB8AC3E}">
        <p14:creationId xmlns:p14="http://schemas.microsoft.com/office/powerpoint/2010/main" val="32211446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EASI Kursus">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57386" y="157461"/>
            <a:ext cx="8828893" cy="4978800"/>
          </a:xfrm>
          <a:prstGeom prst="rect">
            <a:avLst/>
          </a:prstGeom>
        </p:spPr>
      </p:pic>
      <p:sp>
        <p:nvSpPr>
          <p:cNvPr id="4" name="Rectangle 3"/>
          <p:cNvSpPr/>
          <p:nvPr userDrawn="1"/>
        </p:nvSpPr>
        <p:spPr>
          <a:xfrm>
            <a:off x="160462" y="159296"/>
            <a:ext cx="8827200" cy="4978800"/>
          </a:xfrm>
          <a:prstGeom prst="rect">
            <a:avLst/>
          </a:prstGeom>
          <a:solidFill>
            <a:schemeClr val="tx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userDrawn="1"/>
        </p:nvSpPr>
        <p:spPr>
          <a:xfrm>
            <a:off x="330887" y="1634525"/>
            <a:ext cx="3810659" cy="769441"/>
          </a:xfrm>
          <a:prstGeom prst="rect">
            <a:avLst/>
          </a:prstGeom>
          <a:noFill/>
        </p:spPr>
        <p:txBody>
          <a:bodyPr wrap="none" rtlCol="0">
            <a:spAutoFit/>
          </a:bodyPr>
          <a:lstStyle/>
          <a:p>
            <a:r>
              <a:rPr lang="da-DK" sz="2200" b="1">
                <a:solidFill>
                  <a:schemeClr val="bg1"/>
                </a:solidFill>
                <a:latin typeface="Montserrat" panose="02000505000000020004" pitchFamily="2" charset="0"/>
                <a:cs typeface="Tw Cen MT"/>
              </a:rPr>
              <a:t>VELKOMMEN TIL</a:t>
            </a:r>
            <a:r>
              <a:rPr lang="da-DK" sz="2200" b="1" baseline="0">
                <a:solidFill>
                  <a:schemeClr val="bg1"/>
                </a:solidFill>
                <a:latin typeface="Montserrat" panose="02000505000000020004" pitchFamily="2" charset="0"/>
                <a:cs typeface="Tw Cen MT"/>
              </a:rPr>
              <a:t> </a:t>
            </a:r>
            <a:r>
              <a:rPr lang="da-DK" sz="2200" b="1">
                <a:solidFill>
                  <a:schemeClr val="bg1"/>
                </a:solidFill>
                <a:latin typeface="Montserrat" panose="02000505000000020004" pitchFamily="2" charset="0"/>
                <a:cs typeface="Tw Cen MT"/>
              </a:rPr>
              <a:t>EASI </a:t>
            </a:r>
          </a:p>
          <a:p>
            <a:r>
              <a:rPr lang="da-DK" sz="2200" b="1">
                <a:solidFill>
                  <a:schemeClr val="bg1"/>
                </a:solidFill>
                <a:latin typeface="Montserrat" panose="02000505000000020004" pitchFamily="2" charset="0"/>
                <a:cs typeface="Tw Cen MT"/>
              </a:rPr>
              <a:t>CERTIFICERINGSKURSUS</a:t>
            </a:r>
            <a:endParaRPr lang="en-US" sz="2200" b="1">
              <a:solidFill>
                <a:schemeClr val="bg1"/>
              </a:solidFill>
              <a:latin typeface="Montserrat" panose="02000505000000020004" pitchFamily="2" charset="0"/>
              <a:cs typeface="Tw Cen MT"/>
            </a:endParaRPr>
          </a:p>
        </p:txBody>
      </p:sp>
      <p:pic>
        <p:nvPicPr>
          <p:cNvPr id="6" name="Picture 5"/>
          <p:cNvPicPr>
            <a:picLocks noChangeAspect="1"/>
          </p:cNvPicPr>
          <p:nvPr userDrawn="1"/>
        </p:nvPicPr>
        <p:blipFill>
          <a:blip r:embed="rId3"/>
          <a:stretch>
            <a:fillRect/>
          </a:stretch>
        </p:blipFill>
        <p:spPr>
          <a:xfrm>
            <a:off x="420216" y="401340"/>
            <a:ext cx="1612900" cy="939800"/>
          </a:xfrm>
          <a:prstGeom prst="rect">
            <a:avLst/>
          </a:prstGeom>
        </p:spPr>
      </p:pic>
      <p:pic>
        <p:nvPicPr>
          <p:cNvPr id="7" name="Picture 6"/>
          <p:cNvPicPr>
            <a:picLocks noChangeAspect="1"/>
          </p:cNvPicPr>
          <p:nvPr userDrawn="1"/>
        </p:nvPicPr>
        <p:blipFill>
          <a:blip r:embed="rId4"/>
          <a:stretch>
            <a:fillRect/>
          </a:stretch>
        </p:blipFill>
        <p:spPr>
          <a:xfrm>
            <a:off x="7452320" y="3721596"/>
            <a:ext cx="1231900" cy="1168400"/>
          </a:xfrm>
          <a:prstGeom prst="rect">
            <a:avLst/>
          </a:prstGeom>
        </p:spPr>
      </p:pic>
    </p:spTree>
    <p:extLst>
      <p:ext uri="{BB962C8B-B14F-4D97-AF65-F5344CB8AC3E}">
        <p14:creationId xmlns:p14="http://schemas.microsoft.com/office/powerpoint/2010/main" val="34061733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MPA Kursus">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57386" y="154285"/>
            <a:ext cx="8828895" cy="4978800"/>
          </a:xfrm>
          <a:prstGeom prst="rect">
            <a:avLst/>
          </a:prstGeom>
        </p:spPr>
      </p:pic>
      <p:sp>
        <p:nvSpPr>
          <p:cNvPr id="4" name="Rectangle 3"/>
          <p:cNvSpPr/>
          <p:nvPr userDrawn="1"/>
        </p:nvSpPr>
        <p:spPr>
          <a:xfrm>
            <a:off x="157287" y="156121"/>
            <a:ext cx="8827200" cy="4978800"/>
          </a:xfrm>
          <a:prstGeom prst="rect">
            <a:avLst/>
          </a:prstGeom>
          <a:solidFill>
            <a:schemeClr val="tx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userDrawn="1"/>
        </p:nvSpPr>
        <p:spPr>
          <a:xfrm>
            <a:off x="330887" y="1634525"/>
            <a:ext cx="3810659" cy="769441"/>
          </a:xfrm>
          <a:prstGeom prst="rect">
            <a:avLst/>
          </a:prstGeom>
          <a:noFill/>
        </p:spPr>
        <p:txBody>
          <a:bodyPr wrap="none" rtlCol="0">
            <a:spAutoFit/>
          </a:bodyPr>
          <a:lstStyle/>
          <a:p>
            <a:r>
              <a:rPr lang="da-DK" sz="2200" b="1">
                <a:solidFill>
                  <a:schemeClr val="bg1"/>
                </a:solidFill>
                <a:latin typeface="Montserrat" panose="02000505000000020004" pitchFamily="2" charset="0"/>
                <a:cs typeface="Tw Cen MT"/>
              </a:rPr>
              <a:t>VELKOMMEN</a:t>
            </a:r>
            <a:r>
              <a:rPr lang="da-DK" sz="2200" b="1" baseline="0">
                <a:solidFill>
                  <a:schemeClr val="bg1"/>
                </a:solidFill>
                <a:latin typeface="Montserrat" panose="02000505000000020004" pitchFamily="2" charset="0"/>
                <a:cs typeface="Tw Cen MT"/>
              </a:rPr>
              <a:t> TIL MPA </a:t>
            </a:r>
          </a:p>
          <a:p>
            <a:r>
              <a:rPr lang="da-DK" sz="2200" b="1" baseline="0">
                <a:solidFill>
                  <a:schemeClr val="bg1"/>
                </a:solidFill>
                <a:latin typeface="Montserrat" panose="02000505000000020004" pitchFamily="2" charset="0"/>
                <a:cs typeface="Tw Cen MT"/>
              </a:rPr>
              <a:t>CERTIFICERINGSKURSUS</a:t>
            </a:r>
            <a:endParaRPr lang="en-US" sz="2200" b="1">
              <a:solidFill>
                <a:schemeClr val="bg1"/>
              </a:solidFill>
              <a:latin typeface="Montserrat" panose="02000505000000020004" pitchFamily="2" charset="0"/>
              <a:cs typeface="Tw Cen MT"/>
            </a:endParaRPr>
          </a:p>
        </p:txBody>
      </p:sp>
      <p:pic>
        <p:nvPicPr>
          <p:cNvPr id="6" name="Picture 5"/>
          <p:cNvPicPr>
            <a:picLocks noChangeAspect="1"/>
          </p:cNvPicPr>
          <p:nvPr userDrawn="1"/>
        </p:nvPicPr>
        <p:blipFill>
          <a:blip r:embed="rId3"/>
          <a:stretch>
            <a:fillRect/>
          </a:stretch>
        </p:blipFill>
        <p:spPr>
          <a:xfrm>
            <a:off x="418232" y="401340"/>
            <a:ext cx="1625600" cy="939800"/>
          </a:xfrm>
          <a:prstGeom prst="rect">
            <a:avLst/>
          </a:prstGeom>
        </p:spPr>
      </p:pic>
      <p:pic>
        <p:nvPicPr>
          <p:cNvPr id="7" name="Picture 6"/>
          <p:cNvPicPr>
            <a:picLocks noChangeAspect="1"/>
          </p:cNvPicPr>
          <p:nvPr userDrawn="1"/>
        </p:nvPicPr>
        <p:blipFill>
          <a:blip r:embed="rId4"/>
          <a:stretch>
            <a:fillRect/>
          </a:stretch>
        </p:blipFill>
        <p:spPr>
          <a:xfrm>
            <a:off x="7236296" y="4009628"/>
            <a:ext cx="1498600" cy="863600"/>
          </a:xfrm>
          <a:prstGeom prst="rect">
            <a:avLst/>
          </a:prstGeom>
        </p:spPr>
      </p:pic>
    </p:spTree>
    <p:extLst>
      <p:ext uri="{BB962C8B-B14F-4D97-AF65-F5344CB8AC3E}">
        <p14:creationId xmlns:p14="http://schemas.microsoft.com/office/powerpoint/2010/main" val="27698798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775355"/>
            <a:ext cx="7772400" cy="1225021"/>
          </a:xfrm>
        </p:spPr>
        <p:txBody>
          <a:bodyPr/>
          <a:lstStyle/>
          <a:p>
            <a:r>
              <a:rPr lang="da-DK"/>
              <a:t>Klik for at redigere titeltypografi i masteren</a:t>
            </a:r>
          </a:p>
        </p:txBody>
      </p:sp>
      <p:sp>
        <p:nvSpPr>
          <p:cNvPr id="3" name="Undertitel 2"/>
          <p:cNvSpPr>
            <a:spLocks noGrp="1"/>
          </p:cNvSpPr>
          <p:nvPr>
            <p:ph type="subTitle" idx="1"/>
          </p:nvPr>
        </p:nvSpPr>
        <p:spPr>
          <a:xfrm>
            <a:off x="1371600" y="3238500"/>
            <a:ext cx="6400800" cy="1460500"/>
          </a:xfrm>
        </p:spPr>
        <p:txBody>
          <a:bodyPr/>
          <a:lstStyle>
            <a:lvl1pPr marL="0" indent="0" algn="l">
              <a:buNone/>
              <a:defRPr>
                <a:solidFill>
                  <a:srgbClr val="586A7C"/>
                </a:solidFill>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da-DK"/>
              <a:t>Klik for at redigere undertiteltypografien i masteren</a:t>
            </a:r>
            <a:endParaRPr lang="da-DK" dirty="0"/>
          </a:p>
        </p:txBody>
      </p:sp>
      <p:sp>
        <p:nvSpPr>
          <p:cNvPr id="4" name="Pladsholder til dato 3"/>
          <p:cNvSpPr>
            <a:spLocks noGrp="1"/>
          </p:cNvSpPr>
          <p:nvPr>
            <p:ph type="dt" sz="half" idx="10"/>
          </p:nvPr>
        </p:nvSpPr>
        <p:spPr/>
        <p:txBody>
          <a:bodyPr/>
          <a:lstStyle/>
          <a:p>
            <a:fld id="{3817D452-1AAA-46E1-9706-67F8C3B89DAE}" type="datetimeFigureOut">
              <a:rPr lang="da-DK" smtClean="0"/>
              <a:pPr/>
              <a:t>02-09-2019</a:t>
            </a:fld>
            <a:endParaRPr lang="da-DK"/>
          </a:p>
        </p:txBody>
      </p:sp>
      <p:sp>
        <p:nvSpPr>
          <p:cNvPr id="5" name="Pladsholder til sidefod 4"/>
          <p:cNvSpPr>
            <a:spLocks noGrp="1"/>
          </p:cNvSpPr>
          <p:nvPr>
            <p:ph type="ftr" sz="quarter" idx="11"/>
          </p:nvPr>
        </p:nvSpPr>
        <p:spPr/>
        <p:txBody>
          <a:bodyPr/>
          <a:lstStyle/>
          <a:p>
            <a:endParaRPr lang="da-DK"/>
          </a:p>
        </p:txBody>
      </p:sp>
    </p:spTree>
    <p:extLst>
      <p:ext uri="{BB962C8B-B14F-4D97-AF65-F5344CB8AC3E}">
        <p14:creationId xmlns:p14="http://schemas.microsoft.com/office/powerpoint/2010/main" val="28533731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Chart">
  <p:cSld name="Titel, tekst og diagram">
    <p:spTree>
      <p:nvGrpSpPr>
        <p:cNvPr id="1" name=""/>
        <p:cNvGrpSpPr/>
        <p:nvPr/>
      </p:nvGrpSpPr>
      <p:grpSpPr>
        <a:xfrm>
          <a:off x="0" y="0"/>
          <a:ext cx="0" cy="0"/>
          <a:chOff x="0" y="0"/>
          <a:chExt cx="0" cy="0"/>
        </a:xfrm>
      </p:grpSpPr>
      <p:sp>
        <p:nvSpPr>
          <p:cNvPr id="2" name="Titel 1"/>
          <p:cNvSpPr>
            <a:spLocks noGrp="1"/>
          </p:cNvSpPr>
          <p:nvPr>
            <p:ph type="title"/>
          </p:nvPr>
        </p:nvSpPr>
        <p:spPr>
          <a:xfrm>
            <a:off x="457200" y="228866"/>
            <a:ext cx="8229600" cy="768614"/>
          </a:xfrm>
        </p:spPr>
        <p:txBody>
          <a:bodyPr/>
          <a:lstStyle/>
          <a:p>
            <a:r>
              <a:rPr lang="da-DK" dirty="0"/>
              <a:t>Klik for at redigere titeltypografi i masteren</a:t>
            </a:r>
          </a:p>
        </p:txBody>
      </p:sp>
      <p:sp>
        <p:nvSpPr>
          <p:cNvPr id="3" name="Pladsholder til tekst 2"/>
          <p:cNvSpPr>
            <a:spLocks noGrp="1"/>
          </p:cNvSpPr>
          <p:nvPr>
            <p:ph type="body" sz="half" idx="1"/>
          </p:nvPr>
        </p:nvSpPr>
        <p:spPr>
          <a:xfrm>
            <a:off x="457200" y="1333500"/>
            <a:ext cx="4038600" cy="3771636"/>
          </a:xfrm>
        </p:spPr>
        <p:txBody>
          <a:bodyPr/>
          <a:lstStyle/>
          <a:p>
            <a:pPr lvl="0"/>
            <a:r>
              <a:rPr lang="da-DK" dirty="0"/>
              <a:t>Klik for at redigere typografi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diagram 3"/>
          <p:cNvSpPr>
            <a:spLocks noGrp="1"/>
          </p:cNvSpPr>
          <p:nvPr>
            <p:ph type="chart" sz="half" idx="2"/>
          </p:nvPr>
        </p:nvSpPr>
        <p:spPr>
          <a:xfrm>
            <a:off x="4648200" y="1333500"/>
            <a:ext cx="4038600" cy="3771636"/>
          </a:xfrm>
        </p:spPr>
        <p:txBody>
          <a:bodyPr/>
          <a:lstStyle/>
          <a:p>
            <a:pPr lvl="0"/>
            <a:endParaRPr lang="da-DK" noProof="0"/>
          </a:p>
        </p:txBody>
      </p:sp>
      <p:sp>
        <p:nvSpPr>
          <p:cNvPr id="5" name="Rectangle 4">
            <a:extLst>
              <a:ext uri="{FF2B5EF4-FFF2-40B4-BE49-F238E27FC236}">
                <a16:creationId xmlns:a16="http://schemas.microsoft.com/office/drawing/2014/main" id="{88BE956B-7A06-42AA-A095-5BD787DB217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E5A2058-E65E-41B2-AB6D-D1E9D5A7977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84A7D08-44DE-4CEF-8262-DE2AB3BEABD7}"/>
              </a:ext>
            </a:extLst>
          </p:cNvPr>
          <p:cNvSpPr>
            <a:spLocks noGrp="1" noChangeArrowheads="1"/>
          </p:cNvSpPr>
          <p:nvPr>
            <p:ph type="sldNum" sz="quarter" idx="12"/>
          </p:nvPr>
        </p:nvSpPr>
        <p:spPr>
          <a:ln/>
        </p:spPr>
        <p:txBody>
          <a:bodyPr/>
          <a:lstStyle>
            <a:lvl1pPr>
              <a:defRPr/>
            </a:lvl1pPr>
          </a:lstStyle>
          <a:p>
            <a:pPr>
              <a:defRPr/>
            </a:pPr>
            <a:fld id="{C0D319AD-95E3-438B-8EA5-E9A9716B1815}" type="slidenum">
              <a:rPr lang="en-US" altLang="da-DK"/>
              <a:pPr>
                <a:defRPr/>
              </a:pPr>
              <a:t>‹nr.›</a:t>
            </a:fld>
            <a:endParaRPr lang="en-US" altLang="da-DK"/>
          </a:p>
        </p:txBody>
      </p:sp>
    </p:spTree>
    <p:extLst>
      <p:ext uri="{BB962C8B-B14F-4D97-AF65-F5344CB8AC3E}">
        <p14:creationId xmlns:p14="http://schemas.microsoft.com/office/powerpoint/2010/main" val="12365870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Klik for at redigere titeltypografi i masteren</a:t>
            </a:r>
          </a:p>
        </p:txBody>
      </p:sp>
    </p:spTree>
    <p:extLst>
      <p:ext uri="{BB962C8B-B14F-4D97-AF65-F5344CB8AC3E}">
        <p14:creationId xmlns:p14="http://schemas.microsoft.com/office/powerpoint/2010/main" val="3040944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el og ind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noProof="0" dirty="0" err="1"/>
              <a:t>Click</a:t>
            </a:r>
            <a:r>
              <a:rPr lang="da-DK" noProof="0" dirty="0"/>
              <a:t> to </a:t>
            </a:r>
            <a:r>
              <a:rPr lang="da-DK" noProof="0" dirty="0" err="1"/>
              <a:t>edit</a:t>
            </a:r>
            <a:r>
              <a:rPr lang="da-DK" noProof="0" dirty="0"/>
              <a:t> Master </a:t>
            </a:r>
            <a:r>
              <a:rPr lang="da-DK" noProof="0" dirty="0" err="1"/>
              <a:t>title</a:t>
            </a:r>
            <a:r>
              <a:rPr lang="da-DK" noProof="0" dirty="0"/>
              <a:t> style</a:t>
            </a:r>
          </a:p>
        </p:txBody>
      </p:sp>
      <p:sp>
        <p:nvSpPr>
          <p:cNvPr id="3" name="Content Placeholder 2"/>
          <p:cNvSpPr>
            <a:spLocks noGrp="1"/>
          </p:cNvSpPr>
          <p:nvPr>
            <p:ph idx="1"/>
          </p:nvPr>
        </p:nvSpPr>
        <p:spPr/>
        <p:txBody>
          <a:bodyPr/>
          <a:lstStyle/>
          <a:p>
            <a:pPr lvl="0"/>
            <a:r>
              <a:rPr lang="da-DK" noProof="0" dirty="0"/>
              <a:t>Edit Master </a:t>
            </a:r>
            <a:r>
              <a:rPr lang="da-DK" noProof="0" dirty="0" err="1"/>
              <a:t>text</a:t>
            </a:r>
            <a:r>
              <a:rPr lang="da-DK" noProof="0" dirty="0"/>
              <a:t> styles</a:t>
            </a:r>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7" name="Date Placeholder 6"/>
          <p:cNvSpPr>
            <a:spLocks noGrp="1"/>
          </p:cNvSpPr>
          <p:nvPr>
            <p:ph type="dt" sz="half" idx="10"/>
          </p:nvPr>
        </p:nvSpPr>
        <p:spPr/>
        <p:txBody>
          <a:bodyPr/>
          <a:lstStyle/>
          <a:p>
            <a:fld id="{306A73BF-020B-417D-A09B-710E77019837}" type="datetime2">
              <a:rPr lang="da-DK" smtClean="0"/>
              <a:t>2. september 2019</a:t>
            </a:fld>
            <a:endParaRPr lang="da-DK"/>
          </a:p>
        </p:txBody>
      </p:sp>
      <p:sp>
        <p:nvSpPr>
          <p:cNvPr id="8" name="Footer Placeholder 7"/>
          <p:cNvSpPr>
            <a:spLocks noGrp="1"/>
          </p:cNvSpPr>
          <p:nvPr>
            <p:ph type="ftr" sz="quarter" idx="11"/>
          </p:nvPr>
        </p:nvSpPr>
        <p:spPr/>
        <p:txBody>
          <a:bodyPr/>
          <a:lstStyle/>
          <a:p>
            <a:endParaRPr lang="da-DK"/>
          </a:p>
        </p:txBody>
      </p:sp>
      <p:sp>
        <p:nvSpPr>
          <p:cNvPr id="9" name="Slide Number Placeholder 8"/>
          <p:cNvSpPr>
            <a:spLocks noGrp="1"/>
          </p:cNvSpPr>
          <p:nvPr>
            <p:ph type="sldNum" sz="quarter" idx="12"/>
          </p:nvPr>
        </p:nvSpPr>
        <p:spPr/>
        <p:txBody>
          <a:bodyPr/>
          <a:lstStyle/>
          <a:p>
            <a:fld id="{24C8C45C-947F-4981-8B3F-4F32E973C901}" type="slidenum">
              <a:rPr lang="da-DK" smtClean="0"/>
              <a:pPr/>
              <a:t>‹nr.›</a:t>
            </a:fld>
            <a:endParaRPr lang="da-DK"/>
          </a:p>
        </p:txBody>
      </p:sp>
      <p:sp>
        <p:nvSpPr>
          <p:cNvPr id="10" name="Content Placeholder 4"/>
          <p:cNvSpPr>
            <a:spLocks noGrp="1"/>
          </p:cNvSpPr>
          <p:nvPr>
            <p:ph sz="quarter" idx="17" hasCustomPrompt="1"/>
          </p:nvPr>
        </p:nvSpPr>
        <p:spPr>
          <a:xfrm>
            <a:off x="8148600" y="3504000"/>
            <a:ext cx="837000" cy="930000"/>
          </a:xfrm>
        </p:spPr>
        <p:txBody>
          <a:bodyPr/>
          <a:lstStyle>
            <a:lvl1pPr marL="0" indent="0">
              <a:buNone/>
              <a:defRPr sz="1050" b="1"/>
            </a:lvl1pPr>
          </a:lstStyle>
          <a:p>
            <a:pPr lvl="0"/>
            <a:r>
              <a:rPr lang="da-DK" dirty="0"/>
              <a:t>Klik på denne pladsholder og indsæt ikon via Skyfish</a:t>
            </a:r>
          </a:p>
        </p:txBody>
      </p:sp>
      <p:sp>
        <p:nvSpPr>
          <p:cNvPr id="11" name="TextBox 10"/>
          <p:cNvSpPr txBox="1"/>
          <p:nvPr userDrawn="1"/>
        </p:nvSpPr>
        <p:spPr>
          <a:xfrm>
            <a:off x="-1" y="-250023"/>
            <a:ext cx="8910000" cy="138499"/>
          </a:xfrm>
          <a:prstGeom prst="rect">
            <a:avLst/>
          </a:prstGeom>
          <a:noFill/>
        </p:spPr>
        <p:txBody>
          <a:bodyPr wrap="square" lIns="0" tIns="0" rIns="0" bIns="0" rtlCol="0">
            <a:spAutoFit/>
          </a:bodyPr>
          <a:lstStyle/>
          <a:p>
            <a:r>
              <a:rPr lang="da-DK" sz="900" b="1"/>
              <a:t>Bemærk</a:t>
            </a:r>
            <a:r>
              <a:rPr lang="da-DK" sz="900"/>
              <a:t>: På denne side kan man indsætte graﬁkelementer til højre for teksten. </a:t>
            </a:r>
          </a:p>
        </p:txBody>
      </p:sp>
    </p:spTree>
    <p:extLst>
      <p:ext uri="{BB962C8B-B14F-4D97-AF65-F5344CB8AC3E}">
        <p14:creationId xmlns:p14="http://schemas.microsoft.com/office/powerpoint/2010/main" val="3663569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magepage 1line">
    <p:spTree>
      <p:nvGrpSpPr>
        <p:cNvPr id="1" name=""/>
        <p:cNvGrpSpPr/>
        <p:nvPr/>
      </p:nvGrpSpPr>
      <p:grpSpPr>
        <a:xfrm>
          <a:off x="0" y="0"/>
          <a:ext cx="0" cy="0"/>
          <a:chOff x="0" y="0"/>
          <a:chExt cx="0" cy="0"/>
        </a:xfrm>
      </p:grpSpPr>
      <p:sp>
        <p:nvSpPr>
          <p:cNvPr id="11" name="Text Placeholder 10"/>
          <p:cNvSpPr>
            <a:spLocks noGrp="1"/>
          </p:cNvSpPr>
          <p:nvPr>
            <p:ph type="body" sz="quarter" idx="11"/>
          </p:nvPr>
        </p:nvSpPr>
        <p:spPr>
          <a:xfrm>
            <a:off x="107505" y="0"/>
            <a:ext cx="4906426" cy="883828"/>
          </a:xfrm>
          <a:prstGeom prst="rect">
            <a:avLst/>
          </a:prstGeom>
          <a:solidFill>
            <a:srgbClr val="EDEDED"/>
          </a:solidFill>
        </p:spPr>
        <p:txBody>
          <a:bodyPr vert="horz" wrap="none" lIns="180000" tIns="180000" rIns="180000" bIns="360000">
            <a:spAutoFit/>
          </a:bodyPr>
          <a:lstStyle>
            <a:lvl1pPr marL="0" indent="0">
              <a:buNone/>
              <a:defRPr sz="2200" b="1" cap="all">
                <a:solidFill>
                  <a:srgbClr val="3D4955"/>
                </a:solidFill>
                <a:latin typeface="+mj-lt"/>
                <a:cs typeface="Montserrat" panose="02000505000000020004" pitchFamily="2" charset="0"/>
              </a:defRPr>
            </a:lvl1pPr>
          </a:lstStyle>
          <a:p>
            <a:pPr lvl="0"/>
            <a:r>
              <a:rPr lang="da-DK" dirty="0"/>
              <a:t>Rediger typografien i masterens</a:t>
            </a:r>
          </a:p>
        </p:txBody>
      </p:sp>
      <p:sp>
        <p:nvSpPr>
          <p:cNvPr id="14" name="Picture Placeholder 13"/>
          <p:cNvSpPr>
            <a:spLocks noGrp="1"/>
          </p:cNvSpPr>
          <p:nvPr>
            <p:ph type="pic" sz="quarter" idx="10"/>
          </p:nvPr>
        </p:nvSpPr>
        <p:spPr>
          <a:xfrm>
            <a:off x="4593896" y="157184"/>
            <a:ext cx="4392488" cy="4982400"/>
          </a:xfrm>
          <a:prstGeom prst="rect">
            <a:avLst/>
          </a:prstGeom>
        </p:spPr>
        <p:txBody>
          <a:bodyPr vert="horz"/>
          <a:lstStyle/>
          <a:p>
            <a:r>
              <a:rPr lang="da-DK"/>
              <a:t>Klik på ikonet for at tilføje et billede</a:t>
            </a:r>
            <a:endParaRPr lang="en-US"/>
          </a:p>
        </p:txBody>
      </p:sp>
      <p:sp>
        <p:nvSpPr>
          <p:cNvPr id="6" name="Text Placeholder 13"/>
          <p:cNvSpPr>
            <a:spLocks noGrp="1"/>
          </p:cNvSpPr>
          <p:nvPr>
            <p:ph type="body" sz="quarter" idx="13"/>
          </p:nvPr>
        </p:nvSpPr>
        <p:spPr>
          <a:xfrm>
            <a:off x="311658" y="614170"/>
            <a:ext cx="360000" cy="18000"/>
          </a:xfrm>
          <a:prstGeom prst="rect">
            <a:avLst/>
          </a:prstGeom>
          <a:ln w="21590">
            <a:solidFill>
              <a:schemeClr val="accent2"/>
            </a:solidFill>
            <a:miter lim="800000"/>
          </a:ln>
        </p:spPr>
        <p:txBody>
          <a:bodyPr vert="horz" lIns="0" tIns="0" rIns="0" bIns="0"/>
          <a:lstStyle>
            <a:lvl1pPr marL="0" indent="0">
              <a:spcBef>
                <a:spcPts val="0"/>
              </a:spcBef>
              <a:spcAft>
                <a:spcPts val="0"/>
              </a:spcAft>
              <a:buNone/>
              <a:defRPr sz="800" kern="100">
                <a:solidFill>
                  <a:schemeClr val="bg1">
                    <a:alpha val="0"/>
                  </a:schemeClr>
                </a:solidFill>
              </a:defRPr>
            </a:lvl1pPr>
            <a:lvl2pPr>
              <a:defRPr>
                <a:solidFill>
                  <a:schemeClr val="bg1">
                    <a:alpha val="0"/>
                  </a:schemeClr>
                </a:solidFill>
              </a:defRPr>
            </a:lvl2pPr>
            <a:lvl3pPr>
              <a:defRPr>
                <a:solidFill>
                  <a:schemeClr val="bg1">
                    <a:alpha val="0"/>
                  </a:schemeClr>
                </a:solidFill>
              </a:defRPr>
            </a:lvl3pPr>
            <a:lvl4pPr>
              <a:defRPr>
                <a:solidFill>
                  <a:schemeClr val="bg1">
                    <a:alpha val="0"/>
                  </a:schemeClr>
                </a:solidFill>
              </a:defRPr>
            </a:lvl4pPr>
            <a:lvl5pPr>
              <a:defRPr>
                <a:solidFill>
                  <a:schemeClr val="bg1">
                    <a:alpha val="0"/>
                  </a:schemeClr>
                </a:solidFill>
              </a:defRPr>
            </a:lvl5pPr>
          </a:lstStyle>
          <a:p>
            <a:pPr lvl="0"/>
            <a:r>
              <a:rPr lang="da-DK"/>
              <a:t>Rediger typografien i masterens</a:t>
            </a:r>
          </a:p>
        </p:txBody>
      </p:sp>
      <p:sp>
        <p:nvSpPr>
          <p:cNvPr id="4" name="Text Placeholder 3"/>
          <p:cNvSpPr>
            <a:spLocks noGrp="1"/>
          </p:cNvSpPr>
          <p:nvPr>
            <p:ph type="body" sz="quarter" idx="14"/>
          </p:nvPr>
        </p:nvSpPr>
        <p:spPr>
          <a:xfrm>
            <a:off x="395536" y="1128713"/>
            <a:ext cx="3960812" cy="3744912"/>
          </a:xfrm>
          <a:prstGeom prst="rect">
            <a:avLst/>
          </a:prstGeom>
        </p:spPr>
        <p:txBody>
          <a:bodyPr vert="horz"/>
          <a:lstStyle>
            <a:lvl1pPr marL="0" indent="0">
              <a:buNone/>
              <a:defRPr sz="1600">
                <a:latin typeface="+mn-lt"/>
                <a:ea typeface="Open Sans" panose="020B0606030504020204" pitchFamily="34" charset="0"/>
                <a:cs typeface="Open Sans" panose="020B0606030504020204" pitchFamily="34" charset="0"/>
              </a:defRPr>
            </a:lvl1pPr>
            <a:lvl2pPr marL="742950" indent="-285750">
              <a:buFont typeface="Open Sans" panose="020B0606030504020204" pitchFamily="34" charset="0"/>
              <a:buChar char="–"/>
              <a:defRPr sz="1600" baseline="0">
                <a:solidFill>
                  <a:srgbClr val="3D4955"/>
                </a:solidFill>
                <a:latin typeface="+mn-lt"/>
                <a:ea typeface="Open Sans" panose="020B0606030504020204" pitchFamily="34" charset="0"/>
                <a:cs typeface="Open Sans" panose="020B0606030504020204" pitchFamily="34" charset="0"/>
              </a:defRPr>
            </a:lvl2pPr>
            <a:lvl3pPr marL="1143000" indent="-228600">
              <a:buFont typeface="Open Sans" panose="020B0606030504020204" pitchFamily="34" charset="0"/>
              <a:buChar char="–"/>
              <a:defRPr sz="1600">
                <a:solidFill>
                  <a:srgbClr val="3D4955"/>
                </a:solidFill>
                <a:latin typeface="+mn-lt"/>
                <a:ea typeface="Open Sans" panose="020B0606030504020204" pitchFamily="34" charset="0"/>
                <a:cs typeface="Open Sans" panose="020B0606030504020204" pitchFamily="34" charset="0"/>
              </a:defRPr>
            </a:lvl3pPr>
            <a:lvl4pPr marL="1600200" indent="-228600">
              <a:buFont typeface="Open Sans" panose="020B0606030504020204" pitchFamily="34" charset="0"/>
              <a:buChar char="–"/>
              <a:defRPr sz="1600">
                <a:solidFill>
                  <a:srgbClr val="3D4955"/>
                </a:solidFill>
                <a:latin typeface="+mn-lt"/>
                <a:ea typeface="Open Sans" panose="020B0606030504020204" pitchFamily="34" charset="0"/>
                <a:cs typeface="Open Sans" panose="020B0606030504020204" pitchFamily="34" charset="0"/>
              </a:defRPr>
            </a:lvl4pPr>
            <a:lvl5pPr marL="2057400" indent="-228600">
              <a:buFont typeface="Open Sans" panose="020B0606030504020204" pitchFamily="34" charset="0"/>
              <a:buChar char="–"/>
              <a:defRPr sz="1600">
                <a:solidFill>
                  <a:srgbClr val="3D4955"/>
                </a:solidFill>
                <a:latin typeface="+mn-lt"/>
                <a:ea typeface="Open Sans" panose="020B0606030504020204" pitchFamily="34" charset="0"/>
                <a:cs typeface="Open Sans" panose="020B0606030504020204" pitchFamily="34" charset="0"/>
              </a:defRPr>
            </a:lvl5pPr>
          </a:lstStyle>
          <a:p>
            <a:pPr lvl="0"/>
            <a:r>
              <a:rPr lang="da-DK" dirty="0"/>
              <a:t>Rediger typografien i masterens</a:t>
            </a:r>
          </a:p>
          <a:p>
            <a:pPr lvl="1"/>
            <a:r>
              <a:rPr lang="da-DK" dirty="0"/>
              <a:t>Andet niveau</a:t>
            </a:r>
          </a:p>
          <a:p>
            <a:pPr lvl="2"/>
            <a:r>
              <a:rPr lang="da-DK" dirty="0"/>
              <a:t>Tredje niveau</a:t>
            </a:r>
          </a:p>
          <a:p>
            <a:pPr lvl="3"/>
            <a:r>
              <a:rPr lang="da-DK" dirty="0"/>
              <a:t>Fjerde niveau</a:t>
            </a:r>
          </a:p>
          <a:p>
            <a:pPr lvl="4"/>
            <a:r>
              <a:rPr lang="da-DK" dirty="0"/>
              <a:t>Femte niveau</a:t>
            </a:r>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kst, indhold og bille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noProof="0" dirty="0" err="1"/>
              <a:t>Click</a:t>
            </a:r>
            <a:r>
              <a:rPr lang="da-DK" noProof="0" dirty="0"/>
              <a:t> to </a:t>
            </a:r>
            <a:r>
              <a:rPr lang="da-DK" noProof="0" dirty="0" err="1"/>
              <a:t>edit</a:t>
            </a:r>
            <a:r>
              <a:rPr lang="da-DK" noProof="0" dirty="0"/>
              <a:t> Master </a:t>
            </a:r>
            <a:r>
              <a:rPr lang="da-DK" noProof="0" dirty="0" err="1"/>
              <a:t>title</a:t>
            </a:r>
            <a:r>
              <a:rPr lang="da-DK" noProof="0" dirty="0"/>
              <a:t> style</a:t>
            </a:r>
          </a:p>
        </p:txBody>
      </p:sp>
      <p:sp>
        <p:nvSpPr>
          <p:cNvPr id="3" name="Content Placeholder 2"/>
          <p:cNvSpPr>
            <a:spLocks noGrp="1"/>
          </p:cNvSpPr>
          <p:nvPr>
            <p:ph idx="1"/>
          </p:nvPr>
        </p:nvSpPr>
        <p:spPr>
          <a:xfrm>
            <a:off x="1155601" y="1657547"/>
            <a:ext cx="3834000" cy="3427453"/>
          </a:xfrm>
        </p:spPr>
        <p:txBody>
          <a:bodyPr/>
          <a:lstStyle/>
          <a:p>
            <a:pPr lvl="0"/>
            <a:r>
              <a:rPr lang="da-DK" noProof="0" dirty="0"/>
              <a:t>Edit Master </a:t>
            </a:r>
            <a:r>
              <a:rPr lang="da-DK" noProof="0" dirty="0" err="1"/>
              <a:t>text</a:t>
            </a:r>
            <a:r>
              <a:rPr lang="da-DK" noProof="0" dirty="0"/>
              <a:t> styles</a:t>
            </a:r>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7" name="Date Placeholder 6"/>
          <p:cNvSpPr>
            <a:spLocks noGrp="1"/>
          </p:cNvSpPr>
          <p:nvPr>
            <p:ph type="dt" sz="half" idx="10"/>
          </p:nvPr>
        </p:nvSpPr>
        <p:spPr/>
        <p:txBody>
          <a:bodyPr/>
          <a:lstStyle/>
          <a:p>
            <a:fld id="{306A73BF-020B-417D-A09B-710E77019837}" type="datetime2">
              <a:rPr lang="da-DK" smtClean="0"/>
              <a:t>2. september 2019</a:t>
            </a:fld>
            <a:endParaRPr lang="da-DK"/>
          </a:p>
        </p:txBody>
      </p:sp>
      <p:sp>
        <p:nvSpPr>
          <p:cNvPr id="8" name="Footer Placeholder 7"/>
          <p:cNvSpPr>
            <a:spLocks noGrp="1"/>
          </p:cNvSpPr>
          <p:nvPr>
            <p:ph type="ftr" sz="quarter" idx="11"/>
          </p:nvPr>
        </p:nvSpPr>
        <p:spPr/>
        <p:txBody>
          <a:bodyPr/>
          <a:lstStyle/>
          <a:p>
            <a:endParaRPr lang="da-DK"/>
          </a:p>
        </p:txBody>
      </p:sp>
      <p:sp>
        <p:nvSpPr>
          <p:cNvPr id="9" name="Slide Number Placeholder 8"/>
          <p:cNvSpPr>
            <a:spLocks noGrp="1"/>
          </p:cNvSpPr>
          <p:nvPr>
            <p:ph type="sldNum" sz="quarter" idx="12"/>
          </p:nvPr>
        </p:nvSpPr>
        <p:spPr/>
        <p:txBody>
          <a:bodyPr/>
          <a:lstStyle/>
          <a:p>
            <a:fld id="{24C8C45C-947F-4981-8B3F-4F32E973C901}" type="slidenum">
              <a:rPr lang="da-DK" smtClean="0"/>
              <a:pPr/>
              <a:t>‹nr.›</a:t>
            </a:fld>
            <a:endParaRPr lang="da-DK"/>
          </a:p>
        </p:txBody>
      </p:sp>
      <p:sp>
        <p:nvSpPr>
          <p:cNvPr id="13" name="Picture Placeholder 12"/>
          <p:cNvSpPr>
            <a:spLocks noGrp="1"/>
          </p:cNvSpPr>
          <p:nvPr>
            <p:ph type="pic" sz="quarter" idx="14" hasCustomPrompt="1"/>
          </p:nvPr>
        </p:nvSpPr>
        <p:spPr>
          <a:xfrm>
            <a:off x="5509800" y="1657547"/>
            <a:ext cx="3294000" cy="3660000"/>
          </a:xfrm>
          <a:custGeom>
            <a:avLst/>
            <a:gdLst>
              <a:gd name="connsiteX0" fmla="*/ 0 w 4392000"/>
              <a:gd name="connsiteY0" fmla="*/ 0 h 4392000"/>
              <a:gd name="connsiteX1" fmla="*/ 1073 w 4392000"/>
              <a:gd name="connsiteY1" fmla="*/ 0 h 4392000"/>
              <a:gd name="connsiteX2" fmla="*/ 8578 w 4392000"/>
              <a:gd name="connsiteY2" fmla="*/ 0 h 4392000"/>
              <a:gd name="connsiteX3" fmla="*/ 28951 w 4392000"/>
              <a:gd name="connsiteY3" fmla="*/ 0 h 4392000"/>
              <a:gd name="connsiteX4" fmla="*/ 68625 w 4392000"/>
              <a:gd name="connsiteY4" fmla="*/ 0 h 4392000"/>
              <a:gd name="connsiteX5" fmla="*/ 97711 w 4392000"/>
              <a:gd name="connsiteY5" fmla="*/ 0 h 4392000"/>
              <a:gd name="connsiteX6" fmla="*/ 134034 w 4392000"/>
              <a:gd name="connsiteY6" fmla="*/ 0 h 4392000"/>
              <a:gd name="connsiteX7" fmla="*/ 178399 w 4392000"/>
              <a:gd name="connsiteY7" fmla="*/ 0 h 4392000"/>
              <a:gd name="connsiteX8" fmla="*/ 231610 w 4392000"/>
              <a:gd name="connsiteY8" fmla="*/ 0 h 4392000"/>
              <a:gd name="connsiteX9" fmla="*/ 294471 w 4392000"/>
              <a:gd name="connsiteY9" fmla="*/ 0 h 4392000"/>
              <a:gd name="connsiteX10" fmla="*/ 367787 w 4392000"/>
              <a:gd name="connsiteY10" fmla="*/ 0 h 4392000"/>
              <a:gd name="connsiteX11" fmla="*/ 452362 w 4392000"/>
              <a:gd name="connsiteY11" fmla="*/ 0 h 4392000"/>
              <a:gd name="connsiteX12" fmla="*/ 549000 w 4392000"/>
              <a:gd name="connsiteY12" fmla="*/ 0 h 4392000"/>
              <a:gd name="connsiteX13" fmla="*/ 658505 w 4392000"/>
              <a:gd name="connsiteY13" fmla="*/ 0 h 4392000"/>
              <a:gd name="connsiteX14" fmla="*/ 781682 w 4392000"/>
              <a:gd name="connsiteY14" fmla="*/ 0 h 4392000"/>
              <a:gd name="connsiteX15" fmla="*/ 919334 w 4392000"/>
              <a:gd name="connsiteY15" fmla="*/ 0 h 4392000"/>
              <a:gd name="connsiteX16" fmla="*/ 1072266 w 4392000"/>
              <a:gd name="connsiteY16" fmla="*/ 0 h 4392000"/>
              <a:gd name="connsiteX17" fmla="*/ 1241282 w 4392000"/>
              <a:gd name="connsiteY17" fmla="*/ 0 h 4392000"/>
              <a:gd name="connsiteX18" fmla="*/ 1427186 w 4392000"/>
              <a:gd name="connsiteY18" fmla="*/ 0 h 4392000"/>
              <a:gd name="connsiteX19" fmla="*/ 1630782 w 4392000"/>
              <a:gd name="connsiteY19" fmla="*/ 0 h 4392000"/>
              <a:gd name="connsiteX20" fmla="*/ 1852875 w 4392000"/>
              <a:gd name="connsiteY20" fmla="*/ 0 h 4392000"/>
              <a:gd name="connsiteX21" fmla="*/ 2094269 w 4392000"/>
              <a:gd name="connsiteY21" fmla="*/ 0 h 4392000"/>
              <a:gd name="connsiteX22" fmla="*/ 2355768 w 4392000"/>
              <a:gd name="connsiteY22" fmla="*/ 0 h 4392000"/>
              <a:gd name="connsiteX23" fmla="*/ 2638176 w 4392000"/>
              <a:gd name="connsiteY23" fmla="*/ 0 h 4392000"/>
              <a:gd name="connsiteX24" fmla="*/ 2942297 w 4392000"/>
              <a:gd name="connsiteY24" fmla="*/ 0 h 4392000"/>
              <a:gd name="connsiteX25" fmla="*/ 3268936 w 4392000"/>
              <a:gd name="connsiteY25" fmla="*/ 0 h 4392000"/>
              <a:gd name="connsiteX26" fmla="*/ 3618896 w 4392000"/>
              <a:gd name="connsiteY26" fmla="*/ 0 h 4392000"/>
              <a:gd name="connsiteX27" fmla="*/ 3992983 w 4392000"/>
              <a:gd name="connsiteY27" fmla="*/ 0 h 4392000"/>
              <a:gd name="connsiteX28" fmla="*/ 4392000 w 4392000"/>
              <a:gd name="connsiteY28" fmla="*/ 0 h 4392000"/>
              <a:gd name="connsiteX29" fmla="*/ 4392000 w 4392000"/>
              <a:gd name="connsiteY29" fmla="*/ 930 h 4392000"/>
              <a:gd name="connsiteX30" fmla="*/ 4392000 w 4392000"/>
              <a:gd name="connsiteY30" fmla="*/ 7437 h 4392000"/>
              <a:gd name="connsiteX31" fmla="*/ 4392000 w 4392000"/>
              <a:gd name="connsiteY31" fmla="*/ 25100 h 4392000"/>
              <a:gd name="connsiteX32" fmla="*/ 4392000 w 4392000"/>
              <a:gd name="connsiteY32" fmla="*/ 59495 h 4392000"/>
              <a:gd name="connsiteX33" fmla="*/ 4392000 w 4392000"/>
              <a:gd name="connsiteY33" fmla="*/ 116201 h 4392000"/>
              <a:gd name="connsiteX34" fmla="*/ 4392000 w 4392000"/>
              <a:gd name="connsiteY34" fmla="*/ 154663 h 4392000"/>
              <a:gd name="connsiteX35" fmla="*/ 4392000 w 4392000"/>
              <a:gd name="connsiteY35" fmla="*/ 200795 h 4392000"/>
              <a:gd name="connsiteX36" fmla="*/ 4392000 w 4392000"/>
              <a:gd name="connsiteY36" fmla="*/ 255293 h 4392000"/>
              <a:gd name="connsiteX37" fmla="*/ 4392000 w 4392000"/>
              <a:gd name="connsiteY37" fmla="*/ 318855 h 4392000"/>
              <a:gd name="connsiteX38" fmla="*/ 4392000 w 4392000"/>
              <a:gd name="connsiteY38" fmla="*/ 392178 h 4392000"/>
              <a:gd name="connsiteX39" fmla="*/ 4392000 w 4392000"/>
              <a:gd name="connsiteY39" fmla="*/ 475959 h 4392000"/>
              <a:gd name="connsiteX40" fmla="*/ 4392000 w 4392000"/>
              <a:gd name="connsiteY40" fmla="*/ 570895 h 4392000"/>
              <a:gd name="connsiteX41" fmla="*/ 4392000 w 4392000"/>
              <a:gd name="connsiteY41" fmla="*/ 677684 h 4392000"/>
              <a:gd name="connsiteX42" fmla="*/ 4392000 w 4392000"/>
              <a:gd name="connsiteY42" fmla="*/ 797022 h 4392000"/>
              <a:gd name="connsiteX43" fmla="*/ 4392000 w 4392000"/>
              <a:gd name="connsiteY43" fmla="*/ 929607 h 4392000"/>
              <a:gd name="connsiteX44" fmla="*/ 4392000 w 4392000"/>
              <a:gd name="connsiteY44" fmla="*/ 1076136 h 4392000"/>
              <a:gd name="connsiteX45" fmla="*/ 4392000 w 4392000"/>
              <a:gd name="connsiteY45" fmla="*/ 1237307 h 4392000"/>
              <a:gd name="connsiteX46" fmla="*/ 4392000 w 4392000"/>
              <a:gd name="connsiteY46" fmla="*/ 1413816 h 4392000"/>
              <a:gd name="connsiteX47" fmla="*/ 4392000 w 4392000"/>
              <a:gd name="connsiteY47" fmla="*/ 1606361 h 4392000"/>
              <a:gd name="connsiteX48" fmla="*/ 4392000 w 4392000"/>
              <a:gd name="connsiteY48" fmla="*/ 1815639 h 4392000"/>
              <a:gd name="connsiteX49" fmla="*/ 4392000 w 4392000"/>
              <a:gd name="connsiteY49" fmla="*/ 2042347 h 4392000"/>
              <a:gd name="connsiteX50" fmla="*/ 4392000 w 4392000"/>
              <a:gd name="connsiteY50" fmla="*/ 2287182 h 4392000"/>
              <a:gd name="connsiteX51" fmla="*/ 4392000 w 4392000"/>
              <a:gd name="connsiteY51" fmla="*/ 2550842 h 4392000"/>
              <a:gd name="connsiteX52" fmla="*/ 4392000 w 4392000"/>
              <a:gd name="connsiteY52" fmla="*/ 2834023 h 4392000"/>
              <a:gd name="connsiteX53" fmla="*/ 4392000 w 4392000"/>
              <a:gd name="connsiteY53" fmla="*/ 3137424 h 4392000"/>
              <a:gd name="connsiteX54" fmla="*/ 4392000 w 4392000"/>
              <a:gd name="connsiteY54" fmla="*/ 3461740 h 4392000"/>
              <a:gd name="connsiteX55" fmla="*/ 4392000 w 4392000"/>
              <a:gd name="connsiteY55" fmla="*/ 3807670 h 4392000"/>
              <a:gd name="connsiteX56" fmla="*/ 3808093 w 4392000"/>
              <a:gd name="connsiteY56" fmla="*/ 4392000 h 4392000"/>
              <a:gd name="connsiteX57" fmla="*/ 3807163 w 4392000"/>
              <a:gd name="connsiteY57" fmla="*/ 4392000 h 4392000"/>
              <a:gd name="connsiteX58" fmla="*/ 3800655 w 4392000"/>
              <a:gd name="connsiteY58" fmla="*/ 4392000 h 4392000"/>
              <a:gd name="connsiteX59" fmla="*/ 3782991 w 4392000"/>
              <a:gd name="connsiteY59" fmla="*/ 4392000 h 4392000"/>
              <a:gd name="connsiteX60" fmla="*/ 3748592 w 4392000"/>
              <a:gd name="connsiteY60" fmla="*/ 4392000 h 4392000"/>
              <a:gd name="connsiteX61" fmla="*/ 3691879 w 4392000"/>
              <a:gd name="connsiteY61" fmla="*/ 4392000 h 4392000"/>
              <a:gd name="connsiteX62" fmla="*/ 3653412 w 4392000"/>
              <a:gd name="connsiteY62" fmla="*/ 4392000 h 4392000"/>
              <a:gd name="connsiteX63" fmla="*/ 3607276 w 4392000"/>
              <a:gd name="connsiteY63" fmla="*/ 4392000 h 4392000"/>
              <a:gd name="connsiteX64" fmla="*/ 3552771 w 4392000"/>
              <a:gd name="connsiteY64" fmla="*/ 4392000 h 4392000"/>
              <a:gd name="connsiteX65" fmla="*/ 3489202 w 4392000"/>
              <a:gd name="connsiteY65" fmla="*/ 4392000 h 4392000"/>
              <a:gd name="connsiteX66" fmla="*/ 3415872 w 4392000"/>
              <a:gd name="connsiteY66" fmla="*/ 4392000 h 4392000"/>
              <a:gd name="connsiteX67" fmla="*/ 3332081 w 4392000"/>
              <a:gd name="connsiteY67" fmla="*/ 4392000 h 4392000"/>
              <a:gd name="connsiteX68" fmla="*/ 3237135 w 4392000"/>
              <a:gd name="connsiteY68" fmla="*/ 4392000 h 4392000"/>
              <a:gd name="connsiteX69" fmla="*/ 3130334 w 4392000"/>
              <a:gd name="connsiteY69" fmla="*/ 4392000 h 4392000"/>
              <a:gd name="connsiteX70" fmla="*/ 3010983 w 4392000"/>
              <a:gd name="connsiteY70" fmla="*/ 4392000 h 4392000"/>
              <a:gd name="connsiteX71" fmla="*/ 2878383 w 4392000"/>
              <a:gd name="connsiteY71" fmla="*/ 4392000 h 4392000"/>
              <a:gd name="connsiteX72" fmla="*/ 2731837 w 4392000"/>
              <a:gd name="connsiteY72" fmla="*/ 4392000 h 4392000"/>
              <a:gd name="connsiteX73" fmla="*/ 2570649 w 4392000"/>
              <a:gd name="connsiteY73" fmla="*/ 4392000 h 4392000"/>
              <a:gd name="connsiteX74" fmla="*/ 2394120 w 4392000"/>
              <a:gd name="connsiteY74" fmla="*/ 4392000 h 4392000"/>
              <a:gd name="connsiteX75" fmla="*/ 2201554 w 4392000"/>
              <a:gd name="connsiteY75" fmla="*/ 4392000 h 4392000"/>
              <a:gd name="connsiteX76" fmla="*/ 1992253 w 4392000"/>
              <a:gd name="connsiteY76" fmla="*/ 4392000 h 4392000"/>
              <a:gd name="connsiteX77" fmla="*/ 1765520 w 4392000"/>
              <a:gd name="connsiteY77" fmla="*/ 4392000 h 4392000"/>
              <a:gd name="connsiteX78" fmla="*/ 1520657 w 4392000"/>
              <a:gd name="connsiteY78" fmla="*/ 4392000 h 4392000"/>
              <a:gd name="connsiteX79" fmla="*/ 1256968 w 4392000"/>
              <a:gd name="connsiteY79" fmla="*/ 4392000 h 4392000"/>
              <a:gd name="connsiteX80" fmla="*/ 973755 w 4392000"/>
              <a:gd name="connsiteY80" fmla="*/ 4392000 h 4392000"/>
              <a:gd name="connsiteX81" fmla="*/ 670321 w 4392000"/>
              <a:gd name="connsiteY81" fmla="*/ 4392000 h 4392000"/>
              <a:gd name="connsiteX82" fmla="*/ 345969 w 4392000"/>
              <a:gd name="connsiteY82" fmla="*/ 4392000 h 4392000"/>
              <a:gd name="connsiteX83" fmla="*/ 0 w 4392000"/>
              <a:gd name="connsiteY83" fmla="*/ 4392000 h 43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4392000" h="4392000">
                <a:moveTo>
                  <a:pt x="0" y="0"/>
                </a:moveTo>
                <a:lnTo>
                  <a:pt x="1073" y="0"/>
                </a:lnTo>
                <a:lnTo>
                  <a:pt x="8578" y="0"/>
                </a:lnTo>
                <a:lnTo>
                  <a:pt x="28951" y="0"/>
                </a:lnTo>
                <a:lnTo>
                  <a:pt x="68625" y="0"/>
                </a:lnTo>
                <a:lnTo>
                  <a:pt x="97711" y="0"/>
                </a:lnTo>
                <a:lnTo>
                  <a:pt x="134034" y="0"/>
                </a:lnTo>
                <a:lnTo>
                  <a:pt x="178399" y="0"/>
                </a:lnTo>
                <a:lnTo>
                  <a:pt x="231610" y="0"/>
                </a:lnTo>
                <a:lnTo>
                  <a:pt x="294471" y="0"/>
                </a:lnTo>
                <a:lnTo>
                  <a:pt x="367787" y="0"/>
                </a:lnTo>
                <a:lnTo>
                  <a:pt x="452362" y="0"/>
                </a:lnTo>
                <a:lnTo>
                  <a:pt x="549000" y="0"/>
                </a:lnTo>
                <a:lnTo>
                  <a:pt x="658505" y="0"/>
                </a:lnTo>
                <a:lnTo>
                  <a:pt x="781682" y="0"/>
                </a:lnTo>
                <a:lnTo>
                  <a:pt x="919334" y="0"/>
                </a:lnTo>
                <a:lnTo>
                  <a:pt x="1072266" y="0"/>
                </a:lnTo>
                <a:lnTo>
                  <a:pt x="1241282" y="0"/>
                </a:lnTo>
                <a:lnTo>
                  <a:pt x="1427186" y="0"/>
                </a:lnTo>
                <a:lnTo>
                  <a:pt x="1630782" y="0"/>
                </a:lnTo>
                <a:lnTo>
                  <a:pt x="1852875" y="0"/>
                </a:lnTo>
                <a:lnTo>
                  <a:pt x="2094269" y="0"/>
                </a:lnTo>
                <a:lnTo>
                  <a:pt x="2355768" y="0"/>
                </a:lnTo>
                <a:lnTo>
                  <a:pt x="2638176" y="0"/>
                </a:lnTo>
                <a:lnTo>
                  <a:pt x="2942297" y="0"/>
                </a:lnTo>
                <a:lnTo>
                  <a:pt x="3268936" y="0"/>
                </a:lnTo>
                <a:lnTo>
                  <a:pt x="3618896" y="0"/>
                </a:lnTo>
                <a:lnTo>
                  <a:pt x="3992983" y="0"/>
                </a:lnTo>
                <a:lnTo>
                  <a:pt x="4392000" y="0"/>
                </a:lnTo>
                <a:lnTo>
                  <a:pt x="4392000" y="930"/>
                </a:lnTo>
                <a:lnTo>
                  <a:pt x="4392000" y="7437"/>
                </a:lnTo>
                <a:lnTo>
                  <a:pt x="4392000" y="25100"/>
                </a:lnTo>
                <a:lnTo>
                  <a:pt x="4392000" y="59495"/>
                </a:lnTo>
                <a:lnTo>
                  <a:pt x="4392000" y="116201"/>
                </a:lnTo>
                <a:lnTo>
                  <a:pt x="4392000" y="154663"/>
                </a:lnTo>
                <a:lnTo>
                  <a:pt x="4392000" y="200795"/>
                </a:lnTo>
                <a:lnTo>
                  <a:pt x="4392000" y="255293"/>
                </a:lnTo>
                <a:lnTo>
                  <a:pt x="4392000" y="318855"/>
                </a:lnTo>
                <a:lnTo>
                  <a:pt x="4392000" y="392178"/>
                </a:lnTo>
                <a:lnTo>
                  <a:pt x="4392000" y="475959"/>
                </a:lnTo>
                <a:lnTo>
                  <a:pt x="4392000" y="570895"/>
                </a:lnTo>
                <a:lnTo>
                  <a:pt x="4392000" y="677684"/>
                </a:lnTo>
                <a:lnTo>
                  <a:pt x="4392000" y="797022"/>
                </a:lnTo>
                <a:lnTo>
                  <a:pt x="4392000" y="929607"/>
                </a:lnTo>
                <a:lnTo>
                  <a:pt x="4392000" y="1076136"/>
                </a:lnTo>
                <a:lnTo>
                  <a:pt x="4392000" y="1237307"/>
                </a:lnTo>
                <a:lnTo>
                  <a:pt x="4392000" y="1413816"/>
                </a:lnTo>
                <a:lnTo>
                  <a:pt x="4392000" y="1606361"/>
                </a:lnTo>
                <a:lnTo>
                  <a:pt x="4392000" y="1815639"/>
                </a:lnTo>
                <a:lnTo>
                  <a:pt x="4392000" y="2042347"/>
                </a:lnTo>
                <a:lnTo>
                  <a:pt x="4392000" y="2287182"/>
                </a:lnTo>
                <a:lnTo>
                  <a:pt x="4392000" y="2550842"/>
                </a:lnTo>
                <a:lnTo>
                  <a:pt x="4392000" y="2834023"/>
                </a:lnTo>
                <a:lnTo>
                  <a:pt x="4392000" y="3137424"/>
                </a:lnTo>
                <a:lnTo>
                  <a:pt x="4392000" y="3461740"/>
                </a:lnTo>
                <a:lnTo>
                  <a:pt x="4392000" y="3807670"/>
                </a:lnTo>
                <a:cubicBezTo>
                  <a:pt x="4163515" y="4036321"/>
                  <a:pt x="4036578" y="4163349"/>
                  <a:pt x="3808093" y="4392000"/>
                </a:cubicBezTo>
                <a:lnTo>
                  <a:pt x="3807163" y="4392000"/>
                </a:lnTo>
                <a:lnTo>
                  <a:pt x="3800655" y="4392000"/>
                </a:lnTo>
                <a:lnTo>
                  <a:pt x="3782991" y="4392000"/>
                </a:lnTo>
                <a:lnTo>
                  <a:pt x="3748592" y="4392000"/>
                </a:lnTo>
                <a:lnTo>
                  <a:pt x="3691879" y="4392000"/>
                </a:lnTo>
                <a:lnTo>
                  <a:pt x="3653412" y="4392000"/>
                </a:lnTo>
                <a:lnTo>
                  <a:pt x="3607276" y="4392000"/>
                </a:lnTo>
                <a:lnTo>
                  <a:pt x="3552771" y="4392000"/>
                </a:lnTo>
                <a:lnTo>
                  <a:pt x="3489202" y="4392000"/>
                </a:lnTo>
                <a:lnTo>
                  <a:pt x="3415872" y="4392000"/>
                </a:lnTo>
                <a:lnTo>
                  <a:pt x="3332081" y="4392000"/>
                </a:lnTo>
                <a:lnTo>
                  <a:pt x="3237135" y="4392000"/>
                </a:lnTo>
                <a:lnTo>
                  <a:pt x="3130334" y="4392000"/>
                </a:lnTo>
                <a:lnTo>
                  <a:pt x="3010983" y="4392000"/>
                </a:lnTo>
                <a:lnTo>
                  <a:pt x="2878383" y="4392000"/>
                </a:lnTo>
                <a:lnTo>
                  <a:pt x="2731837" y="4392000"/>
                </a:lnTo>
                <a:lnTo>
                  <a:pt x="2570649" y="4392000"/>
                </a:lnTo>
                <a:lnTo>
                  <a:pt x="2394120" y="4392000"/>
                </a:lnTo>
                <a:lnTo>
                  <a:pt x="2201554" y="4392000"/>
                </a:lnTo>
                <a:lnTo>
                  <a:pt x="1992253" y="4392000"/>
                </a:lnTo>
                <a:lnTo>
                  <a:pt x="1765520" y="4392000"/>
                </a:lnTo>
                <a:lnTo>
                  <a:pt x="1520657" y="4392000"/>
                </a:lnTo>
                <a:lnTo>
                  <a:pt x="1256968" y="4392000"/>
                </a:lnTo>
                <a:lnTo>
                  <a:pt x="973755" y="4392000"/>
                </a:lnTo>
                <a:lnTo>
                  <a:pt x="670321" y="4392000"/>
                </a:lnTo>
                <a:lnTo>
                  <a:pt x="345969" y="4392000"/>
                </a:lnTo>
                <a:lnTo>
                  <a:pt x="0" y="4392000"/>
                </a:lnTo>
                <a:close/>
              </a:path>
            </a:pathLst>
          </a:custGeom>
        </p:spPr>
        <p:txBody>
          <a:bodyPr wrap="square" tIns="0" anchor="t" anchorCtr="0">
            <a:noAutofit/>
          </a:bodyPr>
          <a:lstStyle>
            <a:lvl1pPr marL="0" indent="0" algn="l">
              <a:buNone/>
              <a:defRPr sz="1050">
                <a:solidFill>
                  <a:schemeClr val="tx2"/>
                </a:solidFill>
              </a:defRPr>
            </a:lvl1pPr>
          </a:lstStyle>
          <a:p>
            <a:r>
              <a:rPr lang="da-DK" noProof="0"/>
              <a:t>Klik på denne pladsholder og indsæt billede via Skyfish</a:t>
            </a:r>
          </a:p>
        </p:txBody>
      </p:sp>
      <p:sp>
        <p:nvSpPr>
          <p:cNvPr id="15" name="TextBox 14"/>
          <p:cNvSpPr txBox="1"/>
          <p:nvPr userDrawn="1"/>
        </p:nvSpPr>
        <p:spPr>
          <a:xfrm>
            <a:off x="-1" y="-250023"/>
            <a:ext cx="8910000" cy="138499"/>
          </a:xfrm>
          <a:prstGeom prst="rect">
            <a:avLst/>
          </a:prstGeom>
          <a:noFill/>
        </p:spPr>
        <p:txBody>
          <a:bodyPr wrap="square" lIns="0" tIns="0" rIns="0" bIns="0" rtlCol="0">
            <a:spAutoFit/>
          </a:bodyPr>
          <a:lstStyle/>
          <a:p>
            <a:r>
              <a:rPr lang="da-DK" sz="900" b="1"/>
              <a:t>Bemærk</a:t>
            </a:r>
            <a:r>
              <a:rPr lang="da-DK" sz="900"/>
              <a:t>: På denne side kan billedet udskiftes.</a:t>
            </a:r>
          </a:p>
        </p:txBody>
      </p:sp>
    </p:spTree>
    <p:extLst>
      <p:ext uri="{BB962C8B-B14F-4D97-AF65-F5344CB8AC3E}">
        <p14:creationId xmlns:p14="http://schemas.microsoft.com/office/powerpoint/2010/main" val="9868143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kst, indhold og ik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noProof="0" dirty="0" err="1"/>
              <a:t>Click</a:t>
            </a:r>
            <a:r>
              <a:rPr lang="da-DK" noProof="0" dirty="0"/>
              <a:t> to </a:t>
            </a:r>
            <a:r>
              <a:rPr lang="da-DK" noProof="0" dirty="0" err="1"/>
              <a:t>edit</a:t>
            </a:r>
            <a:r>
              <a:rPr lang="da-DK" noProof="0" dirty="0"/>
              <a:t> Master </a:t>
            </a:r>
            <a:r>
              <a:rPr lang="da-DK" noProof="0" dirty="0" err="1"/>
              <a:t>title</a:t>
            </a:r>
            <a:r>
              <a:rPr lang="da-DK" noProof="0" dirty="0"/>
              <a:t> style</a:t>
            </a:r>
          </a:p>
        </p:txBody>
      </p:sp>
      <p:sp>
        <p:nvSpPr>
          <p:cNvPr id="3" name="Content Placeholder 2"/>
          <p:cNvSpPr>
            <a:spLocks noGrp="1"/>
          </p:cNvSpPr>
          <p:nvPr>
            <p:ph idx="1"/>
          </p:nvPr>
        </p:nvSpPr>
        <p:spPr>
          <a:xfrm>
            <a:off x="1155601" y="1657547"/>
            <a:ext cx="3834000" cy="3427453"/>
          </a:xfrm>
        </p:spPr>
        <p:txBody>
          <a:bodyPr/>
          <a:lstStyle/>
          <a:p>
            <a:pPr lvl="0"/>
            <a:r>
              <a:rPr lang="da-DK" noProof="0" dirty="0"/>
              <a:t>Edit Master </a:t>
            </a:r>
            <a:r>
              <a:rPr lang="da-DK" noProof="0" dirty="0" err="1"/>
              <a:t>text</a:t>
            </a:r>
            <a:r>
              <a:rPr lang="da-DK" noProof="0" dirty="0"/>
              <a:t> styles</a:t>
            </a:r>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10" name="Content Placeholder 3"/>
          <p:cNvSpPr>
            <a:spLocks noGrp="1"/>
          </p:cNvSpPr>
          <p:nvPr>
            <p:ph sz="quarter" idx="18" hasCustomPrompt="1"/>
          </p:nvPr>
        </p:nvSpPr>
        <p:spPr>
          <a:xfrm>
            <a:off x="5509800" y="1656292"/>
            <a:ext cx="3294000" cy="3661255"/>
          </a:xfrm>
        </p:spPr>
        <p:txBody>
          <a:bodyPr/>
          <a:lstStyle>
            <a:lvl1pPr marL="0" indent="0">
              <a:buNone/>
              <a:defRPr sz="1050"/>
            </a:lvl1pPr>
          </a:lstStyle>
          <a:p>
            <a:pPr lvl="0"/>
            <a:r>
              <a:rPr lang="da-DK" dirty="0"/>
              <a:t>Klik på denne pladsholder og indsæt ikon via Skyfish</a:t>
            </a:r>
          </a:p>
        </p:txBody>
      </p:sp>
      <p:sp>
        <p:nvSpPr>
          <p:cNvPr id="9" name="Slide Number Placeholder 8"/>
          <p:cNvSpPr>
            <a:spLocks noGrp="1"/>
          </p:cNvSpPr>
          <p:nvPr>
            <p:ph type="sldNum" sz="quarter" idx="12"/>
          </p:nvPr>
        </p:nvSpPr>
        <p:spPr/>
        <p:txBody>
          <a:bodyPr/>
          <a:lstStyle/>
          <a:p>
            <a:fld id="{24C8C45C-947F-4981-8B3F-4F32E973C901}" type="slidenum">
              <a:rPr lang="da-DK" smtClean="0"/>
              <a:pPr/>
              <a:t>‹nr.›</a:t>
            </a:fld>
            <a:endParaRPr lang="da-DK"/>
          </a:p>
        </p:txBody>
      </p:sp>
      <p:sp>
        <p:nvSpPr>
          <p:cNvPr id="7" name="Date Placeholder 6" hidden="1"/>
          <p:cNvSpPr>
            <a:spLocks noGrp="1"/>
          </p:cNvSpPr>
          <p:nvPr>
            <p:ph type="dt" sz="half" idx="10"/>
          </p:nvPr>
        </p:nvSpPr>
        <p:spPr/>
        <p:txBody>
          <a:bodyPr/>
          <a:lstStyle/>
          <a:p>
            <a:fld id="{306A73BF-020B-417D-A09B-710E77019837}" type="datetime2">
              <a:rPr lang="da-DK" smtClean="0"/>
              <a:t>2. september 2019</a:t>
            </a:fld>
            <a:endParaRPr lang="da-DK"/>
          </a:p>
        </p:txBody>
      </p:sp>
      <p:sp>
        <p:nvSpPr>
          <p:cNvPr id="8" name="Footer Placeholder 7" hidden="1"/>
          <p:cNvSpPr>
            <a:spLocks noGrp="1"/>
          </p:cNvSpPr>
          <p:nvPr>
            <p:ph type="ftr" sz="quarter" idx="11"/>
          </p:nvPr>
        </p:nvSpPr>
        <p:spPr/>
        <p:txBody>
          <a:bodyPr/>
          <a:lstStyle/>
          <a:p>
            <a:endParaRPr lang="da-DK"/>
          </a:p>
        </p:txBody>
      </p:sp>
      <p:sp>
        <p:nvSpPr>
          <p:cNvPr id="11" name="TextBox 10"/>
          <p:cNvSpPr txBox="1"/>
          <p:nvPr userDrawn="1"/>
        </p:nvSpPr>
        <p:spPr>
          <a:xfrm>
            <a:off x="-1" y="-250023"/>
            <a:ext cx="8910000" cy="138499"/>
          </a:xfrm>
          <a:prstGeom prst="rect">
            <a:avLst/>
          </a:prstGeom>
          <a:noFill/>
        </p:spPr>
        <p:txBody>
          <a:bodyPr wrap="square" lIns="0" tIns="0" rIns="0" bIns="0" rtlCol="0">
            <a:spAutoFit/>
          </a:bodyPr>
          <a:lstStyle/>
          <a:p>
            <a:r>
              <a:rPr lang="da-DK" sz="900" b="1"/>
              <a:t>Bemærk</a:t>
            </a:r>
            <a:r>
              <a:rPr lang="da-DK" sz="900"/>
              <a:t>: På denne side kan graﬁkken udskiftes. </a:t>
            </a:r>
          </a:p>
        </p:txBody>
      </p:sp>
    </p:spTree>
    <p:extLst>
      <p:ext uri="{BB962C8B-B14F-4D97-AF65-F5344CB8AC3E}">
        <p14:creationId xmlns:p14="http://schemas.microsoft.com/office/powerpoint/2010/main" val="22466650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tort billede, rødt logo">
    <p:spTree>
      <p:nvGrpSpPr>
        <p:cNvPr id="1" name=""/>
        <p:cNvGrpSpPr/>
        <p:nvPr/>
      </p:nvGrpSpPr>
      <p:grpSpPr>
        <a:xfrm>
          <a:off x="0" y="0"/>
          <a:ext cx="0" cy="0"/>
          <a:chOff x="0" y="0"/>
          <a:chExt cx="0" cy="0"/>
        </a:xfrm>
      </p:grpSpPr>
      <p:sp>
        <p:nvSpPr>
          <p:cNvPr id="8" name="Picture Placeholder 0"/>
          <p:cNvSpPr>
            <a:spLocks noGrp="1"/>
          </p:cNvSpPr>
          <p:nvPr>
            <p:ph type="pic" sz="quarter" idx="13" hasCustomPrompt="1"/>
          </p:nvPr>
        </p:nvSpPr>
        <p:spPr>
          <a:xfrm>
            <a:off x="0" y="-1"/>
            <a:ext cx="9144900" cy="5718000"/>
          </a:xfrm>
          <a:solidFill>
            <a:schemeClr val="bg1">
              <a:lumMod val="85000"/>
            </a:schemeClr>
          </a:solidFill>
        </p:spPr>
        <p:txBody>
          <a:bodyPr lIns="144000" tIns="180000" bIns="0" anchor="t" anchorCtr="0"/>
          <a:lstStyle>
            <a:lvl1pPr marL="0" indent="0" algn="l">
              <a:buNone/>
              <a:defRPr sz="1200"/>
            </a:lvl1pPr>
          </a:lstStyle>
          <a:p>
            <a:r>
              <a:rPr lang="da-DK"/>
              <a:t>Klik på denne pladsholder og indsæt billede via Skyfish</a:t>
            </a:r>
          </a:p>
        </p:txBody>
      </p:sp>
      <p:sp>
        <p:nvSpPr>
          <p:cNvPr id="19" name="Titel 1"/>
          <p:cNvSpPr>
            <a:spLocks noGrp="1"/>
          </p:cNvSpPr>
          <p:nvPr>
            <p:ph type="ctrTitle"/>
          </p:nvPr>
        </p:nvSpPr>
        <p:spPr>
          <a:xfrm>
            <a:off x="1154906" y="2394921"/>
            <a:ext cx="2834775" cy="3150000"/>
          </a:xfrm>
          <a:custGeom>
            <a:avLst/>
            <a:gdLst>
              <a:gd name="connsiteX0" fmla="*/ 0 w 5112000"/>
              <a:gd name="connsiteY0" fmla="*/ 0 h 5115107"/>
              <a:gd name="connsiteX1" fmla="*/ 464430 w 5112000"/>
              <a:gd name="connsiteY1" fmla="*/ 0 h 5115107"/>
              <a:gd name="connsiteX2" fmla="*/ 899842 w 5112000"/>
              <a:gd name="connsiteY2" fmla="*/ 0 h 5115107"/>
              <a:gd name="connsiteX3" fmla="*/ 1307173 w 5112000"/>
              <a:gd name="connsiteY3" fmla="*/ 0 h 5115107"/>
              <a:gd name="connsiteX4" fmla="*/ 1687360 w 5112000"/>
              <a:gd name="connsiteY4" fmla="*/ 0 h 5115107"/>
              <a:gd name="connsiteX5" fmla="*/ 2041337 w 5112000"/>
              <a:gd name="connsiteY5" fmla="*/ 0 h 5115107"/>
              <a:gd name="connsiteX6" fmla="*/ 2370041 w 5112000"/>
              <a:gd name="connsiteY6" fmla="*/ 0 h 5115107"/>
              <a:gd name="connsiteX7" fmla="*/ 2674409 w 5112000"/>
              <a:gd name="connsiteY7" fmla="*/ 0 h 5115107"/>
              <a:gd name="connsiteX8" fmla="*/ 2955375 w 5112000"/>
              <a:gd name="connsiteY8" fmla="*/ 0 h 5115107"/>
              <a:gd name="connsiteX9" fmla="*/ 3213877 w 5112000"/>
              <a:gd name="connsiteY9" fmla="*/ 0 h 5115107"/>
              <a:gd name="connsiteX10" fmla="*/ 3450850 w 5112000"/>
              <a:gd name="connsiteY10" fmla="*/ 0 h 5115107"/>
              <a:gd name="connsiteX11" fmla="*/ 3667230 w 5112000"/>
              <a:gd name="connsiteY11" fmla="*/ 0 h 5115107"/>
              <a:gd name="connsiteX12" fmla="*/ 3863953 w 5112000"/>
              <a:gd name="connsiteY12" fmla="*/ 0 h 5115107"/>
              <a:gd name="connsiteX13" fmla="*/ 4041956 w 5112000"/>
              <a:gd name="connsiteY13" fmla="*/ 0 h 5115107"/>
              <a:gd name="connsiteX14" fmla="*/ 4202174 w 5112000"/>
              <a:gd name="connsiteY14" fmla="*/ 0 h 5115107"/>
              <a:gd name="connsiteX15" fmla="*/ 4345543 w 5112000"/>
              <a:gd name="connsiteY15" fmla="*/ 0 h 5115107"/>
              <a:gd name="connsiteX16" fmla="*/ 4473000 w 5112000"/>
              <a:gd name="connsiteY16" fmla="*/ 0 h 5115107"/>
              <a:gd name="connsiteX17" fmla="*/ 4585480 w 5112000"/>
              <a:gd name="connsiteY17" fmla="*/ 0 h 5115107"/>
              <a:gd name="connsiteX18" fmla="*/ 4683920 w 5112000"/>
              <a:gd name="connsiteY18" fmla="*/ 0 h 5115107"/>
              <a:gd name="connsiteX19" fmla="*/ 4769255 w 5112000"/>
              <a:gd name="connsiteY19" fmla="*/ 0 h 5115107"/>
              <a:gd name="connsiteX20" fmla="*/ 4842422 w 5112000"/>
              <a:gd name="connsiteY20" fmla="*/ 0 h 5115107"/>
              <a:gd name="connsiteX21" fmla="*/ 4904356 w 5112000"/>
              <a:gd name="connsiteY21" fmla="*/ 0 h 5115107"/>
              <a:gd name="connsiteX22" fmla="*/ 4955994 w 5112000"/>
              <a:gd name="connsiteY22" fmla="*/ 0 h 5115107"/>
              <a:gd name="connsiteX23" fmla="*/ 4998272 w 5112000"/>
              <a:gd name="connsiteY23" fmla="*/ 0 h 5115107"/>
              <a:gd name="connsiteX24" fmla="*/ 5032125 w 5112000"/>
              <a:gd name="connsiteY24" fmla="*/ 0 h 5115107"/>
              <a:gd name="connsiteX25" fmla="*/ 5078303 w 5112000"/>
              <a:gd name="connsiteY25" fmla="*/ 0 h 5115107"/>
              <a:gd name="connsiteX26" fmla="*/ 5102016 w 5112000"/>
              <a:gd name="connsiteY26" fmla="*/ 0 h 5115107"/>
              <a:gd name="connsiteX27" fmla="*/ 5110752 w 5112000"/>
              <a:gd name="connsiteY27" fmla="*/ 0 h 5115107"/>
              <a:gd name="connsiteX28" fmla="*/ 5112000 w 5112000"/>
              <a:gd name="connsiteY28" fmla="*/ 0 h 5115107"/>
              <a:gd name="connsiteX29" fmla="*/ 5112000 w 5112000"/>
              <a:gd name="connsiteY29" fmla="*/ 402943 h 5115107"/>
              <a:gd name="connsiteX30" fmla="*/ 5112000 w 5112000"/>
              <a:gd name="connsiteY30" fmla="*/ 780710 h 5115107"/>
              <a:gd name="connsiteX31" fmla="*/ 5112000 w 5112000"/>
              <a:gd name="connsiteY31" fmla="*/ 1134114 h 5115107"/>
              <a:gd name="connsiteX32" fmla="*/ 5112000 w 5112000"/>
              <a:gd name="connsiteY32" fmla="*/ 1463966 h 5115107"/>
              <a:gd name="connsiteX33" fmla="*/ 5112000 w 5112000"/>
              <a:gd name="connsiteY33" fmla="*/ 1771080 h 5115107"/>
              <a:gd name="connsiteX34" fmla="*/ 5112000 w 5112000"/>
              <a:gd name="connsiteY34" fmla="*/ 2056266 h 5115107"/>
              <a:gd name="connsiteX35" fmla="*/ 5112000 w 5112000"/>
              <a:gd name="connsiteY35" fmla="*/ 2320338 h 5115107"/>
              <a:gd name="connsiteX36" fmla="*/ 5112000 w 5112000"/>
              <a:gd name="connsiteY36" fmla="*/ 2564106 h 5115107"/>
              <a:gd name="connsiteX37" fmla="*/ 5112000 w 5112000"/>
              <a:gd name="connsiteY37" fmla="*/ 2788385 h 5115107"/>
              <a:gd name="connsiteX38" fmla="*/ 5112000 w 5112000"/>
              <a:gd name="connsiteY38" fmla="*/ 2993984 h 5115107"/>
              <a:gd name="connsiteX39" fmla="*/ 5112000 w 5112000"/>
              <a:gd name="connsiteY39" fmla="*/ 3181717 h 5115107"/>
              <a:gd name="connsiteX40" fmla="*/ 5112000 w 5112000"/>
              <a:gd name="connsiteY40" fmla="*/ 3352396 h 5115107"/>
              <a:gd name="connsiteX41" fmla="*/ 5112000 w 5112000"/>
              <a:gd name="connsiteY41" fmla="*/ 3506832 h 5115107"/>
              <a:gd name="connsiteX42" fmla="*/ 5112000 w 5112000"/>
              <a:gd name="connsiteY42" fmla="*/ 3645839 h 5115107"/>
              <a:gd name="connsiteX43" fmla="*/ 5112000 w 5112000"/>
              <a:gd name="connsiteY43" fmla="*/ 3770227 h 5115107"/>
              <a:gd name="connsiteX44" fmla="*/ 5112000 w 5112000"/>
              <a:gd name="connsiteY44" fmla="*/ 3880810 h 5115107"/>
              <a:gd name="connsiteX45" fmla="*/ 5112000 w 5112000"/>
              <a:gd name="connsiteY45" fmla="*/ 3978398 h 5115107"/>
              <a:gd name="connsiteX46" fmla="*/ 5112000 w 5112000"/>
              <a:gd name="connsiteY46" fmla="*/ 4063806 h 5115107"/>
              <a:gd name="connsiteX47" fmla="*/ 5112000 w 5112000"/>
              <a:gd name="connsiteY47" fmla="*/ 4137843 h 5115107"/>
              <a:gd name="connsiteX48" fmla="*/ 5112000 w 5112000"/>
              <a:gd name="connsiteY48" fmla="*/ 4201323 h 5115107"/>
              <a:gd name="connsiteX49" fmla="*/ 5112000 w 5112000"/>
              <a:gd name="connsiteY49" fmla="*/ 4255058 h 5115107"/>
              <a:gd name="connsiteX50" fmla="*/ 5112000 w 5112000"/>
              <a:gd name="connsiteY50" fmla="*/ 4299859 h 5115107"/>
              <a:gd name="connsiteX51" fmla="*/ 5112000 w 5112000"/>
              <a:gd name="connsiteY51" fmla="*/ 4336540 h 5115107"/>
              <a:gd name="connsiteX52" fmla="*/ 5112000 w 5112000"/>
              <a:gd name="connsiteY52" fmla="*/ 4365911 h 5115107"/>
              <a:gd name="connsiteX53" fmla="*/ 5112000 w 5112000"/>
              <a:gd name="connsiteY53" fmla="*/ 4405975 h 5115107"/>
              <a:gd name="connsiteX54" fmla="*/ 5112000 w 5112000"/>
              <a:gd name="connsiteY54" fmla="*/ 4426549 h 5115107"/>
              <a:gd name="connsiteX55" fmla="*/ 5112000 w 5112000"/>
              <a:gd name="connsiteY55" fmla="*/ 4434128 h 5115107"/>
              <a:gd name="connsiteX56" fmla="*/ 5112000 w 5112000"/>
              <a:gd name="connsiteY56" fmla="*/ 4435211 h 5115107"/>
              <a:gd name="connsiteX57" fmla="*/ 4432517 w 5112000"/>
              <a:gd name="connsiteY57" fmla="*/ 5115107 h 5115107"/>
              <a:gd name="connsiteX58" fmla="*/ 0 w 5112000"/>
              <a:gd name="connsiteY58" fmla="*/ 5115107 h 5115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112000" h="5115107">
                <a:moveTo>
                  <a:pt x="0" y="0"/>
                </a:moveTo>
                <a:lnTo>
                  <a:pt x="464430" y="0"/>
                </a:lnTo>
                <a:lnTo>
                  <a:pt x="899842" y="0"/>
                </a:lnTo>
                <a:lnTo>
                  <a:pt x="1307173" y="0"/>
                </a:lnTo>
                <a:lnTo>
                  <a:pt x="1687360" y="0"/>
                </a:lnTo>
                <a:lnTo>
                  <a:pt x="2041337" y="0"/>
                </a:lnTo>
                <a:lnTo>
                  <a:pt x="2370041" y="0"/>
                </a:lnTo>
                <a:lnTo>
                  <a:pt x="2674409" y="0"/>
                </a:lnTo>
                <a:lnTo>
                  <a:pt x="2955375" y="0"/>
                </a:lnTo>
                <a:lnTo>
                  <a:pt x="3213877" y="0"/>
                </a:lnTo>
                <a:lnTo>
                  <a:pt x="3450850" y="0"/>
                </a:lnTo>
                <a:lnTo>
                  <a:pt x="3667230" y="0"/>
                </a:lnTo>
                <a:lnTo>
                  <a:pt x="3863953" y="0"/>
                </a:lnTo>
                <a:lnTo>
                  <a:pt x="4041956" y="0"/>
                </a:lnTo>
                <a:lnTo>
                  <a:pt x="4202174" y="0"/>
                </a:lnTo>
                <a:lnTo>
                  <a:pt x="4345543" y="0"/>
                </a:lnTo>
                <a:lnTo>
                  <a:pt x="4473000" y="0"/>
                </a:lnTo>
                <a:lnTo>
                  <a:pt x="4585480" y="0"/>
                </a:lnTo>
                <a:lnTo>
                  <a:pt x="4683920" y="0"/>
                </a:lnTo>
                <a:lnTo>
                  <a:pt x="4769255" y="0"/>
                </a:lnTo>
                <a:lnTo>
                  <a:pt x="4842422" y="0"/>
                </a:lnTo>
                <a:lnTo>
                  <a:pt x="4904356" y="0"/>
                </a:lnTo>
                <a:lnTo>
                  <a:pt x="4955994" y="0"/>
                </a:lnTo>
                <a:lnTo>
                  <a:pt x="4998272" y="0"/>
                </a:lnTo>
                <a:lnTo>
                  <a:pt x="5032125" y="0"/>
                </a:lnTo>
                <a:lnTo>
                  <a:pt x="5078303" y="0"/>
                </a:lnTo>
                <a:lnTo>
                  <a:pt x="5102016" y="0"/>
                </a:lnTo>
                <a:lnTo>
                  <a:pt x="5110752" y="0"/>
                </a:lnTo>
                <a:lnTo>
                  <a:pt x="5112000" y="0"/>
                </a:lnTo>
                <a:lnTo>
                  <a:pt x="5112000" y="402943"/>
                </a:lnTo>
                <a:lnTo>
                  <a:pt x="5112000" y="780710"/>
                </a:lnTo>
                <a:lnTo>
                  <a:pt x="5112000" y="1134114"/>
                </a:lnTo>
                <a:lnTo>
                  <a:pt x="5112000" y="1463966"/>
                </a:lnTo>
                <a:lnTo>
                  <a:pt x="5112000" y="1771080"/>
                </a:lnTo>
                <a:lnTo>
                  <a:pt x="5112000" y="2056266"/>
                </a:lnTo>
                <a:lnTo>
                  <a:pt x="5112000" y="2320338"/>
                </a:lnTo>
                <a:lnTo>
                  <a:pt x="5112000" y="2564106"/>
                </a:lnTo>
                <a:lnTo>
                  <a:pt x="5112000" y="2788385"/>
                </a:lnTo>
                <a:lnTo>
                  <a:pt x="5112000" y="2993984"/>
                </a:lnTo>
                <a:lnTo>
                  <a:pt x="5112000" y="3181717"/>
                </a:lnTo>
                <a:lnTo>
                  <a:pt x="5112000" y="3352396"/>
                </a:lnTo>
                <a:lnTo>
                  <a:pt x="5112000" y="3506832"/>
                </a:lnTo>
                <a:lnTo>
                  <a:pt x="5112000" y="3645839"/>
                </a:lnTo>
                <a:lnTo>
                  <a:pt x="5112000" y="3770227"/>
                </a:lnTo>
                <a:lnTo>
                  <a:pt x="5112000" y="3880810"/>
                </a:lnTo>
                <a:lnTo>
                  <a:pt x="5112000" y="3978398"/>
                </a:lnTo>
                <a:lnTo>
                  <a:pt x="5112000" y="4063806"/>
                </a:lnTo>
                <a:lnTo>
                  <a:pt x="5112000" y="4137843"/>
                </a:lnTo>
                <a:lnTo>
                  <a:pt x="5112000" y="4201323"/>
                </a:lnTo>
                <a:lnTo>
                  <a:pt x="5112000" y="4255058"/>
                </a:lnTo>
                <a:lnTo>
                  <a:pt x="5112000" y="4299859"/>
                </a:lnTo>
                <a:lnTo>
                  <a:pt x="5112000" y="4336540"/>
                </a:lnTo>
                <a:lnTo>
                  <a:pt x="5112000" y="4365911"/>
                </a:lnTo>
                <a:lnTo>
                  <a:pt x="5112000" y="4405975"/>
                </a:lnTo>
                <a:lnTo>
                  <a:pt x="5112000" y="4426549"/>
                </a:lnTo>
                <a:lnTo>
                  <a:pt x="5112000" y="4434128"/>
                </a:lnTo>
                <a:lnTo>
                  <a:pt x="5112000" y="4435211"/>
                </a:lnTo>
                <a:cubicBezTo>
                  <a:pt x="4848462" y="4698909"/>
                  <a:pt x="4699230" y="4848232"/>
                  <a:pt x="4432517" y="5115107"/>
                </a:cubicBezTo>
                <a:cubicBezTo>
                  <a:pt x="0" y="5115107"/>
                  <a:pt x="0" y="5115107"/>
                  <a:pt x="0" y="5115107"/>
                </a:cubicBezTo>
                <a:close/>
              </a:path>
            </a:pathLst>
          </a:custGeom>
          <a:solidFill>
            <a:schemeClr val="accent1"/>
          </a:solidFill>
          <a:ln>
            <a:noFill/>
          </a:ln>
        </p:spPr>
        <p:txBody>
          <a:bodyPr wrap="square" lIns="216000" tIns="180000" rIns="216000" bIns="2520000" anchor="t" anchorCtr="0">
            <a:noAutofit/>
          </a:bodyPr>
          <a:lstStyle>
            <a:lvl1pPr algn="l">
              <a:lnSpc>
                <a:spcPct val="91000"/>
              </a:lnSpc>
              <a:defRPr sz="1650">
                <a:solidFill>
                  <a:schemeClr val="bg2"/>
                </a:solidFill>
              </a:defRPr>
            </a:lvl1pPr>
          </a:lstStyle>
          <a:p>
            <a:r>
              <a:rPr lang="da-DK" dirty="0" err="1"/>
              <a:t>Click</a:t>
            </a:r>
            <a:r>
              <a:rPr lang="da-DK" dirty="0"/>
              <a:t> to </a:t>
            </a:r>
            <a:r>
              <a:rPr lang="da-DK" dirty="0" err="1"/>
              <a:t>edit</a:t>
            </a:r>
            <a:r>
              <a:rPr lang="da-DK" dirty="0"/>
              <a:t> Master </a:t>
            </a:r>
            <a:r>
              <a:rPr lang="da-DK" dirty="0" err="1"/>
              <a:t>title</a:t>
            </a:r>
            <a:r>
              <a:rPr lang="da-DK" dirty="0"/>
              <a:t> style</a:t>
            </a:r>
          </a:p>
        </p:txBody>
      </p:sp>
      <p:sp>
        <p:nvSpPr>
          <p:cNvPr id="4" name="Text Placeholder 2"/>
          <p:cNvSpPr>
            <a:spLocks noGrp="1"/>
          </p:cNvSpPr>
          <p:nvPr>
            <p:ph type="body" sz="quarter" idx="18"/>
          </p:nvPr>
        </p:nvSpPr>
        <p:spPr>
          <a:xfrm>
            <a:off x="1154906" y="3123362"/>
            <a:ext cx="2835000" cy="1960607"/>
          </a:xfrm>
        </p:spPr>
        <p:txBody>
          <a:bodyPr lIns="216000" rIns="216000"/>
          <a:lstStyle>
            <a:lvl1pPr marL="0" indent="0">
              <a:spcAft>
                <a:spcPts val="375"/>
              </a:spcAft>
              <a:buFontTx/>
              <a:buNone/>
              <a:defRPr>
                <a:solidFill>
                  <a:schemeClr val="bg2"/>
                </a:solidFill>
              </a:defRPr>
            </a:lvl1pPr>
            <a:lvl2pPr marL="162000" indent="0">
              <a:spcAft>
                <a:spcPts val="375"/>
              </a:spcAft>
              <a:buFontTx/>
              <a:buNone/>
              <a:defRPr>
                <a:solidFill>
                  <a:schemeClr val="bg2"/>
                </a:solidFill>
              </a:defRPr>
            </a:lvl2pPr>
            <a:lvl3pPr marL="324000" indent="0">
              <a:spcAft>
                <a:spcPts val="375"/>
              </a:spcAft>
              <a:buFontTx/>
              <a:buNone/>
              <a:defRPr>
                <a:solidFill>
                  <a:schemeClr val="bg2"/>
                </a:solidFill>
              </a:defRPr>
            </a:lvl3pPr>
            <a:lvl4pPr marL="486000" indent="0">
              <a:spcAft>
                <a:spcPts val="375"/>
              </a:spcAft>
              <a:buFontTx/>
              <a:buNone/>
              <a:defRPr>
                <a:solidFill>
                  <a:schemeClr val="bg2"/>
                </a:solidFill>
              </a:defRPr>
            </a:lvl4pPr>
            <a:lvl5pPr marL="648000" indent="0">
              <a:spcAft>
                <a:spcPts val="375"/>
              </a:spcAft>
              <a:buFontTx/>
              <a:buNone/>
              <a:defRPr>
                <a:solidFill>
                  <a:schemeClr val="bg2"/>
                </a:solidFill>
              </a:defRPr>
            </a:lvl5pPr>
          </a:lstStyle>
          <a:p>
            <a:pPr lvl="0"/>
            <a:r>
              <a:rPr lang="da-DK" dirty="0"/>
              <a:t>Edit Master text styles</a:t>
            </a:r>
          </a:p>
          <a:p>
            <a:pPr lvl="1"/>
            <a:r>
              <a:rPr lang="da-DK" dirty="0"/>
              <a:t>Second level</a:t>
            </a:r>
          </a:p>
          <a:p>
            <a:pPr lvl="2"/>
            <a:r>
              <a:rPr lang="da-DK" dirty="0"/>
              <a:t>Third level</a:t>
            </a:r>
          </a:p>
          <a:p>
            <a:pPr lvl="3"/>
            <a:r>
              <a:rPr lang="da-DK" dirty="0"/>
              <a:t>Fourth level</a:t>
            </a:r>
          </a:p>
          <a:p>
            <a:pPr lvl="4"/>
            <a:r>
              <a:rPr lang="da-DK" dirty="0"/>
              <a:t>Fifth level</a:t>
            </a:r>
          </a:p>
        </p:txBody>
      </p:sp>
      <p:sp>
        <p:nvSpPr>
          <p:cNvPr id="11" name="Faktaboks 3"/>
          <p:cNvSpPr>
            <a:spLocks noGrp="1"/>
          </p:cNvSpPr>
          <p:nvPr>
            <p:ph type="body" sz="quarter" idx="16"/>
          </p:nvPr>
        </p:nvSpPr>
        <p:spPr>
          <a:xfrm>
            <a:off x="4152600" y="3504000"/>
            <a:ext cx="1836000" cy="2042585"/>
          </a:xfrm>
          <a:custGeom>
            <a:avLst/>
            <a:gdLst>
              <a:gd name="connsiteX0" fmla="*/ 0 w 2448000"/>
              <a:gd name="connsiteY0" fmla="*/ 0 h 2451102"/>
              <a:gd name="connsiteX1" fmla="*/ 222403 w 2448000"/>
              <a:gd name="connsiteY1" fmla="*/ 0 h 2451102"/>
              <a:gd name="connsiteX2" fmla="*/ 430910 w 2448000"/>
              <a:gd name="connsiteY2" fmla="*/ 0 h 2451102"/>
              <a:gd name="connsiteX3" fmla="*/ 625970 w 2448000"/>
              <a:gd name="connsiteY3" fmla="*/ 0 h 2451102"/>
              <a:gd name="connsiteX4" fmla="*/ 808032 w 2448000"/>
              <a:gd name="connsiteY4" fmla="*/ 0 h 2451102"/>
              <a:gd name="connsiteX5" fmla="*/ 977542 w 2448000"/>
              <a:gd name="connsiteY5" fmla="*/ 0 h 2451102"/>
              <a:gd name="connsiteX6" fmla="*/ 1134950 w 2448000"/>
              <a:gd name="connsiteY6" fmla="*/ 0 h 2451102"/>
              <a:gd name="connsiteX7" fmla="*/ 1280703 w 2448000"/>
              <a:gd name="connsiteY7" fmla="*/ 0 h 2451102"/>
              <a:gd name="connsiteX8" fmla="*/ 1415250 w 2448000"/>
              <a:gd name="connsiteY8" fmla="*/ 0 h 2451102"/>
              <a:gd name="connsiteX9" fmla="*/ 1539040 w 2448000"/>
              <a:gd name="connsiteY9" fmla="*/ 0 h 2451102"/>
              <a:gd name="connsiteX10" fmla="*/ 1652520 w 2448000"/>
              <a:gd name="connsiteY10" fmla="*/ 0 h 2451102"/>
              <a:gd name="connsiteX11" fmla="*/ 1756138 w 2448000"/>
              <a:gd name="connsiteY11" fmla="*/ 0 h 2451102"/>
              <a:gd name="connsiteX12" fmla="*/ 1850344 w 2448000"/>
              <a:gd name="connsiteY12" fmla="*/ 0 h 2451102"/>
              <a:gd name="connsiteX13" fmla="*/ 1935585 w 2448000"/>
              <a:gd name="connsiteY13" fmla="*/ 0 h 2451102"/>
              <a:gd name="connsiteX14" fmla="*/ 2012309 w 2448000"/>
              <a:gd name="connsiteY14" fmla="*/ 0 h 2451102"/>
              <a:gd name="connsiteX15" fmla="*/ 2080965 w 2448000"/>
              <a:gd name="connsiteY15" fmla="*/ 0 h 2451102"/>
              <a:gd name="connsiteX16" fmla="*/ 2142000 w 2448000"/>
              <a:gd name="connsiteY16" fmla="*/ 0 h 2451102"/>
              <a:gd name="connsiteX17" fmla="*/ 2243004 w 2448000"/>
              <a:gd name="connsiteY17" fmla="*/ 0 h 2451102"/>
              <a:gd name="connsiteX18" fmla="*/ 2318906 w 2448000"/>
              <a:gd name="connsiteY18" fmla="*/ 0 h 2451102"/>
              <a:gd name="connsiteX19" fmla="*/ 2373293 w 2448000"/>
              <a:gd name="connsiteY19" fmla="*/ 0 h 2451102"/>
              <a:gd name="connsiteX20" fmla="*/ 2409750 w 2448000"/>
              <a:gd name="connsiteY20" fmla="*/ 0 h 2451102"/>
              <a:gd name="connsiteX21" fmla="*/ 2431864 w 2448000"/>
              <a:gd name="connsiteY21" fmla="*/ 0 h 2451102"/>
              <a:gd name="connsiteX22" fmla="*/ 2443219 w 2448000"/>
              <a:gd name="connsiteY22" fmla="*/ 0 h 2451102"/>
              <a:gd name="connsiteX23" fmla="*/ 2448000 w 2448000"/>
              <a:gd name="connsiteY23" fmla="*/ 0 h 2451102"/>
              <a:gd name="connsiteX24" fmla="*/ 2448000 w 2448000"/>
              <a:gd name="connsiteY24" fmla="*/ 192936 h 2451102"/>
              <a:gd name="connsiteX25" fmla="*/ 2448000 w 2448000"/>
              <a:gd name="connsiteY25" fmla="*/ 373817 h 2451102"/>
              <a:gd name="connsiteX26" fmla="*/ 2448000 w 2448000"/>
              <a:gd name="connsiteY26" fmla="*/ 543032 h 2451102"/>
              <a:gd name="connsiteX27" fmla="*/ 2448000 w 2448000"/>
              <a:gd name="connsiteY27" fmla="*/ 700971 h 2451102"/>
              <a:gd name="connsiteX28" fmla="*/ 2448000 w 2448000"/>
              <a:gd name="connsiteY28" fmla="*/ 848022 h 2451102"/>
              <a:gd name="connsiteX29" fmla="*/ 2448000 w 2448000"/>
              <a:gd name="connsiteY29" fmla="*/ 984574 h 2451102"/>
              <a:gd name="connsiteX30" fmla="*/ 2448000 w 2448000"/>
              <a:gd name="connsiteY30" fmla="*/ 1111016 h 2451102"/>
              <a:gd name="connsiteX31" fmla="*/ 2448000 w 2448000"/>
              <a:gd name="connsiteY31" fmla="*/ 1227737 h 2451102"/>
              <a:gd name="connsiteX32" fmla="*/ 2448000 w 2448000"/>
              <a:gd name="connsiteY32" fmla="*/ 1335125 h 2451102"/>
              <a:gd name="connsiteX33" fmla="*/ 2448000 w 2448000"/>
              <a:gd name="connsiteY33" fmla="*/ 1433569 h 2451102"/>
              <a:gd name="connsiteX34" fmla="*/ 2448000 w 2448000"/>
              <a:gd name="connsiteY34" fmla="*/ 1523459 h 2451102"/>
              <a:gd name="connsiteX35" fmla="*/ 2448000 w 2448000"/>
              <a:gd name="connsiteY35" fmla="*/ 1605183 h 2451102"/>
              <a:gd name="connsiteX36" fmla="*/ 2448000 w 2448000"/>
              <a:gd name="connsiteY36" fmla="*/ 1679129 h 2451102"/>
              <a:gd name="connsiteX37" fmla="*/ 2448000 w 2448000"/>
              <a:gd name="connsiteY37" fmla="*/ 1745688 h 2451102"/>
              <a:gd name="connsiteX38" fmla="*/ 2448000 w 2448000"/>
              <a:gd name="connsiteY38" fmla="*/ 1858196 h 2451102"/>
              <a:gd name="connsiteX39" fmla="*/ 2448000 w 2448000"/>
              <a:gd name="connsiteY39" fmla="*/ 1945817 h 2451102"/>
              <a:gd name="connsiteX40" fmla="*/ 2448000 w 2448000"/>
              <a:gd name="connsiteY40" fmla="*/ 2011663 h 2451102"/>
              <a:gd name="connsiteX41" fmla="*/ 2448000 w 2448000"/>
              <a:gd name="connsiteY41" fmla="*/ 2058844 h 2451102"/>
              <a:gd name="connsiteX42" fmla="*/ 2448000 w 2448000"/>
              <a:gd name="connsiteY42" fmla="*/ 2090471 h 2451102"/>
              <a:gd name="connsiteX43" fmla="*/ 2448000 w 2448000"/>
              <a:gd name="connsiteY43" fmla="*/ 2109654 h 2451102"/>
              <a:gd name="connsiteX44" fmla="*/ 2448000 w 2448000"/>
              <a:gd name="connsiteY44" fmla="*/ 2119505 h 2451102"/>
              <a:gd name="connsiteX45" fmla="*/ 2448000 w 2448000"/>
              <a:gd name="connsiteY45" fmla="*/ 2123653 h 2451102"/>
              <a:gd name="connsiteX46" fmla="*/ 2124140 w 2448000"/>
              <a:gd name="connsiteY46" fmla="*/ 2451102 h 2451102"/>
              <a:gd name="connsiteX47" fmla="*/ 0 w 2448000"/>
              <a:gd name="connsiteY47" fmla="*/ 2451102 h 2451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48000" h="2451102">
                <a:moveTo>
                  <a:pt x="0" y="0"/>
                </a:moveTo>
                <a:lnTo>
                  <a:pt x="222403" y="0"/>
                </a:lnTo>
                <a:lnTo>
                  <a:pt x="430910" y="0"/>
                </a:lnTo>
                <a:lnTo>
                  <a:pt x="625970" y="0"/>
                </a:lnTo>
                <a:lnTo>
                  <a:pt x="808032" y="0"/>
                </a:lnTo>
                <a:lnTo>
                  <a:pt x="977542" y="0"/>
                </a:lnTo>
                <a:lnTo>
                  <a:pt x="1134950" y="0"/>
                </a:lnTo>
                <a:lnTo>
                  <a:pt x="1280703" y="0"/>
                </a:lnTo>
                <a:lnTo>
                  <a:pt x="1415250" y="0"/>
                </a:lnTo>
                <a:lnTo>
                  <a:pt x="1539040" y="0"/>
                </a:lnTo>
                <a:lnTo>
                  <a:pt x="1652520" y="0"/>
                </a:lnTo>
                <a:lnTo>
                  <a:pt x="1756138" y="0"/>
                </a:lnTo>
                <a:lnTo>
                  <a:pt x="1850344" y="0"/>
                </a:lnTo>
                <a:lnTo>
                  <a:pt x="1935585" y="0"/>
                </a:lnTo>
                <a:lnTo>
                  <a:pt x="2012309" y="0"/>
                </a:lnTo>
                <a:lnTo>
                  <a:pt x="2080965" y="0"/>
                </a:lnTo>
                <a:lnTo>
                  <a:pt x="2142000" y="0"/>
                </a:lnTo>
                <a:lnTo>
                  <a:pt x="2243004" y="0"/>
                </a:lnTo>
                <a:lnTo>
                  <a:pt x="2318906" y="0"/>
                </a:lnTo>
                <a:lnTo>
                  <a:pt x="2373293" y="0"/>
                </a:lnTo>
                <a:lnTo>
                  <a:pt x="2409750" y="0"/>
                </a:lnTo>
                <a:lnTo>
                  <a:pt x="2431864" y="0"/>
                </a:lnTo>
                <a:lnTo>
                  <a:pt x="2443219" y="0"/>
                </a:lnTo>
                <a:lnTo>
                  <a:pt x="2448000" y="0"/>
                </a:lnTo>
                <a:lnTo>
                  <a:pt x="2448000" y="192936"/>
                </a:lnTo>
                <a:lnTo>
                  <a:pt x="2448000" y="373817"/>
                </a:lnTo>
                <a:lnTo>
                  <a:pt x="2448000" y="543032"/>
                </a:lnTo>
                <a:lnTo>
                  <a:pt x="2448000" y="700971"/>
                </a:lnTo>
                <a:lnTo>
                  <a:pt x="2448000" y="848022"/>
                </a:lnTo>
                <a:lnTo>
                  <a:pt x="2448000" y="984574"/>
                </a:lnTo>
                <a:lnTo>
                  <a:pt x="2448000" y="1111016"/>
                </a:lnTo>
                <a:lnTo>
                  <a:pt x="2448000" y="1227737"/>
                </a:lnTo>
                <a:lnTo>
                  <a:pt x="2448000" y="1335125"/>
                </a:lnTo>
                <a:lnTo>
                  <a:pt x="2448000" y="1433569"/>
                </a:lnTo>
                <a:lnTo>
                  <a:pt x="2448000" y="1523459"/>
                </a:lnTo>
                <a:lnTo>
                  <a:pt x="2448000" y="1605183"/>
                </a:lnTo>
                <a:lnTo>
                  <a:pt x="2448000" y="1679129"/>
                </a:lnTo>
                <a:lnTo>
                  <a:pt x="2448000" y="1745688"/>
                </a:lnTo>
                <a:lnTo>
                  <a:pt x="2448000" y="1858196"/>
                </a:lnTo>
                <a:lnTo>
                  <a:pt x="2448000" y="1945817"/>
                </a:lnTo>
                <a:lnTo>
                  <a:pt x="2448000" y="2011663"/>
                </a:lnTo>
                <a:lnTo>
                  <a:pt x="2448000" y="2058844"/>
                </a:lnTo>
                <a:lnTo>
                  <a:pt x="2448000" y="2090471"/>
                </a:lnTo>
                <a:lnTo>
                  <a:pt x="2448000" y="2109654"/>
                </a:lnTo>
                <a:lnTo>
                  <a:pt x="2448000" y="2119505"/>
                </a:lnTo>
                <a:lnTo>
                  <a:pt x="2448000" y="2123653"/>
                </a:lnTo>
                <a:cubicBezTo>
                  <a:pt x="2324171" y="2250818"/>
                  <a:pt x="2251144" y="2323937"/>
                  <a:pt x="2124140" y="2451102"/>
                </a:cubicBezTo>
                <a:cubicBezTo>
                  <a:pt x="0" y="2451102"/>
                  <a:pt x="0" y="2451102"/>
                  <a:pt x="0" y="2451102"/>
                </a:cubicBezTo>
                <a:close/>
              </a:path>
            </a:pathLst>
          </a:custGeom>
          <a:solidFill>
            <a:schemeClr val="accent1"/>
          </a:solidFill>
        </p:spPr>
        <p:txBody>
          <a:bodyPr wrap="square" lIns="216000" tIns="216000" rIns="216000" bIns="216000" anchor="t" anchorCtr="0">
            <a:noAutofit/>
          </a:bodyPr>
          <a:lstStyle>
            <a:lvl1pPr marL="0" indent="0">
              <a:spcAft>
                <a:spcPts val="375"/>
              </a:spcAft>
              <a:buFont typeface="Arial" panose="020B0604020202020204" pitchFamily="34" charset="0"/>
              <a:buChar char="​"/>
              <a:defRPr sz="1050" b="1">
                <a:solidFill>
                  <a:schemeClr val="bg2"/>
                </a:solidFill>
              </a:defRPr>
            </a:lvl1pPr>
            <a:lvl2pPr marL="0" indent="0">
              <a:spcAft>
                <a:spcPts val="375"/>
              </a:spcAft>
              <a:buFont typeface="Arial" panose="020B0604020202020204" pitchFamily="34" charset="0"/>
              <a:buChar char="​"/>
              <a:defRPr sz="1050">
                <a:solidFill>
                  <a:schemeClr val="bg2"/>
                </a:solidFill>
              </a:defRPr>
            </a:lvl2pPr>
          </a:lstStyle>
          <a:p>
            <a:pPr lvl="0"/>
            <a:r>
              <a:rPr lang="da-DK" dirty="0"/>
              <a:t>Edit Master </a:t>
            </a:r>
            <a:r>
              <a:rPr lang="da-DK" dirty="0" err="1"/>
              <a:t>text</a:t>
            </a:r>
            <a:r>
              <a:rPr lang="da-DK" dirty="0"/>
              <a:t> styles</a:t>
            </a:r>
          </a:p>
          <a:p>
            <a:pPr lvl="1"/>
            <a:r>
              <a:rPr lang="da-DK" dirty="0"/>
              <a:t>2</a:t>
            </a:r>
          </a:p>
        </p:txBody>
      </p:sp>
      <p:sp>
        <p:nvSpPr>
          <p:cNvPr id="16" name="Content Placeholder 4"/>
          <p:cNvSpPr>
            <a:spLocks noGrp="1"/>
          </p:cNvSpPr>
          <p:nvPr>
            <p:ph sz="quarter" idx="17" hasCustomPrompt="1"/>
          </p:nvPr>
        </p:nvSpPr>
        <p:spPr>
          <a:xfrm>
            <a:off x="156600" y="1284000"/>
            <a:ext cx="837000" cy="930000"/>
          </a:xfrm>
        </p:spPr>
        <p:txBody>
          <a:bodyPr/>
          <a:lstStyle>
            <a:lvl1pPr marL="0" indent="0">
              <a:buNone/>
              <a:defRPr sz="1050" b="1"/>
            </a:lvl1pPr>
          </a:lstStyle>
          <a:p>
            <a:pPr lvl="0"/>
            <a:r>
              <a:rPr lang="da-DK" dirty="0"/>
              <a:t>Klik på denne pladsholder og indsæt ikon via Skyfish</a:t>
            </a:r>
          </a:p>
        </p:txBody>
      </p:sp>
      <p:sp>
        <p:nvSpPr>
          <p:cNvPr id="5" name="TextBox 4"/>
          <p:cNvSpPr txBox="1"/>
          <p:nvPr userDrawn="1"/>
        </p:nvSpPr>
        <p:spPr>
          <a:xfrm>
            <a:off x="-1" y="-250023"/>
            <a:ext cx="8910000" cy="138499"/>
          </a:xfrm>
          <a:prstGeom prst="rect">
            <a:avLst/>
          </a:prstGeom>
          <a:noFill/>
        </p:spPr>
        <p:txBody>
          <a:bodyPr wrap="square" lIns="0" tIns="0" rIns="0" bIns="0" rtlCol="0">
            <a:spAutoFit/>
          </a:bodyPr>
          <a:lstStyle/>
          <a:p>
            <a:r>
              <a:rPr lang="da-DK" sz="900" b="1"/>
              <a:t>Bemærk</a:t>
            </a:r>
            <a:r>
              <a:rPr lang="da-DK" sz="900"/>
              <a:t>: På denne side kan billede/</a:t>
            </a:r>
            <a:r>
              <a:rPr lang="da-DK" sz="900" err="1"/>
              <a:t>graﬁk</a:t>
            </a:r>
            <a:r>
              <a:rPr lang="da-DK" sz="900"/>
              <a:t> udskiftes. Tekstboksen kan ﬂyttes rundt ift. billedet, vælg boksen</a:t>
            </a:r>
            <a:r>
              <a:rPr lang="da-DK" sz="900" baseline="0"/>
              <a:t> og al teksten i boksen</a:t>
            </a:r>
            <a:r>
              <a:rPr lang="da-DK" sz="900"/>
              <a:t>. Farven på tekst og tekstboks kan ændres til hvid/rød/grå.</a:t>
            </a:r>
          </a:p>
        </p:txBody>
      </p:sp>
      <p:sp>
        <p:nvSpPr>
          <p:cNvPr id="13" name="Slide Number Placeholder 5" hidden="1"/>
          <p:cNvSpPr txBox="1">
            <a:spLocks/>
          </p:cNvSpPr>
          <p:nvPr userDrawn="1"/>
        </p:nvSpPr>
        <p:spPr>
          <a:xfrm>
            <a:off x="0" y="5760000"/>
            <a:ext cx="0" cy="0"/>
          </a:xfrm>
          <a:prstGeom prst="rect">
            <a:avLst/>
          </a:prstGeom>
        </p:spPr>
        <p:txBody>
          <a:bodyPr vert="horz" lIns="0" tIns="0" rIns="0" bIns="0" rtlCol="0" anchor="b" anchorCtr="0"/>
          <a:lstStyle>
            <a:defPPr>
              <a:defRPr lang="en-US"/>
            </a:defPPr>
            <a:lvl1pPr marL="0" algn="r" defTabSz="914400" rtl="0" eaLnBrk="1" latinLnBrk="0" hangingPunct="1">
              <a:defRPr sz="100" b="1"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fld id="{24C8C45C-947F-4981-8B3F-4F32E973C901}" type="slidenum">
              <a:rPr lang="da-DK" sz="100" smtClean="0"/>
              <a:pPr rtl="0"/>
              <a:t>‹nr.›</a:t>
            </a:fld>
            <a:endParaRPr lang="da-DK" sz="100"/>
          </a:p>
        </p:txBody>
      </p:sp>
      <p:sp>
        <p:nvSpPr>
          <p:cNvPr id="14" name="Footer Placeholder 4" hidden="1"/>
          <p:cNvSpPr>
            <a:spLocks noGrp="1"/>
          </p:cNvSpPr>
          <p:nvPr>
            <p:ph type="ftr" sz="quarter" idx="3"/>
          </p:nvPr>
        </p:nvSpPr>
        <p:spPr>
          <a:xfrm>
            <a:off x="0" y="5887000"/>
            <a:ext cx="0" cy="0"/>
          </a:xfrm>
          <a:prstGeom prst="rect">
            <a:avLst/>
          </a:prstGeom>
        </p:spPr>
        <p:txBody>
          <a:bodyPr vert="horz" lIns="0" tIns="0" rIns="0" bIns="0" rtlCol="0" anchor="b" anchorCtr="0"/>
          <a:lstStyle>
            <a:lvl1pPr algn="ctr" rtl="0">
              <a:defRPr sz="100">
                <a:noFill/>
              </a:defRPr>
            </a:lvl1pPr>
          </a:lstStyle>
          <a:p>
            <a:endParaRPr lang="da-DK"/>
          </a:p>
        </p:txBody>
      </p:sp>
      <p:sp>
        <p:nvSpPr>
          <p:cNvPr id="17" name="Date Placeholder 11" hidden="1"/>
          <p:cNvSpPr>
            <a:spLocks noGrp="1"/>
          </p:cNvSpPr>
          <p:nvPr>
            <p:ph type="dt" sz="half" idx="10"/>
          </p:nvPr>
        </p:nvSpPr>
        <p:spPr>
          <a:xfrm>
            <a:off x="0" y="5820000"/>
            <a:ext cx="0" cy="0"/>
          </a:xfrm>
        </p:spPr>
        <p:txBody>
          <a:bodyPr/>
          <a:lstStyle/>
          <a:p>
            <a:fld id="{D9FE36D3-6D8A-41B0-8F1B-2F75587B4040}" type="datetime2">
              <a:rPr lang="da-DK" smtClean="0"/>
              <a:t>2. september 2019</a:t>
            </a:fld>
            <a:endParaRPr lang="da-DK"/>
          </a:p>
        </p:txBody>
      </p:sp>
      <p:sp>
        <p:nvSpPr>
          <p:cNvPr id="15" name="Placeholder logo"/>
          <p:cNvSpPr>
            <a:spLocks noGrp="1"/>
          </p:cNvSpPr>
          <p:nvPr>
            <p:ph type="body" sz="quarter" idx="19" hasCustomPrompt="1"/>
          </p:nvPr>
        </p:nvSpPr>
        <p:spPr>
          <a:xfrm>
            <a:off x="8106873" y="331816"/>
            <a:ext cx="788400" cy="1239000"/>
          </a:xfrm>
          <a:blipFill>
            <a:blip r:embed="rId2" cstate="print">
              <a:extLst>
                <a:ext uri="{28A0092B-C50C-407E-A947-70E740481C1C}">
                  <a14:useLocalDpi xmlns:a14="http://schemas.microsoft.com/office/drawing/2010/main"/>
                </a:ext>
              </a:extLst>
            </a:blip>
            <a:stretch>
              <a:fillRect/>
            </a:stretch>
          </a:blipFill>
        </p:spPr>
        <p:txBody>
          <a:bodyPr/>
          <a:lstStyle>
            <a:lvl1pPr marL="0" indent="0">
              <a:buNone/>
              <a:defRPr>
                <a:noFill/>
              </a:defRPr>
            </a:lvl1pPr>
          </a:lstStyle>
          <a:p>
            <a:pPr lvl="0"/>
            <a:r>
              <a:rPr lang="en-US" dirty="0"/>
              <a:t>.</a:t>
            </a:r>
            <a:endParaRPr lang="da-DK" dirty="0"/>
          </a:p>
        </p:txBody>
      </p:sp>
      <p:sp>
        <p:nvSpPr>
          <p:cNvPr id="18" name="Rectangle 17"/>
          <p:cNvSpPr/>
          <p:nvPr userDrawn="1"/>
        </p:nvSpPr>
        <p:spPr>
          <a:xfrm>
            <a:off x="8824456" y="-250023"/>
            <a:ext cx="120375" cy="133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noProof="0" err="1"/>
          </a:p>
        </p:txBody>
      </p:sp>
      <p:sp>
        <p:nvSpPr>
          <p:cNvPr id="20" name="Rectangle 19"/>
          <p:cNvSpPr/>
          <p:nvPr userDrawn="1"/>
        </p:nvSpPr>
        <p:spPr>
          <a:xfrm>
            <a:off x="8973446" y="-250023"/>
            <a:ext cx="120375" cy="133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noProof="0" err="1"/>
          </a:p>
        </p:txBody>
      </p:sp>
      <p:sp>
        <p:nvSpPr>
          <p:cNvPr id="21" name="Rectangle 20"/>
          <p:cNvSpPr/>
          <p:nvPr userDrawn="1"/>
        </p:nvSpPr>
        <p:spPr>
          <a:xfrm>
            <a:off x="9122435" y="-250023"/>
            <a:ext cx="120375" cy="133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noProof="0" err="1"/>
          </a:p>
        </p:txBody>
      </p:sp>
    </p:spTree>
    <p:extLst>
      <p:ext uri="{BB962C8B-B14F-4D97-AF65-F5344CB8AC3E}">
        <p14:creationId xmlns:p14="http://schemas.microsoft.com/office/powerpoint/2010/main" val="3795585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tort billede, hvidt logo">
    <p:spTree>
      <p:nvGrpSpPr>
        <p:cNvPr id="1" name=""/>
        <p:cNvGrpSpPr/>
        <p:nvPr/>
      </p:nvGrpSpPr>
      <p:grpSpPr>
        <a:xfrm>
          <a:off x="0" y="0"/>
          <a:ext cx="0" cy="0"/>
          <a:chOff x="0" y="0"/>
          <a:chExt cx="0" cy="0"/>
        </a:xfrm>
      </p:grpSpPr>
      <p:sp>
        <p:nvSpPr>
          <p:cNvPr id="8" name="Picture Placeholder 0"/>
          <p:cNvSpPr>
            <a:spLocks noGrp="1"/>
          </p:cNvSpPr>
          <p:nvPr>
            <p:ph type="pic" sz="quarter" idx="13" hasCustomPrompt="1"/>
          </p:nvPr>
        </p:nvSpPr>
        <p:spPr>
          <a:xfrm>
            <a:off x="0" y="-1"/>
            <a:ext cx="9144900" cy="5718000"/>
          </a:xfrm>
          <a:solidFill>
            <a:schemeClr val="bg1">
              <a:lumMod val="85000"/>
            </a:schemeClr>
          </a:solidFill>
        </p:spPr>
        <p:txBody>
          <a:bodyPr lIns="144000" tIns="180000" bIns="0" anchor="t" anchorCtr="0"/>
          <a:lstStyle>
            <a:lvl1pPr marL="0" indent="0" algn="l">
              <a:buNone/>
              <a:defRPr sz="1200"/>
            </a:lvl1pPr>
          </a:lstStyle>
          <a:p>
            <a:r>
              <a:rPr lang="da-DK"/>
              <a:t>Klik på denne pladsholder og indsæt billede via Skyfish</a:t>
            </a:r>
          </a:p>
        </p:txBody>
      </p:sp>
      <p:sp>
        <p:nvSpPr>
          <p:cNvPr id="19" name="Titel 1"/>
          <p:cNvSpPr>
            <a:spLocks noGrp="1"/>
          </p:cNvSpPr>
          <p:nvPr>
            <p:ph type="ctrTitle"/>
          </p:nvPr>
        </p:nvSpPr>
        <p:spPr>
          <a:xfrm>
            <a:off x="1154906" y="2394921"/>
            <a:ext cx="2834775" cy="3150000"/>
          </a:xfrm>
          <a:custGeom>
            <a:avLst/>
            <a:gdLst>
              <a:gd name="connsiteX0" fmla="*/ 0 w 5112000"/>
              <a:gd name="connsiteY0" fmla="*/ 0 h 5115107"/>
              <a:gd name="connsiteX1" fmla="*/ 464430 w 5112000"/>
              <a:gd name="connsiteY1" fmla="*/ 0 h 5115107"/>
              <a:gd name="connsiteX2" fmla="*/ 899842 w 5112000"/>
              <a:gd name="connsiteY2" fmla="*/ 0 h 5115107"/>
              <a:gd name="connsiteX3" fmla="*/ 1307173 w 5112000"/>
              <a:gd name="connsiteY3" fmla="*/ 0 h 5115107"/>
              <a:gd name="connsiteX4" fmla="*/ 1687360 w 5112000"/>
              <a:gd name="connsiteY4" fmla="*/ 0 h 5115107"/>
              <a:gd name="connsiteX5" fmla="*/ 2041337 w 5112000"/>
              <a:gd name="connsiteY5" fmla="*/ 0 h 5115107"/>
              <a:gd name="connsiteX6" fmla="*/ 2370041 w 5112000"/>
              <a:gd name="connsiteY6" fmla="*/ 0 h 5115107"/>
              <a:gd name="connsiteX7" fmla="*/ 2674409 w 5112000"/>
              <a:gd name="connsiteY7" fmla="*/ 0 h 5115107"/>
              <a:gd name="connsiteX8" fmla="*/ 2955375 w 5112000"/>
              <a:gd name="connsiteY8" fmla="*/ 0 h 5115107"/>
              <a:gd name="connsiteX9" fmla="*/ 3213877 w 5112000"/>
              <a:gd name="connsiteY9" fmla="*/ 0 h 5115107"/>
              <a:gd name="connsiteX10" fmla="*/ 3450850 w 5112000"/>
              <a:gd name="connsiteY10" fmla="*/ 0 h 5115107"/>
              <a:gd name="connsiteX11" fmla="*/ 3667230 w 5112000"/>
              <a:gd name="connsiteY11" fmla="*/ 0 h 5115107"/>
              <a:gd name="connsiteX12" fmla="*/ 3863953 w 5112000"/>
              <a:gd name="connsiteY12" fmla="*/ 0 h 5115107"/>
              <a:gd name="connsiteX13" fmla="*/ 4041956 w 5112000"/>
              <a:gd name="connsiteY13" fmla="*/ 0 h 5115107"/>
              <a:gd name="connsiteX14" fmla="*/ 4202174 w 5112000"/>
              <a:gd name="connsiteY14" fmla="*/ 0 h 5115107"/>
              <a:gd name="connsiteX15" fmla="*/ 4345543 w 5112000"/>
              <a:gd name="connsiteY15" fmla="*/ 0 h 5115107"/>
              <a:gd name="connsiteX16" fmla="*/ 4473000 w 5112000"/>
              <a:gd name="connsiteY16" fmla="*/ 0 h 5115107"/>
              <a:gd name="connsiteX17" fmla="*/ 4585480 w 5112000"/>
              <a:gd name="connsiteY17" fmla="*/ 0 h 5115107"/>
              <a:gd name="connsiteX18" fmla="*/ 4683920 w 5112000"/>
              <a:gd name="connsiteY18" fmla="*/ 0 h 5115107"/>
              <a:gd name="connsiteX19" fmla="*/ 4769255 w 5112000"/>
              <a:gd name="connsiteY19" fmla="*/ 0 h 5115107"/>
              <a:gd name="connsiteX20" fmla="*/ 4842422 w 5112000"/>
              <a:gd name="connsiteY20" fmla="*/ 0 h 5115107"/>
              <a:gd name="connsiteX21" fmla="*/ 4904356 w 5112000"/>
              <a:gd name="connsiteY21" fmla="*/ 0 h 5115107"/>
              <a:gd name="connsiteX22" fmla="*/ 4955994 w 5112000"/>
              <a:gd name="connsiteY22" fmla="*/ 0 h 5115107"/>
              <a:gd name="connsiteX23" fmla="*/ 4998272 w 5112000"/>
              <a:gd name="connsiteY23" fmla="*/ 0 h 5115107"/>
              <a:gd name="connsiteX24" fmla="*/ 5032125 w 5112000"/>
              <a:gd name="connsiteY24" fmla="*/ 0 h 5115107"/>
              <a:gd name="connsiteX25" fmla="*/ 5078303 w 5112000"/>
              <a:gd name="connsiteY25" fmla="*/ 0 h 5115107"/>
              <a:gd name="connsiteX26" fmla="*/ 5102016 w 5112000"/>
              <a:gd name="connsiteY26" fmla="*/ 0 h 5115107"/>
              <a:gd name="connsiteX27" fmla="*/ 5110752 w 5112000"/>
              <a:gd name="connsiteY27" fmla="*/ 0 h 5115107"/>
              <a:gd name="connsiteX28" fmla="*/ 5112000 w 5112000"/>
              <a:gd name="connsiteY28" fmla="*/ 0 h 5115107"/>
              <a:gd name="connsiteX29" fmla="*/ 5112000 w 5112000"/>
              <a:gd name="connsiteY29" fmla="*/ 402943 h 5115107"/>
              <a:gd name="connsiteX30" fmla="*/ 5112000 w 5112000"/>
              <a:gd name="connsiteY30" fmla="*/ 780710 h 5115107"/>
              <a:gd name="connsiteX31" fmla="*/ 5112000 w 5112000"/>
              <a:gd name="connsiteY31" fmla="*/ 1134114 h 5115107"/>
              <a:gd name="connsiteX32" fmla="*/ 5112000 w 5112000"/>
              <a:gd name="connsiteY32" fmla="*/ 1463966 h 5115107"/>
              <a:gd name="connsiteX33" fmla="*/ 5112000 w 5112000"/>
              <a:gd name="connsiteY33" fmla="*/ 1771080 h 5115107"/>
              <a:gd name="connsiteX34" fmla="*/ 5112000 w 5112000"/>
              <a:gd name="connsiteY34" fmla="*/ 2056266 h 5115107"/>
              <a:gd name="connsiteX35" fmla="*/ 5112000 w 5112000"/>
              <a:gd name="connsiteY35" fmla="*/ 2320338 h 5115107"/>
              <a:gd name="connsiteX36" fmla="*/ 5112000 w 5112000"/>
              <a:gd name="connsiteY36" fmla="*/ 2564106 h 5115107"/>
              <a:gd name="connsiteX37" fmla="*/ 5112000 w 5112000"/>
              <a:gd name="connsiteY37" fmla="*/ 2788385 h 5115107"/>
              <a:gd name="connsiteX38" fmla="*/ 5112000 w 5112000"/>
              <a:gd name="connsiteY38" fmla="*/ 2993984 h 5115107"/>
              <a:gd name="connsiteX39" fmla="*/ 5112000 w 5112000"/>
              <a:gd name="connsiteY39" fmla="*/ 3181717 h 5115107"/>
              <a:gd name="connsiteX40" fmla="*/ 5112000 w 5112000"/>
              <a:gd name="connsiteY40" fmla="*/ 3352396 h 5115107"/>
              <a:gd name="connsiteX41" fmla="*/ 5112000 w 5112000"/>
              <a:gd name="connsiteY41" fmla="*/ 3506832 h 5115107"/>
              <a:gd name="connsiteX42" fmla="*/ 5112000 w 5112000"/>
              <a:gd name="connsiteY42" fmla="*/ 3645839 h 5115107"/>
              <a:gd name="connsiteX43" fmla="*/ 5112000 w 5112000"/>
              <a:gd name="connsiteY43" fmla="*/ 3770227 h 5115107"/>
              <a:gd name="connsiteX44" fmla="*/ 5112000 w 5112000"/>
              <a:gd name="connsiteY44" fmla="*/ 3880810 h 5115107"/>
              <a:gd name="connsiteX45" fmla="*/ 5112000 w 5112000"/>
              <a:gd name="connsiteY45" fmla="*/ 3978398 h 5115107"/>
              <a:gd name="connsiteX46" fmla="*/ 5112000 w 5112000"/>
              <a:gd name="connsiteY46" fmla="*/ 4063806 h 5115107"/>
              <a:gd name="connsiteX47" fmla="*/ 5112000 w 5112000"/>
              <a:gd name="connsiteY47" fmla="*/ 4137843 h 5115107"/>
              <a:gd name="connsiteX48" fmla="*/ 5112000 w 5112000"/>
              <a:gd name="connsiteY48" fmla="*/ 4201323 h 5115107"/>
              <a:gd name="connsiteX49" fmla="*/ 5112000 w 5112000"/>
              <a:gd name="connsiteY49" fmla="*/ 4255058 h 5115107"/>
              <a:gd name="connsiteX50" fmla="*/ 5112000 w 5112000"/>
              <a:gd name="connsiteY50" fmla="*/ 4299859 h 5115107"/>
              <a:gd name="connsiteX51" fmla="*/ 5112000 w 5112000"/>
              <a:gd name="connsiteY51" fmla="*/ 4336540 h 5115107"/>
              <a:gd name="connsiteX52" fmla="*/ 5112000 w 5112000"/>
              <a:gd name="connsiteY52" fmla="*/ 4365911 h 5115107"/>
              <a:gd name="connsiteX53" fmla="*/ 5112000 w 5112000"/>
              <a:gd name="connsiteY53" fmla="*/ 4405975 h 5115107"/>
              <a:gd name="connsiteX54" fmla="*/ 5112000 w 5112000"/>
              <a:gd name="connsiteY54" fmla="*/ 4426549 h 5115107"/>
              <a:gd name="connsiteX55" fmla="*/ 5112000 w 5112000"/>
              <a:gd name="connsiteY55" fmla="*/ 4434128 h 5115107"/>
              <a:gd name="connsiteX56" fmla="*/ 5112000 w 5112000"/>
              <a:gd name="connsiteY56" fmla="*/ 4435211 h 5115107"/>
              <a:gd name="connsiteX57" fmla="*/ 4432517 w 5112000"/>
              <a:gd name="connsiteY57" fmla="*/ 5115107 h 5115107"/>
              <a:gd name="connsiteX58" fmla="*/ 0 w 5112000"/>
              <a:gd name="connsiteY58" fmla="*/ 5115107 h 5115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112000" h="5115107">
                <a:moveTo>
                  <a:pt x="0" y="0"/>
                </a:moveTo>
                <a:lnTo>
                  <a:pt x="464430" y="0"/>
                </a:lnTo>
                <a:lnTo>
                  <a:pt x="899842" y="0"/>
                </a:lnTo>
                <a:lnTo>
                  <a:pt x="1307173" y="0"/>
                </a:lnTo>
                <a:lnTo>
                  <a:pt x="1687360" y="0"/>
                </a:lnTo>
                <a:lnTo>
                  <a:pt x="2041337" y="0"/>
                </a:lnTo>
                <a:lnTo>
                  <a:pt x="2370041" y="0"/>
                </a:lnTo>
                <a:lnTo>
                  <a:pt x="2674409" y="0"/>
                </a:lnTo>
                <a:lnTo>
                  <a:pt x="2955375" y="0"/>
                </a:lnTo>
                <a:lnTo>
                  <a:pt x="3213877" y="0"/>
                </a:lnTo>
                <a:lnTo>
                  <a:pt x="3450850" y="0"/>
                </a:lnTo>
                <a:lnTo>
                  <a:pt x="3667230" y="0"/>
                </a:lnTo>
                <a:lnTo>
                  <a:pt x="3863953" y="0"/>
                </a:lnTo>
                <a:lnTo>
                  <a:pt x="4041956" y="0"/>
                </a:lnTo>
                <a:lnTo>
                  <a:pt x="4202174" y="0"/>
                </a:lnTo>
                <a:lnTo>
                  <a:pt x="4345543" y="0"/>
                </a:lnTo>
                <a:lnTo>
                  <a:pt x="4473000" y="0"/>
                </a:lnTo>
                <a:lnTo>
                  <a:pt x="4585480" y="0"/>
                </a:lnTo>
                <a:lnTo>
                  <a:pt x="4683920" y="0"/>
                </a:lnTo>
                <a:lnTo>
                  <a:pt x="4769255" y="0"/>
                </a:lnTo>
                <a:lnTo>
                  <a:pt x="4842422" y="0"/>
                </a:lnTo>
                <a:lnTo>
                  <a:pt x="4904356" y="0"/>
                </a:lnTo>
                <a:lnTo>
                  <a:pt x="4955994" y="0"/>
                </a:lnTo>
                <a:lnTo>
                  <a:pt x="4998272" y="0"/>
                </a:lnTo>
                <a:lnTo>
                  <a:pt x="5032125" y="0"/>
                </a:lnTo>
                <a:lnTo>
                  <a:pt x="5078303" y="0"/>
                </a:lnTo>
                <a:lnTo>
                  <a:pt x="5102016" y="0"/>
                </a:lnTo>
                <a:lnTo>
                  <a:pt x="5110752" y="0"/>
                </a:lnTo>
                <a:lnTo>
                  <a:pt x="5112000" y="0"/>
                </a:lnTo>
                <a:lnTo>
                  <a:pt x="5112000" y="402943"/>
                </a:lnTo>
                <a:lnTo>
                  <a:pt x="5112000" y="780710"/>
                </a:lnTo>
                <a:lnTo>
                  <a:pt x="5112000" y="1134114"/>
                </a:lnTo>
                <a:lnTo>
                  <a:pt x="5112000" y="1463966"/>
                </a:lnTo>
                <a:lnTo>
                  <a:pt x="5112000" y="1771080"/>
                </a:lnTo>
                <a:lnTo>
                  <a:pt x="5112000" y="2056266"/>
                </a:lnTo>
                <a:lnTo>
                  <a:pt x="5112000" y="2320338"/>
                </a:lnTo>
                <a:lnTo>
                  <a:pt x="5112000" y="2564106"/>
                </a:lnTo>
                <a:lnTo>
                  <a:pt x="5112000" y="2788385"/>
                </a:lnTo>
                <a:lnTo>
                  <a:pt x="5112000" y="2993984"/>
                </a:lnTo>
                <a:lnTo>
                  <a:pt x="5112000" y="3181717"/>
                </a:lnTo>
                <a:lnTo>
                  <a:pt x="5112000" y="3352396"/>
                </a:lnTo>
                <a:lnTo>
                  <a:pt x="5112000" y="3506832"/>
                </a:lnTo>
                <a:lnTo>
                  <a:pt x="5112000" y="3645839"/>
                </a:lnTo>
                <a:lnTo>
                  <a:pt x="5112000" y="3770227"/>
                </a:lnTo>
                <a:lnTo>
                  <a:pt x="5112000" y="3880810"/>
                </a:lnTo>
                <a:lnTo>
                  <a:pt x="5112000" y="3978398"/>
                </a:lnTo>
                <a:lnTo>
                  <a:pt x="5112000" y="4063806"/>
                </a:lnTo>
                <a:lnTo>
                  <a:pt x="5112000" y="4137843"/>
                </a:lnTo>
                <a:lnTo>
                  <a:pt x="5112000" y="4201323"/>
                </a:lnTo>
                <a:lnTo>
                  <a:pt x="5112000" y="4255058"/>
                </a:lnTo>
                <a:lnTo>
                  <a:pt x="5112000" y="4299859"/>
                </a:lnTo>
                <a:lnTo>
                  <a:pt x="5112000" y="4336540"/>
                </a:lnTo>
                <a:lnTo>
                  <a:pt x="5112000" y="4365911"/>
                </a:lnTo>
                <a:lnTo>
                  <a:pt x="5112000" y="4405975"/>
                </a:lnTo>
                <a:lnTo>
                  <a:pt x="5112000" y="4426549"/>
                </a:lnTo>
                <a:lnTo>
                  <a:pt x="5112000" y="4434128"/>
                </a:lnTo>
                <a:lnTo>
                  <a:pt x="5112000" y="4435211"/>
                </a:lnTo>
                <a:cubicBezTo>
                  <a:pt x="4848462" y="4698909"/>
                  <a:pt x="4699230" y="4848232"/>
                  <a:pt x="4432517" y="5115107"/>
                </a:cubicBezTo>
                <a:cubicBezTo>
                  <a:pt x="0" y="5115107"/>
                  <a:pt x="0" y="5115107"/>
                  <a:pt x="0" y="5115107"/>
                </a:cubicBezTo>
                <a:close/>
              </a:path>
            </a:pathLst>
          </a:custGeom>
          <a:solidFill>
            <a:schemeClr val="bg2"/>
          </a:solidFill>
          <a:ln>
            <a:noFill/>
          </a:ln>
        </p:spPr>
        <p:txBody>
          <a:bodyPr wrap="square" lIns="216000" tIns="180000" rIns="216000" bIns="2520000" anchor="t" anchorCtr="0">
            <a:noAutofit/>
          </a:bodyPr>
          <a:lstStyle>
            <a:lvl1pPr algn="l">
              <a:lnSpc>
                <a:spcPct val="91000"/>
              </a:lnSpc>
              <a:defRPr sz="1650">
                <a:solidFill>
                  <a:schemeClr val="accent1"/>
                </a:solidFill>
              </a:defRPr>
            </a:lvl1pPr>
          </a:lstStyle>
          <a:p>
            <a:r>
              <a:rPr lang="da-DK" dirty="0" err="1"/>
              <a:t>Click</a:t>
            </a:r>
            <a:r>
              <a:rPr lang="da-DK" dirty="0"/>
              <a:t> to </a:t>
            </a:r>
            <a:r>
              <a:rPr lang="da-DK" dirty="0" err="1"/>
              <a:t>edit</a:t>
            </a:r>
            <a:r>
              <a:rPr lang="da-DK" dirty="0"/>
              <a:t> Master </a:t>
            </a:r>
            <a:r>
              <a:rPr lang="da-DK" dirty="0" err="1"/>
              <a:t>title</a:t>
            </a:r>
            <a:r>
              <a:rPr lang="da-DK" dirty="0"/>
              <a:t> style</a:t>
            </a:r>
          </a:p>
        </p:txBody>
      </p:sp>
      <p:sp>
        <p:nvSpPr>
          <p:cNvPr id="4" name="Text Placeholder 2"/>
          <p:cNvSpPr>
            <a:spLocks noGrp="1"/>
          </p:cNvSpPr>
          <p:nvPr>
            <p:ph type="body" sz="quarter" idx="18"/>
          </p:nvPr>
        </p:nvSpPr>
        <p:spPr>
          <a:xfrm>
            <a:off x="1154906" y="3123362"/>
            <a:ext cx="2835000" cy="1960607"/>
          </a:xfrm>
        </p:spPr>
        <p:txBody>
          <a:bodyPr lIns="216000" rIns="216000"/>
          <a:lstStyle>
            <a:lvl1pPr marL="0" indent="0">
              <a:spcAft>
                <a:spcPts val="375"/>
              </a:spcAft>
              <a:buFontTx/>
              <a:buNone/>
              <a:defRPr>
                <a:solidFill>
                  <a:schemeClr val="accent1"/>
                </a:solidFill>
              </a:defRPr>
            </a:lvl1pPr>
            <a:lvl2pPr marL="162000" indent="0">
              <a:spcAft>
                <a:spcPts val="375"/>
              </a:spcAft>
              <a:buFontTx/>
              <a:buNone/>
              <a:defRPr>
                <a:solidFill>
                  <a:schemeClr val="accent1"/>
                </a:solidFill>
              </a:defRPr>
            </a:lvl2pPr>
            <a:lvl3pPr marL="324000" indent="0">
              <a:spcAft>
                <a:spcPts val="375"/>
              </a:spcAft>
              <a:buFontTx/>
              <a:buNone/>
              <a:defRPr>
                <a:solidFill>
                  <a:schemeClr val="accent1"/>
                </a:solidFill>
              </a:defRPr>
            </a:lvl3pPr>
            <a:lvl4pPr marL="486000" indent="0">
              <a:spcAft>
                <a:spcPts val="375"/>
              </a:spcAft>
              <a:buFontTx/>
              <a:buNone/>
              <a:defRPr>
                <a:solidFill>
                  <a:schemeClr val="accent1"/>
                </a:solidFill>
              </a:defRPr>
            </a:lvl4pPr>
            <a:lvl5pPr marL="648000" indent="0">
              <a:spcAft>
                <a:spcPts val="375"/>
              </a:spcAft>
              <a:buFontTx/>
              <a:buNone/>
              <a:defRPr>
                <a:solidFill>
                  <a:schemeClr val="accent1"/>
                </a:solidFill>
              </a:defRPr>
            </a:lvl5pPr>
          </a:lstStyle>
          <a:p>
            <a:pPr lvl="0"/>
            <a:r>
              <a:rPr lang="da-DK" dirty="0"/>
              <a:t>Edit Master text styles</a:t>
            </a:r>
          </a:p>
          <a:p>
            <a:pPr lvl="1"/>
            <a:r>
              <a:rPr lang="da-DK" dirty="0"/>
              <a:t>Second level</a:t>
            </a:r>
          </a:p>
          <a:p>
            <a:pPr lvl="2"/>
            <a:r>
              <a:rPr lang="da-DK" dirty="0"/>
              <a:t>Third level</a:t>
            </a:r>
          </a:p>
          <a:p>
            <a:pPr lvl="3"/>
            <a:r>
              <a:rPr lang="da-DK" dirty="0"/>
              <a:t>Fourth level</a:t>
            </a:r>
          </a:p>
          <a:p>
            <a:pPr lvl="4"/>
            <a:r>
              <a:rPr lang="da-DK" dirty="0"/>
              <a:t>Fifth level</a:t>
            </a:r>
          </a:p>
        </p:txBody>
      </p:sp>
      <p:sp>
        <p:nvSpPr>
          <p:cNvPr id="11" name="Faktaboks 3"/>
          <p:cNvSpPr>
            <a:spLocks noGrp="1"/>
          </p:cNvSpPr>
          <p:nvPr>
            <p:ph type="body" sz="quarter" idx="16"/>
          </p:nvPr>
        </p:nvSpPr>
        <p:spPr>
          <a:xfrm>
            <a:off x="4152600" y="3504000"/>
            <a:ext cx="1836000" cy="2042585"/>
          </a:xfrm>
          <a:custGeom>
            <a:avLst/>
            <a:gdLst>
              <a:gd name="connsiteX0" fmla="*/ 0 w 2448000"/>
              <a:gd name="connsiteY0" fmla="*/ 0 h 2451102"/>
              <a:gd name="connsiteX1" fmla="*/ 222403 w 2448000"/>
              <a:gd name="connsiteY1" fmla="*/ 0 h 2451102"/>
              <a:gd name="connsiteX2" fmla="*/ 430910 w 2448000"/>
              <a:gd name="connsiteY2" fmla="*/ 0 h 2451102"/>
              <a:gd name="connsiteX3" fmla="*/ 625970 w 2448000"/>
              <a:gd name="connsiteY3" fmla="*/ 0 h 2451102"/>
              <a:gd name="connsiteX4" fmla="*/ 808032 w 2448000"/>
              <a:gd name="connsiteY4" fmla="*/ 0 h 2451102"/>
              <a:gd name="connsiteX5" fmla="*/ 977542 w 2448000"/>
              <a:gd name="connsiteY5" fmla="*/ 0 h 2451102"/>
              <a:gd name="connsiteX6" fmla="*/ 1134950 w 2448000"/>
              <a:gd name="connsiteY6" fmla="*/ 0 h 2451102"/>
              <a:gd name="connsiteX7" fmla="*/ 1280703 w 2448000"/>
              <a:gd name="connsiteY7" fmla="*/ 0 h 2451102"/>
              <a:gd name="connsiteX8" fmla="*/ 1415250 w 2448000"/>
              <a:gd name="connsiteY8" fmla="*/ 0 h 2451102"/>
              <a:gd name="connsiteX9" fmla="*/ 1539040 w 2448000"/>
              <a:gd name="connsiteY9" fmla="*/ 0 h 2451102"/>
              <a:gd name="connsiteX10" fmla="*/ 1652520 w 2448000"/>
              <a:gd name="connsiteY10" fmla="*/ 0 h 2451102"/>
              <a:gd name="connsiteX11" fmla="*/ 1756138 w 2448000"/>
              <a:gd name="connsiteY11" fmla="*/ 0 h 2451102"/>
              <a:gd name="connsiteX12" fmla="*/ 1850344 w 2448000"/>
              <a:gd name="connsiteY12" fmla="*/ 0 h 2451102"/>
              <a:gd name="connsiteX13" fmla="*/ 1935585 w 2448000"/>
              <a:gd name="connsiteY13" fmla="*/ 0 h 2451102"/>
              <a:gd name="connsiteX14" fmla="*/ 2012309 w 2448000"/>
              <a:gd name="connsiteY14" fmla="*/ 0 h 2451102"/>
              <a:gd name="connsiteX15" fmla="*/ 2080965 w 2448000"/>
              <a:gd name="connsiteY15" fmla="*/ 0 h 2451102"/>
              <a:gd name="connsiteX16" fmla="*/ 2142000 w 2448000"/>
              <a:gd name="connsiteY16" fmla="*/ 0 h 2451102"/>
              <a:gd name="connsiteX17" fmla="*/ 2243004 w 2448000"/>
              <a:gd name="connsiteY17" fmla="*/ 0 h 2451102"/>
              <a:gd name="connsiteX18" fmla="*/ 2318906 w 2448000"/>
              <a:gd name="connsiteY18" fmla="*/ 0 h 2451102"/>
              <a:gd name="connsiteX19" fmla="*/ 2373293 w 2448000"/>
              <a:gd name="connsiteY19" fmla="*/ 0 h 2451102"/>
              <a:gd name="connsiteX20" fmla="*/ 2409750 w 2448000"/>
              <a:gd name="connsiteY20" fmla="*/ 0 h 2451102"/>
              <a:gd name="connsiteX21" fmla="*/ 2431864 w 2448000"/>
              <a:gd name="connsiteY21" fmla="*/ 0 h 2451102"/>
              <a:gd name="connsiteX22" fmla="*/ 2443219 w 2448000"/>
              <a:gd name="connsiteY22" fmla="*/ 0 h 2451102"/>
              <a:gd name="connsiteX23" fmla="*/ 2448000 w 2448000"/>
              <a:gd name="connsiteY23" fmla="*/ 0 h 2451102"/>
              <a:gd name="connsiteX24" fmla="*/ 2448000 w 2448000"/>
              <a:gd name="connsiteY24" fmla="*/ 192936 h 2451102"/>
              <a:gd name="connsiteX25" fmla="*/ 2448000 w 2448000"/>
              <a:gd name="connsiteY25" fmla="*/ 373817 h 2451102"/>
              <a:gd name="connsiteX26" fmla="*/ 2448000 w 2448000"/>
              <a:gd name="connsiteY26" fmla="*/ 543032 h 2451102"/>
              <a:gd name="connsiteX27" fmla="*/ 2448000 w 2448000"/>
              <a:gd name="connsiteY27" fmla="*/ 700971 h 2451102"/>
              <a:gd name="connsiteX28" fmla="*/ 2448000 w 2448000"/>
              <a:gd name="connsiteY28" fmla="*/ 848022 h 2451102"/>
              <a:gd name="connsiteX29" fmla="*/ 2448000 w 2448000"/>
              <a:gd name="connsiteY29" fmla="*/ 984574 h 2451102"/>
              <a:gd name="connsiteX30" fmla="*/ 2448000 w 2448000"/>
              <a:gd name="connsiteY30" fmla="*/ 1111016 h 2451102"/>
              <a:gd name="connsiteX31" fmla="*/ 2448000 w 2448000"/>
              <a:gd name="connsiteY31" fmla="*/ 1227737 h 2451102"/>
              <a:gd name="connsiteX32" fmla="*/ 2448000 w 2448000"/>
              <a:gd name="connsiteY32" fmla="*/ 1335125 h 2451102"/>
              <a:gd name="connsiteX33" fmla="*/ 2448000 w 2448000"/>
              <a:gd name="connsiteY33" fmla="*/ 1433569 h 2451102"/>
              <a:gd name="connsiteX34" fmla="*/ 2448000 w 2448000"/>
              <a:gd name="connsiteY34" fmla="*/ 1523459 h 2451102"/>
              <a:gd name="connsiteX35" fmla="*/ 2448000 w 2448000"/>
              <a:gd name="connsiteY35" fmla="*/ 1605183 h 2451102"/>
              <a:gd name="connsiteX36" fmla="*/ 2448000 w 2448000"/>
              <a:gd name="connsiteY36" fmla="*/ 1679129 h 2451102"/>
              <a:gd name="connsiteX37" fmla="*/ 2448000 w 2448000"/>
              <a:gd name="connsiteY37" fmla="*/ 1745688 h 2451102"/>
              <a:gd name="connsiteX38" fmla="*/ 2448000 w 2448000"/>
              <a:gd name="connsiteY38" fmla="*/ 1858196 h 2451102"/>
              <a:gd name="connsiteX39" fmla="*/ 2448000 w 2448000"/>
              <a:gd name="connsiteY39" fmla="*/ 1945817 h 2451102"/>
              <a:gd name="connsiteX40" fmla="*/ 2448000 w 2448000"/>
              <a:gd name="connsiteY40" fmla="*/ 2011663 h 2451102"/>
              <a:gd name="connsiteX41" fmla="*/ 2448000 w 2448000"/>
              <a:gd name="connsiteY41" fmla="*/ 2058844 h 2451102"/>
              <a:gd name="connsiteX42" fmla="*/ 2448000 w 2448000"/>
              <a:gd name="connsiteY42" fmla="*/ 2090471 h 2451102"/>
              <a:gd name="connsiteX43" fmla="*/ 2448000 w 2448000"/>
              <a:gd name="connsiteY43" fmla="*/ 2109654 h 2451102"/>
              <a:gd name="connsiteX44" fmla="*/ 2448000 w 2448000"/>
              <a:gd name="connsiteY44" fmla="*/ 2119505 h 2451102"/>
              <a:gd name="connsiteX45" fmla="*/ 2448000 w 2448000"/>
              <a:gd name="connsiteY45" fmla="*/ 2123653 h 2451102"/>
              <a:gd name="connsiteX46" fmla="*/ 2124140 w 2448000"/>
              <a:gd name="connsiteY46" fmla="*/ 2451102 h 2451102"/>
              <a:gd name="connsiteX47" fmla="*/ 0 w 2448000"/>
              <a:gd name="connsiteY47" fmla="*/ 2451102 h 2451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48000" h="2451102">
                <a:moveTo>
                  <a:pt x="0" y="0"/>
                </a:moveTo>
                <a:lnTo>
                  <a:pt x="222403" y="0"/>
                </a:lnTo>
                <a:lnTo>
                  <a:pt x="430910" y="0"/>
                </a:lnTo>
                <a:lnTo>
                  <a:pt x="625970" y="0"/>
                </a:lnTo>
                <a:lnTo>
                  <a:pt x="808032" y="0"/>
                </a:lnTo>
                <a:lnTo>
                  <a:pt x="977542" y="0"/>
                </a:lnTo>
                <a:lnTo>
                  <a:pt x="1134950" y="0"/>
                </a:lnTo>
                <a:lnTo>
                  <a:pt x="1280703" y="0"/>
                </a:lnTo>
                <a:lnTo>
                  <a:pt x="1415250" y="0"/>
                </a:lnTo>
                <a:lnTo>
                  <a:pt x="1539040" y="0"/>
                </a:lnTo>
                <a:lnTo>
                  <a:pt x="1652520" y="0"/>
                </a:lnTo>
                <a:lnTo>
                  <a:pt x="1756138" y="0"/>
                </a:lnTo>
                <a:lnTo>
                  <a:pt x="1850344" y="0"/>
                </a:lnTo>
                <a:lnTo>
                  <a:pt x="1935585" y="0"/>
                </a:lnTo>
                <a:lnTo>
                  <a:pt x="2012309" y="0"/>
                </a:lnTo>
                <a:lnTo>
                  <a:pt x="2080965" y="0"/>
                </a:lnTo>
                <a:lnTo>
                  <a:pt x="2142000" y="0"/>
                </a:lnTo>
                <a:lnTo>
                  <a:pt x="2243004" y="0"/>
                </a:lnTo>
                <a:lnTo>
                  <a:pt x="2318906" y="0"/>
                </a:lnTo>
                <a:lnTo>
                  <a:pt x="2373293" y="0"/>
                </a:lnTo>
                <a:lnTo>
                  <a:pt x="2409750" y="0"/>
                </a:lnTo>
                <a:lnTo>
                  <a:pt x="2431864" y="0"/>
                </a:lnTo>
                <a:lnTo>
                  <a:pt x="2443219" y="0"/>
                </a:lnTo>
                <a:lnTo>
                  <a:pt x="2448000" y="0"/>
                </a:lnTo>
                <a:lnTo>
                  <a:pt x="2448000" y="192936"/>
                </a:lnTo>
                <a:lnTo>
                  <a:pt x="2448000" y="373817"/>
                </a:lnTo>
                <a:lnTo>
                  <a:pt x="2448000" y="543032"/>
                </a:lnTo>
                <a:lnTo>
                  <a:pt x="2448000" y="700971"/>
                </a:lnTo>
                <a:lnTo>
                  <a:pt x="2448000" y="848022"/>
                </a:lnTo>
                <a:lnTo>
                  <a:pt x="2448000" y="984574"/>
                </a:lnTo>
                <a:lnTo>
                  <a:pt x="2448000" y="1111016"/>
                </a:lnTo>
                <a:lnTo>
                  <a:pt x="2448000" y="1227737"/>
                </a:lnTo>
                <a:lnTo>
                  <a:pt x="2448000" y="1335125"/>
                </a:lnTo>
                <a:lnTo>
                  <a:pt x="2448000" y="1433569"/>
                </a:lnTo>
                <a:lnTo>
                  <a:pt x="2448000" y="1523459"/>
                </a:lnTo>
                <a:lnTo>
                  <a:pt x="2448000" y="1605183"/>
                </a:lnTo>
                <a:lnTo>
                  <a:pt x="2448000" y="1679129"/>
                </a:lnTo>
                <a:lnTo>
                  <a:pt x="2448000" y="1745688"/>
                </a:lnTo>
                <a:lnTo>
                  <a:pt x="2448000" y="1858196"/>
                </a:lnTo>
                <a:lnTo>
                  <a:pt x="2448000" y="1945817"/>
                </a:lnTo>
                <a:lnTo>
                  <a:pt x="2448000" y="2011663"/>
                </a:lnTo>
                <a:lnTo>
                  <a:pt x="2448000" y="2058844"/>
                </a:lnTo>
                <a:lnTo>
                  <a:pt x="2448000" y="2090471"/>
                </a:lnTo>
                <a:lnTo>
                  <a:pt x="2448000" y="2109654"/>
                </a:lnTo>
                <a:lnTo>
                  <a:pt x="2448000" y="2119505"/>
                </a:lnTo>
                <a:lnTo>
                  <a:pt x="2448000" y="2123653"/>
                </a:lnTo>
                <a:cubicBezTo>
                  <a:pt x="2324171" y="2250818"/>
                  <a:pt x="2251144" y="2323937"/>
                  <a:pt x="2124140" y="2451102"/>
                </a:cubicBezTo>
                <a:cubicBezTo>
                  <a:pt x="0" y="2451102"/>
                  <a:pt x="0" y="2451102"/>
                  <a:pt x="0" y="2451102"/>
                </a:cubicBezTo>
                <a:close/>
              </a:path>
            </a:pathLst>
          </a:custGeom>
          <a:solidFill>
            <a:schemeClr val="bg2"/>
          </a:solidFill>
        </p:spPr>
        <p:txBody>
          <a:bodyPr wrap="square" lIns="216000" tIns="216000" rIns="216000" bIns="216000" anchor="t" anchorCtr="0">
            <a:noAutofit/>
          </a:bodyPr>
          <a:lstStyle>
            <a:lvl1pPr marL="0" indent="0">
              <a:spcAft>
                <a:spcPts val="375"/>
              </a:spcAft>
              <a:buFont typeface="Arial" panose="020B0604020202020204" pitchFamily="34" charset="0"/>
              <a:buChar char="​"/>
              <a:defRPr sz="1050" b="1">
                <a:solidFill>
                  <a:schemeClr val="accent1"/>
                </a:solidFill>
              </a:defRPr>
            </a:lvl1pPr>
            <a:lvl2pPr marL="0" indent="0">
              <a:spcAft>
                <a:spcPts val="375"/>
              </a:spcAft>
              <a:buFont typeface="Arial" panose="020B0604020202020204" pitchFamily="34" charset="0"/>
              <a:buChar char="​"/>
              <a:defRPr sz="1050">
                <a:solidFill>
                  <a:schemeClr val="accent1"/>
                </a:solidFill>
              </a:defRPr>
            </a:lvl2pPr>
          </a:lstStyle>
          <a:p>
            <a:pPr lvl="0"/>
            <a:r>
              <a:rPr lang="da-DK" dirty="0"/>
              <a:t>Edit Master </a:t>
            </a:r>
            <a:r>
              <a:rPr lang="da-DK" dirty="0" err="1"/>
              <a:t>text</a:t>
            </a:r>
            <a:r>
              <a:rPr lang="da-DK" dirty="0"/>
              <a:t> styles</a:t>
            </a:r>
          </a:p>
          <a:p>
            <a:pPr lvl="1"/>
            <a:r>
              <a:rPr lang="da-DK" dirty="0"/>
              <a:t>2</a:t>
            </a:r>
          </a:p>
        </p:txBody>
      </p:sp>
      <p:sp>
        <p:nvSpPr>
          <p:cNvPr id="16" name="Content Placeholder 4"/>
          <p:cNvSpPr>
            <a:spLocks noGrp="1"/>
          </p:cNvSpPr>
          <p:nvPr>
            <p:ph sz="quarter" idx="17" hasCustomPrompt="1"/>
          </p:nvPr>
        </p:nvSpPr>
        <p:spPr>
          <a:xfrm>
            <a:off x="156600" y="1284000"/>
            <a:ext cx="837000" cy="930000"/>
          </a:xfrm>
        </p:spPr>
        <p:txBody>
          <a:bodyPr/>
          <a:lstStyle>
            <a:lvl1pPr marL="0" indent="0">
              <a:buNone/>
              <a:defRPr sz="1050" b="1"/>
            </a:lvl1pPr>
          </a:lstStyle>
          <a:p>
            <a:pPr lvl="0"/>
            <a:r>
              <a:rPr lang="da-DK" dirty="0"/>
              <a:t>Klik på denne pladsholder og indsæt ikon via Skyfish</a:t>
            </a:r>
          </a:p>
        </p:txBody>
      </p:sp>
      <p:sp>
        <p:nvSpPr>
          <p:cNvPr id="5" name="TextBox 4"/>
          <p:cNvSpPr txBox="1"/>
          <p:nvPr userDrawn="1"/>
        </p:nvSpPr>
        <p:spPr>
          <a:xfrm>
            <a:off x="-1" y="-250023"/>
            <a:ext cx="8910000" cy="138499"/>
          </a:xfrm>
          <a:prstGeom prst="rect">
            <a:avLst/>
          </a:prstGeom>
          <a:noFill/>
        </p:spPr>
        <p:txBody>
          <a:bodyPr wrap="square" lIns="0" tIns="0" rIns="0" bIns="0" rtlCol="0">
            <a:spAutoFit/>
          </a:bodyPr>
          <a:lstStyle/>
          <a:p>
            <a:r>
              <a:rPr lang="da-DK" sz="900" b="1"/>
              <a:t>Bemærk</a:t>
            </a:r>
            <a:r>
              <a:rPr lang="da-DK" sz="900"/>
              <a:t>: På denne side kan billede/</a:t>
            </a:r>
            <a:r>
              <a:rPr lang="da-DK" sz="900" err="1"/>
              <a:t>graﬁk</a:t>
            </a:r>
            <a:r>
              <a:rPr lang="da-DK" sz="900"/>
              <a:t> udskiftes. Tekstboksen kan ﬂyttes rundt ift. billedet, vælg boksen</a:t>
            </a:r>
            <a:r>
              <a:rPr lang="da-DK" sz="900" baseline="0"/>
              <a:t> og al teksten i boksen</a:t>
            </a:r>
            <a:r>
              <a:rPr lang="da-DK" sz="900"/>
              <a:t>. Farven på tekst og tekstboks kan ændres til hvid/rød/grå.</a:t>
            </a:r>
          </a:p>
        </p:txBody>
      </p:sp>
      <p:sp>
        <p:nvSpPr>
          <p:cNvPr id="13" name="Slide Number Placeholder 5" hidden="1"/>
          <p:cNvSpPr txBox="1">
            <a:spLocks/>
          </p:cNvSpPr>
          <p:nvPr userDrawn="1"/>
        </p:nvSpPr>
        <p:spPr>
          <a:xfrm>
            <a:off x="0" y="5760000"/>
            <a:ext cx="0" cy="0"/>
          </a:xfrm>
          <a:prstGeom prst="rect">
            <a:avLst/>
          </a:prstGeom>
        </p:spPr>
        <p:txBody>
          <a:bodyPr vert="horz" lIns="0" tIns="0" rIns="0" bIns="0" rtlCol="0" anchor="b" anchorCtr="0"/>
          <a:lstStyle>
            <a:defPPr>
              <a:defRPr lang="en-US"/>
            </a:defPPr>
            <a:lvl1pPr marL="0" algn="r" defTabSz="914400" rtl="0" eaLnBrk="1" latinLnBrk="0" hangingPunct="1">
              <a:defRPr sz="100" b="1"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fld id="{24C8C45C-947F-4981-8B3F-4F32E973C901}" type="slidenum">
              <a:rPr lang="da-DK" sz="100" smtClean="0"/>
              <a:pPr rtl="0"/>
              <a:t>‹nr.›</a:t>
            </a:fld>
            <a:endParaRPr lang="da-DK" sz="100"/>
          </a:p>
        </p:txBody>
      </p:sp>
      <p:sp>
        <p:nvSpPr>
          <p:cNvPr id="14" name="Footer Placeholder 4" hidden="1"/>
          <p:cNvSpPr>
            <a:spLocks noGrp="1"/>
          </p:cNvSpPr>
          <p:nvPr>
            <p:ph type="ftr" sz="quarter" idx="3"/>
          </p:nvPr>
        </p:nvSpPr>
        <p:spPr>
          <a:xfrm>
            <a:off x="0" y="5887000"/>
            <a:ext cx="0" cy="0"/>
          </a:xfrm>
          <a:prstGeom prst="rect">
            <a:avLst/>
          </a:prstGeom>
        </p:spPr>
        <p:txBody>
          <a:bodyPr vert="horz" lIns="0" tIns="0" rIns="0" bIns="0" rtlCol="0" anchor="b" anchorCtr="0"/>
          <a:lstStyle>
            <a:lvl1pPr algn="ctr" rtl="0">
              <a:defRPr sz="100">
                <a:noFill/>
              </a:defRPr>
            </a:lvl1pPr>
          </a:lstStyle>
          <a:p>
            <a:endParaRPr lang="da-DK"/>
          </a:p>
        </p:txBody>
      </p:sp>
      <p:sp>
        <p:nvSpPr>
          <p:cNvPr id="17" name="Date Placeholder 11" hidden="1"/>
          <p:cNvSpPr>
            <a:spLocks noGrp="1"/>
          </p:cNvSpPr>
          <p:nvPr>
            <p:ph type="dt" sz="half" idx="10"/>
          </p:nvPr>
        </p:nvSpPr>
        <p:spPr>
          <a:xfrm>
            <a:off x="0" y="5820000"/>
            <a:ext cx="0" cy="0"/>
          </a:xfrm>
        </p:spPr>
        <p:txBody>
          <a:bodyPr/>
          <a:lstStyle/>
          <a:p>
            <a:fld id="{D9FE36D3-6D8A-41B0-8F1B-2F75587B4040}" type="datetime2">
              <a:rPr lang="da-DK" smtClean="0"/>
              <a:t>2. september 2019</a:t>
            </a:fld>
            <a:endParaRPr lang="da-DK"/>
          </a:p>
        </p:txBody>
      </p:sp>
      <p:sp>
        <p:nvSpPr>
          <p:cNvPr id="15" name="Placeholder logo"/>
          <p:cNvSpPr>
            <a:spLocks noGrp="1"/>
          </p:cNvSpPr>
          <p:nvPr>
            <p:ph type="body" sz="quarter" idx="19" hasCustomPrompt="1"/>
          </p:nvPr>
        </p:nvSpPr>
        <p:spPr>
          <a:xfrm>
            <a:off x="8106873" y="331816"/>
            <a:ext cx="788400" cy="1239000"/>
          </a:xfrm>
          <a:blipFill>
            <a:blip r:embed="rId2" cstate="print">
              <a:extLst>
                <a:ext uri="{28A0092B-C50C-407E-A947-70E740481C1C}">
                  <a14:useLocalDpi xmlns:a14="http://schemas.microsoft.com/office/drawing/2010/main"/>
                </a:ext>
              </a:extLst>
            </a:blip>
            <a:stretch>
              <a:fillRect/>
            </a:stretch>
          </a:blipFill>
        </p:spPr>
        <p:txBody>
          <a:bodyPr/>
          <a:lstStyle>
            <a:lvl1pPr marL="0" indent="0">
              <a:buNone/>
              <a:defRPr>
                <a:noFill/>
              </a:defRPr>
            </a:lvl1pPr>
          </a:lstStyle>
          <a:p>
            <a:pPr lvl="0"/>
            <a:r>
              <a:rPr lang="en-US" dirty="0"/>
              <a:t>.</a:t>
            </a:r>
            <a:endParaRPr lang="da-DK" dirty="0"/>
          </a:p>
        </p:txBody>
      </p:sp>
      <p:sp>
        <p:nvSpPr>
          <p:cNvPr id="18" name="Rectangle 17"/>
          <p:cNvSpPr/>
          <p:nvPr userDrawn="1"/>
        </p:nvSpPr>
        <p:spPr>
          <a:xfrm>
            <a:off x="8824456" y="-250023"/>
            <a:ext cx="120375" cy="133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noProof="0" err="1"/>
          </a:p>
        </p:txBody>
      </p:sp>
      <p:sp>
        <p:nvSpPr>
          <p:cNvPr id="20" name="Rectangle 19"/>
          <p:cNvSpPr/>
          <p:nvPr userDrawn="1"/>
        </p:nvSpPr>
        <p:spPr>
          <a:xfrm>
            <a:off x="8973446" y="-250023"/>
            <a:ext cx="120375" cy="133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noProof="0" err="1"/>
          </a:p>
        </p:txBody>
      </p:sp>
      <p:sp>
        <p:nvSpPr>
          <p:cNvPr id="21" name="Rectangle 20"/>
          <p:cNvSpPr/>
          <p:nvPr userDrawn="1"/>
        </p:nvSpPr>
        <p:spPr>
          <a:xfrm>
            <a:off x="9122435" y="-250023"/>
            <a:ext cx="120375" cy="133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noProof="0" err="1"/>
          </a:p>
        </p:txBody>
      </p:sp>
    </p:spTree>
    <p:extLst>
      <p:ext uri="{BB962C8B-B14F-4D97-AF65-F5344CB8AC3E}">
        <p14:creationId xmlns:p14="http://schemas.microsoft.com/office/powerpoint/2010/main" val="36030687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el, indhold og billeder">
    <p:spTree>
      <p:nvGrpSpPr>
        <p:cNvPr id="1" name=""/>
        <p:cNvGrpSpPr/>
        <p:nvPr/>
      </p:nvGrpSpPr>
      <p:grpSpPr>
        <a:xfrm>
          <a:off x="0" y="0"/>
          <a:ext cx="0" cy="0"/>
          <a:chOff x="0" y="0"/>
          <a:chExt cx="0" cy="0"/>
        </a:xfrm>
      </p:grpSpPr>
      <p:sp>
        <p:nvSpPr>
          <p:cNvPr id="9" name="Title 1"/>
          <p:cNvSpPr>
            <a:spLocks noGrp="1"/>
          </p:cNvSpPr>
          <p:nvPr>
            <p:ph type="title"/>
          </p:nvPr>
        </p:nvSpPr>
        <p:spPr>
          <a:xfrm>
            <a:off x="3153007" y="1666839"/>
            <a:ext cx="3834593" cy="600000"/>
          </a:xfrm>
        </p:spPr>
        <p:txBody>
          <a:bodyPr anchor="t" anchorCtr="0"/>
          <a:lstStyle>
            <a:lvl1pPr>
              <a:lnSpc>
                <a:spcPct val="97000"/>
              </a:lnSpc>
              <a:defRPr lang="da-DK" sz="1800" dirty="0"/>
            </a:lvl1pPr>
          </a:lstStyle>
          <a:p>
            <a:r>
              <a:rPr lang="da-DK" dirty="0"/>
              <a:t>Click to edit Master title style</a:t>
            </a:r>
          </a:p>
        </p:txBody>
      </p:sp>
      <p:sp>
        <p:nvSpPr>
          <p:cNvPr id="10" name="Content Placeholder 2"/>
          <p:cNvSpPr>
            <a:spLocks noGrp="1"/>
          </p:cNvSpPr>
          <p:nvPr>
            <p:ph idx="1"/>
          </p:nvPr>
        </p:nvSpPr>
        <p:spPr>
          <a:xfrm>
            <a:off x="3153007" y="2363135"/>
            <a:ext cx="3834593" cy="2721865"/>
          </a:xfrm>
        </p:spPr>
        <p:txBody>
          <a:bodyPr/>
          <a:lstStyle>
            <a:lvl1pPr>
              <a:buClr>
                <a:schemeClr val="tx2"/>
              </a:buClr>
              <a:defRPr>
                <a:solidFill>
                  <a:schemeClr val="tx1"/>
                </a:solidFill>
              </a:defRPr>
            </a:lvl1pPr>
            <a:lvl2pPr>
              <a:buClr>
                <a:schemeClr val="tx2"/>
              </a:buClr>
              <a:defRPr>
                <a:solidFill>
                  <a:schemeClr val="tx1"/>
                </a:solidFill>
              </a:defRPr>
            </a:lvl2pPr>
            <a:lvl3pPr>
              <a:buClr>
                <a:schemeClr val="tx2"/>
              </a:buClr>
              <a:defRPr>
                <a:solidFill>
                  <a:schemeClr val="tx1"/>
                </a:solidFill>
              </a:defRPr>
            </a:lvl3pPr>
            <a:lvl4pPr>
              <a:buClr>
                <a:schemeClr val="tx2"/>
              </a:buClr>
              <a:defRPr>
                <a:solidFill>
                  <a:schemeClr val="tx1"/>
                </a:solidFill>
              </a:defRPr>
            </a:lvl4pPr>
            <a:lvl5pPr>
              <a:buClr>
                <a:schemeClr val="tx2"/>
              </a:buClr>
              <a:defRPr>
                <a:solidFill>
                  <a:schemeClr val="tx1"/>
                </a:solidFill>
              </a:defRPr>
            </a:lvl5pPr>
          </a:lstStyle>
          <a:p>
            <a:pPr lvl="0"/>
            <a:r>
              <a:rPr lang="da-DK" noProof="0" dirty="0"/>
              <a:t>Edit Master </a:t>
            </a:r>
            <a:r>
              <a:rPr lang="da-DK" noProof="0" dirty="0" err="1"/>
              <a:t>text</a:t>
            </a:r>
            <a:r>
              <a:rPr lang="da-DK" noProof="0" dirty="0"/>
              <a:t> styles</a:t>
            </a:r>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17" name="Picture Placeholder 3"/>
          <p:cNvSpPr>
            <a:spLocks noGrp="1"/>
          </p:cNvSpPr>
          <p:nvPr>
            <p:ph type="pic" sz="quarter" idx="14" hasCustomPrompt="1"/>
          </p:nvPr>
        </p:nvSpPr>
        <p:spPr>
          <a:xfrm>
            <a:off x="1155600" y="1284000"/>
            <a:ext cx="1836000" cy="2040000"/>
          </a:xfrm>
          <a:solidFill>
            <a:schemeClr val="bg1">
              <a:lumMod val="85000"/>
            </a:schemeClr>
          </a:solidFill>
        </p:spPr>
        <p:txBody>
          <a:bodyPr tIns="900000" anchor="ctr" anchorCtr="0"/>
          <a:lstStyle>
            <a:lvl1pPr marL="0" indent="0" algn="ctr">
              <a:buNone/>
              <a:defRPr sz="1200">
                <a:solidFill>
                  <a:schemeClr val="tx2"/>
                </a:solidFill>
              </a:defRPr>
            </a:lvl1pPr>
          </a:lstStyle>
          <a:p>
            <a:r>
              <a:rPr lang="da-DK" noProof="0"/>
              <a:t>Klik på ikonet for at tilføje et billede</a:t>
            </a:r>
          </a:p>
        </p:txBody>
      </p:sp>
      <p:sp>
        <p:nvSpPr>
          <p:cNvPr id="18" name="Freeform: Shape 4"/>
          <p:cNvSpPr>
            <a:spLocks noGrp="1"/>
          </p:cNvSpPr>
          <p:nvPr>
            <p:ph type="pic" sz="quarter" idx="16" hasCustomPrompt="1"/>
          </p:nvPr>
        </p:nvSpPr>
        <p:spPr>
          <a:xfrm>
            <a:off x="7149600" y="3504000"/>
            <a:ext cx="1836000" cy="2040000"/>
          </a:xfrm>
          <a:custGeom>
            <a:avLst/>
            <a:gdLst>
              <a:gd name="connsiteX0" fmla="*/ 0 w 4392000"/>
              <a:gd name="connsiteY0" fmla="*/ 0 h 4392000"/>
              <a:gd name="connsiteX1" fmla="*/ 1073 w 4392000"/>
              <a:gd name="connsiteY1" fmla="*/ 0 h 4392000"/>
              <a:gd name="connsiteX2" fmla="*/ 8578 w 4392000"/>
              <a:gd name="connsiteY2" fmla="*/ 0 h 4392000"/>
              <a:gd name="connsiteX3" fmla="*/ 28951 w 4392000"/>
              <a:gd name="connsiteY3" fmla="*/ 0 h 4392000"/>
              <a:gd name="connsiteX4" fmla="*/ 68625 w 4392000"/>
              <a:gd name="connsiteY4" fmla="*/ 0 h 4392000"/>
              <a:gd name="connsiteX5" fmla="*/ 97711 w 4392000"/>
              <a:gd name="connsiteY5" fmla="*/ 0 h 4392000"/>
              <a:gd name="connsiteX6" fmla="*/ 134034 w 4392000"/>
              <a:gd name="connsiteY6" fmla="*/ 0 h 4392000"/>
              <a:gd name="connsiteX7" fmla="*/ 178399 w 4392000"/>
              <a:gd name="connsiteY7" fmla="*/ 0 h 4392000"/>
              <a:gd name="connsiteX8" fmla="*/ 231610 w 4392000"/>
              <a:gd name="connsiteY8" fmla="*/ 0 h 4392000"/>
              <a:gd name="connsiteX9" fmla="*/ 294471 w 4392000"/>
              <a:gd name="connsiteY9" fmla="*/ 0 h 4392000"/>
              <a:gd name="connsiteX10" fmla="*/ 367787 w 4392000"/>
              <a:gd name="connsiteY10" fmla="*/ 0 h 4392000"/>
              <a:gd name="connsiteX11" fmla="*/ 452362 w 4392000"/>
              <a:gd name="connsiteY11" fmla="*/ 0 h 4392000"/>
              <a:gd name="connsiteX12" fmla="*/ 549000 w 4392000"/>
              <a:gd name="connsiteY12" fmla="*/ 0 h 4392000"/>
              <a:gd name="connsiteX13" fmla="*/ 658505 w 4392000"/>
              <a:gd name="connsiteY13" fmla="*/ 0 h 4392000"/>
              <a:gd name="connsiteX14" fmla="*/ 781682 w 4392000"/>
              <a:gd name="connsiteY14" fmla="*/ 0 h 4392000"/>
              <a:gd name="connsiteX15" fmla="*/ 919334 w 4392000"/>
              <a:gd name="connsiteY15" fmla="*/ 0 h 4392000"/>
              <a:gd name="connsiteX16" fmla="*/ 1072266 w 4392000"/>
              <a:gd name="connsiteY16" fmla="*/ 0 h 4392000"/>
              <a:gd name="connsiteX17" fmla="*/ 1241282 w 4392000"/>
              <a:gd name="connsiteY17" fmla="*/ 0 h 4392000"/>
              <a:gd name="connsiteX18" fmla="*/ 1427186 w 4392000"/>
              <a:gd name="connsiteY18" fmla="*/ 0 h 4392000"/>
              <a:gd name="connsiteX19" fmla="*/ 1630782 w 4392000"/>
              <a:gd name="connsiteY19" fmla="*/ 0 h 4392000"/>
              <a:gd name="connsiteX20" fmla="*/ 1852875 w 4392000"/>
              <a:gd name="connsiteY20" fmla="*/ 0 h 4392000"/>
              <a:gd name="connsiteX21" fmla="*/ 2094269 w 4392000"/>
              <a:gd name="connsiteY21" fmla="*/ 0 h 4392000"/>
              <a:gd name="connsiteX22" fmla="*/ 2355768 w 4392000"/>
              <a:gd name="connsiteY22" fmla="*/ 0 h 4392000"/>
              <a:gd name="connsiteX23" fmla="*/ 2638176 w 4392000"/>
              <a:gd name="connsiteY23" fmla="*/ 0 h 4392000"/>
              <a:gd name="connsiteX24" fmla="*/ 2942297 w 4392000"/>
              <a:gd name="connsiteY24" fmla="*/ 0 h 4392000"/>
              <a:gd name="connsiteX25" fmla="*/ 3268936 w 4392000"/>
              <a:gd name="connsiteY25" fmla="*/ 0 h 4392000"/>
              <a:gd name="connsiteX26" fmla="*/ 3618896 w 4392000"/>
              <a:gd name="connsiteY26" fmla="*/ 0 h 4392000"/>
              <a:gd name="connsiteX27" fmla="*/ 3992983 w 4392000"/>
              <a:gd name="connsiteY27" fmla="*/ 0 h 4392000"/>
              <a:gd name="connsiteX28" fmla="*/ 4392000 w 4392000"/>
              <a:gd name="connsiteY28" fmla="*/ 0 h 4392000"/>
              <a:gd name="connsiteX29" fmla="*/ 4392000 w 4392000"/>
              <a:gd name="connsiteY29" fmla="*/ 930 h 4392000"/>
              <a:gd name="connsiteX30" fmla="*/ 4392000 w 4392000"/>
              <a:gd name="connsiteY30" fmla="*/ 7437 h 4392000"/>
              <a:gd name="connsiteX31" fmla="*/ 4392000 w 4392000"/>
              <a:gd name="connsiteY31" fmla="*/ 25100 h 4392000"/>
              <a:gd name="connsiteX32" fmla="*/ 4392000 w 4392000"/>
              <a:gd name="connsiteY32" fmla="*/ 59495 h 4392000"/>
              <a:gd name="connsiteX33" fmla="*/ 4392000 w 4392000"/>
              <a:gd name="connsiteY33" fmla="*/ 116201 h 4392000"/>
              <a:gd name="connsiteX34" fmla="*/ 4392000 w 4392000"/>
              <a:gd name="connsiteY34" fmla="*/ 154663 h 4392000"/>
              <a:gd name="connsiteX35" fmla="*/ 4392000 w 4392000"/>
              <a:gd name="connsiteY35" fmla="*/ 200795 h 4392000"/>
              <a:gd name="connsiteX36" fmla="*/ 4392000 w 4392000"/>
              <a:gd name="connsiteY36" fmla="*/ 255293 h 4392000"/>
              <a:gd name="connsiteX37" fmla="*/ 4392000 w 4392000"/>
              <a:gd name="connsiteY37" fmla="*/ 318855 h 4392000"/>
              <a:gd name="connsiteX38" fmla="*/ 4392000 w 4392000"/>
              <a:gd name="connsiteY38" fmla="*/ 392178 h 4392000"/>
              <a:gd name="connsiteX39" fmla="*/ 4392000 w 4392000"/>
              <a:gd name="connsiteY39" fmla="*/ 475959 h 4392000"/>
              <a:gd name="connsiteX40" fmla="*/ 4392000 w 4392000"/>
              <a:gd name="connsiteY40" fmla="*/ 570895 h 4392000"/>
              <a:gd name="connsiteX41" fmla="*/ 4392000 w 4392000"/>
              <a:gd name="connsiteY41" fmla="*/ 677684 h 4392000"/>
              <a:gd name="connsiteX42" fmla="*/ 4392000 w 4392000"/>
              <a:gd name="connsiteY42" fmla="*/ 797022 h 4392000"/>
              <a:gd name="connsiteX43" fmla="*/ 4392000 w 4392000"/>
              <a:gd name="connsiteY43" fmla="*/ 929607 h 4392000"/>
              <a:gd name="connsiteX44" fmla="*/ 4392000 w 4392000"/>
              <a:gd name="connsiteY44" fmla="*/ 1076136 h 4392000"/>
              <a:gd name="connsiteX45" fmla="*/ 4392000 w 4392000"/>
              <a:gd name="connsiteY45" fmla="*/ 1237307 h 4392000"/>
              <a:gd name="connsiteX46" fmla="*/ 4392000 w 4392000"/>
              <a:gd name="connsiteY46" fmla="*/ 1413816 h 4392000"/>
              <a:gd name="connsiteX47" fmla="*/ 4392000 w 4392000"/>
              <a:gd name="connsiteY47" fmla="*/ 1606361 h 4392000"/>
              <a:gd name="connsiteX48" fmla="*/ 4392000 w 4392000"/>
              <a:gd name="connsiteY48" fmla="*/ 1815639 h 4392000"/>
              <a:gd name="connsiteX49" fmla="*/ 4392000 w 4392000"/>
              <a:gd name="connsiteY49" fmla="*/ 2042347 h 4392000"/>
              <a:gd name="connsiteX50" fmla="*/ 4392000 w 4392000"/>
              <a:gd name="connsiteY50" fmla="*/ 2287182 h 4392000"/>
              <a:gd name="connsiteX51" fmla="*/ 4392000 w 4392000"/>
              <a:gd name="connsiteY51" fmla="*/ 2550842 h 4392000"/>
              <a:gd name="connsiteX52" fmla="*/ 4392000 w 4392000"/>
              <a:gd name="connsiteY52" fmla="*/ 2834023 h 4392000"/>
              <a:gd name="connsiteX53" fmla="*/ 4392000 w 4392000"/>
              <a:gd name="connsiteY53" fmla="*/ 3137424 h 4392000"/>
              <a:gd name="connsiteX54" fmla="*/ 4392000 w 4392000"/>
              <a:gd name="connsiteY54" fmla="*/ 3461740 h 4392000"/>
              <a:gd name="connsiteX55" fmla="*/ 4392000 w 4392000"/>
              <a:gd name="connsiteY55" fmla="*/ 3807670 h 4392000"/>
              <a:gd name="connsiteX56" fmla="*/ 3808093 w 4392000"/>
              <a:gd name="connsiteY56" fmla="*/ 4392000 h 4392000"/>
              <a:gd name="connsiteX57" fmla="*/ 3807163 w 4392000"/>
              <a:gd name="connsiteY57" fmla="*/ 4392000 h 4392000"/>
              <a:gd name="connsiteX58" fmla="*/ 3800655 w 4392000"/>
              <a:gd name="connsiteY58" fmla="*/ 4392000 h 4392000"/>
              <a:gd name="connsiteX59" fmla="*/ 3782991 w 4392000"/>
              <a:gd name="connsiteY59" fmla="*/ 4392000 h 4392000"/>
              <a:gd name="connsiteX60" fmla="*/ 3748592 w 4392000"/>
              <a:gd name="connsiteY60" fmla="*/ 4392000 h 4392000"/>
              <a:gd name="connsiteX61" fmla="*/ 3691879 w 4392000"/>
              <a:gd name="connsiteY61" fmla="*/ 4392000 h 4392000"/>
              <a:gd name="connsiteX62" fmla="*/ 3653412 w 4392000"/>
              <a:gd name="connsiteY62" fmla="*/ 4392000 h 4392000"/>
              <a:gd name="connsiteX63" fmla="*/ 3607276 w 4392000"/>
              <a:gd name="connsiteY63" fmla="*/ 4392000 h 4392000"/>
              <a:gd name="connsiteX64" fmla="*/ 3552771 w 4392000"/>
              <a:gd name="connsiteY64" fmla="*/ 4392000 h 4392000"/>
              <a:gd name="connsiteX65" fmla="*/ 3489202 w 4392000"/>
              <a:gd name="connsiteY65" fmla="*/ 4392000 h 4392000"/>
              <a:gd name="connsiteX66" fmla="*/ 3415872 w 4392000"/>
              <a:gd name="connsiteY66" fmla="*/ 4392000 h 4392000"/>
              <a:gd name="connsiteX67" fmla="*/ 3332081 w 4392000"/>
              <a:gd name="connsiteY67" fmla="*/ 4392000 h 4392000"/>
              <a:gd name="connsiteX68" fmla="*/ 3237135 w 4392000"/>
              <a:gd name="connsiteY68" fmla="*/ 4392000 h 4392000"/>
              <a:gd name="connsiteX69" fmla="*/ 3130334 w 4392000"/>
              <a:gd name="connsiteY69" fmla="*/ 4392000 h 4392000"/>
              <a:gd name="connsiteX70" fmla="*/ 3010983 w 4392000"/>
              <a:gd name="connsiteY70" fmla="*/ 4392000 h 4392000"/>
              <a:gd name="connsiteX71" fmla="*/ 2878383 w 4392000"/>
              <a:gd name="connsiteY71" fmla="*/ 4392000 h 4392000"/>
              <a:gd name="connsiteX72" fmla="*/ 2731837 w 4392000"/>
              <a:gd name="connsiteY72" fmla="*/ 4392000 h 4392000"/>
              <a:gd name="connsiteX73" fmla="*/ 2570649 w 4392000"/>
              <a:gd name="connsiteY73" fmla="*/ 4392000 h 4392000"/>
              <a:gd name="connsiteX74" fmla="*/ 2394120 w 4392000"/>
              <a:gd name="connsiteY74" fmla="*/ 4392000 h 4392000"/>
              <a:gd name="connsiteX75" fmla="*/ 2201554 w 4392000"/>
              <a:gd name="connsiteY75" fmla="*/ 4392000 h 4392000"/>
              <a:gd name="connsiteX76" fmla="*/ 1992253 w 4392000"/>
              <a:gd name="connsiteY76" fmla="*/ 4392000 h 4392000"/>
              <a:gd name="connsiteX77" fmla="*/ 1765520 w 4392000"/>
              <a:gd name="connsiteY77" fmla="*/ 4392000 h 4392000"/>
              <a:gd name="connsiteX78" fmla="*/ 1520657 w 4392000"/>
              <a:gd name="connsiteY78" fmla="*/ 4392000 h 4392000"/>
              <a:gd name="connsiteX79" fmla="*/ 1256968 w 4392000"/>
              <a:gd name="connsiteY79" fmla="*/ 4392000 h 4392000"/>
              <a:gd name="connsiteX80" fmla="*/ 973755 w 4392000"/>
              <a:gd name="connsiteY80" fmla="*/ 4392000 h 4392000"/>
              <a:gd name="connsiteX81" fmla="*/ 670321 w 4392000"/>
              <a:gd name="connsiteY81" fmla="*/ 4392000 h 4392000"/>
              <a:gd name="connsiteX82" fmla="*/ 345969 w 4392000"/>
              <a:gd name="connsiteY82" fmla="*/ 4392000 h 4392000"/>
              <a:gd name="connsiteX83" fmla="*/ 0 w 4392000"/>
              <a:gd name="connsiteY83" fmla="*/ 4392000 h 43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4392000" h="4392000">
                <a:moveTo>
                  <a:pt x="0" y="0"/>
                </a:moveTo>
                <a:lnTo>
                  <a:pt x="1073" y="0"/>
                </a:lnTo>
                <a:lnTo>
                  <a:pt x="8578" y="0"/>
                </a:lnTo>
                <a:lnTo>
                  <a:pt x="28951" y="0"/>
                </a:lnTo>
                <a:lnTo>
                  <a:pt x="68625" y="0"/>
                </a:lnTo>
                <a:lnTo>
                  <a:pt x="97711" y="0"/>
                </a:lnTo>
                <a:lnTo>
                  <a:pt x="134034" y="0"/>
                </a:lnTo>
                <a:lnTo>
                  <a:pt x="178399" y="0"/>
                </a:lnTo>
                <a:lnTo>
                  <a:pt x="231610" y="0"/>
                </a:lnTo>
                <a:lnTo>
                  <a:pt x="294471" y="0"/>
                </a:lnTo>
                <a:lnTo>
                  <a:pt x="367787" y="0"/>
                </a:lnTo>
                <a:lnTo>
                  <a:pt x="452362" y="0"/>
                </a:lnTo>
                <a:lnTo>
                  <a:pt x="549000" y="0"/>
                </a:lnTo>
                <a:lnTo>
                  <a:pt x="658505" y="0"/>
                </a:lnTo>
                <a:lnTo>
                  <a:pt x="781682" y="0"/>
                </a:lnTo>
                <a:lnTo>
                  <a:pt x="919334" y="0"/>
                </a:lnTo>
                <a:lnTo>
                  <a:pt x="1072266" y="0"/>
                </a:lnTo>
                <a:lnTo>
                  <a:pt x="1241282" y="0"/>
                </a:lnTo>
                <a:lnTo>
                  <a:pt x="1427186" y="0"/>
                </a:lnTo>
                <a:lnTo>
                  <a:pt x="1630782" y="0"/>
                </a:lnTo>
                <a:lnTo>
                  <a:pt x="1852875" y="0"/>
                </a:lnTo>
                <a:lnTo>
                  <a:pt x="2094269" y="0"/>
                </a:lnTo>
                <a:lnTo>
                  <a:pt x="2355768" y="0"/>
                </a:lnTo>
                <a:lnTo>
                  <a:pt x="2638176" y="0"/>
                </a:lnTo>
                <a:lnTo>
                  <a:pt x="2942297" y="0"/>
                </a:lnTo>
                <a:lnTo>
                  <a:pt x="3268936" y="0"/>
                </a:lnTo>
                <a:lnTo>
                  <a:pt x="3618896" y="0"/>
                </a:lnTo>
                <a:lnTo>
                  <a:pt x="3992983" y="0"/>
                </a:lnTo>
                <a:lnTo>
                  <a:pt x="4392000" y="0"/>
                </a:lnTo>
                <a:lnTo>
                  <a:pt x="4392000" y="930"/>
                </a:lnTo>
                <a:lnTo>
                  <a:pt x="4392000" y="7437"/>
                </a:lnTo>
                <a:lnTo>
                  <a:pt x="4392000" y="25100"/>
                </a:lnTo>
                <a:lnTo>
                  <a:pt x="4392000" y="59495"/>
                </a:lnTo>
                <a:lnTo>
                  <a:pt x="4392000" y="116201"/>
                </a:lnTo>
                <a:lnTo>
                  <a:pt x="4392000" y="154663"/>
                </a:lnTo>
                <a:lnTo>
                  <a:pt x="4392000" y="200795"/>
                </a:lnTo>
                <a:lnTo>
                  <a:pt x="4392000" y="255293"/>
                </a:lnTo>
                <a:lnTo>
                  <a:pt x="4392000" y="318855"/>
                </a:lnTo>
                <a:lnTo>
                  <a:pt x="4392000" y="392178"/>
                </a:lnTo>
                <a:lnTo>
                  <a:pt x="4392000" y="475959"/>
                </a:lnTo>
                <a:lnTo>
                  <a:pt x="4392000" y="570895"/>
                </a:lnTo>
                <a:lnTo>
                  <a:pt x="4392000" y="677684"/>
                </a:lnTo>
                <a:lnTo>
                  <a:pt x="4392000" y="797022"/>
                </a:lnTo>
                <a:lnTo>
                  <a:pt x="4392000" y="929607"/>
                </a:lnTo>
                <a:lnTo>
                  <a:pt x="4392000" y="1076136"/>
                </a:lnTo>
                <a:lnTo>
                  <a:pt x="4392000" y="1237307"/>
                </a:lnTo>
                <a:lnTo>
                  <a:pt x="4392000" y="1413816"/>
                </a:lnTo>
                <a:lnTo>
                  <a:pt x="4392000" y="1606361"/>
                </a:lnTo>
                <a:lnTo>
                  <a:pt x="4392000" y="1815639"/>
                </a:lnTo>
                <a:lnTo>
                  <a:pt x="4392000" y="2042347"/>
                </a:lnTo>
                <a:lnTo>
                  <a:pt x="4392000" y="2287182"/>
                </a:lnTo>
                <a:lnTo>
                  <a:pt x="4392000" y="2550842"/>
                </a:lnTo>
                <a:lnTo>
                  <a:pt x="4392000" y="2834023"/>
                </a:lnTo>
                <a:lnTo>
                  <a:pt x="4392000" y="3137424"/>
                </a:lnTo>
                <a:lnTo>
                  <a:pt x="4392000" y="3461740"/>
                </a:lnTo>
                <a:lnTo>
                  <a:pt x="4392000" y="3807670"/>
                </a:lnTo>
                <a:cubicBezTo>
                  <a:pt x="4163515" y="4036321"/>
                  <a:pt x="4036578" y="4163349"/>
                  <a:pt x="3808093" y="4392000"/>
                </a:cubicBezTo>
                <a:lnTo>
                  <a:pt x="3807163" y="4392000"/>
                </a:lnTo>
                <a:lnTo>
                  <a:pt x="3800655" y="4392000"/>
                </a:lnTo>
                <a:lnTo>
                  <a:pt x="3782991" y="4392000"/>
                </a:lnTo>
                <a:lnTo>
                  <a:pt x="3748592" y="4392000"/>
                </a:lnTo>
                <a:lnTo>
                  <a:pt x="3691879" y="4392000"/>
                </a:lnTo>
                <a:lnTo>
                  <a:pt x="3653412" y="4392000"/>
                </a:lnTo>
                <a:lnTo>
                  <a:pt x="3607276" y="4392000"/>
                </a:lnTo>
                <a:lnTo>
                  <a:pt x="3552771" y="4392000"/>
                </a:lnTo>
                <a:lnTo>
                  <a:pt x="3489202" y="4392000"/>
                </a:lnTo>
                <a:lnTo>
                  <a:pt x="3415872" y="4392000"/>
                </a:lnTo>
                <a:lnTo>
                  <a:pt x="3332081" y="4392000"/>
                </a:lnTo>
                <a:lnTo>
                  <a:pt x="3237135" y="4392000"/>
                </a:lnTo>
                <a:lnTo>
                  <a:pt x="3130334" y="4392000"/>
                </a:lnTo>
                <a:lnTo>
                  <a:pt x="3010983" y="4392000"/>
                </a:lnTo>
                <a:lnTo>
                  <a:pt x="2878383" y="4392000"/>
                </a:lnTo>
                <a:lnTo>
                  <a:pt x="2731837" y="4392000"/>
                </a:lnTo>
                <a:lnTo>
                  <a:pt x="2570649" y="4392000"/>
                </a:lnTo>
                <a:lnTo>
                  <a:pt x="2394120" y="4392000"/>
                </a:lnTo>
                <a:lnTo>
                  <a:pt x="2201554" y="4392000"/>
                </a:lnTo>
                <a:lnTo>
                  <a:pt x="1992253" y="4392000"/>
                </a:lnTo>
                <a:lnTo>
                  <a:pt x="1765520" y="4392000"/>
                </a:lnTo>
                <a:lnTo>
                  <a:pt x="1520657" y="4392000"/>
                </a:lnTo>
                <a:lnTo>
                  <a:pt x="1256968" y="4392000"/>
                </a:lnTo>
                <a:lnTo>
                  <a:pt x="973755" y="4392000"/>
                </a:lnTo>
                <a:lnTo>
                  <a:pt x="670321" y="4392000"/>
                </a:lnTo>
                <a:lnTo>
                  <a:pt x="345969" y="4392000"/>
                </a:lnTo>
                <a:lnTo>
                  <a:pt x="0" y="4392000"/>
                </a:lnTo>
                <a:close/>
              </a:path>
            </a:pathLst>
          </a:custGeom>
          <a:solidFill>
            <a:schemeClr val="bg1">
              <a:lumMod val="85000"/>
            </a:schemeClr>
          </a:solidFill>
        </p:spPr>
        <p:txBody>
          <a:bodyPr wrap="square" tIns="180000" anchor="t" anchorCtr="0">
            <a:noAutofit/>
          </a:bodyPr>
          <a:lstStyle>
            <a:lvl1pPr marL="0" indent="0" algn="ctr">
              <a:buNone/>
              <a:defRPr sz="1200">
                <a:solidFill>
                  <a:schemeClr val="tx2"/>
                </a:solidFill>
              </a:defRPr>
            </a:lvl1pPr>
          </a:lstStyle>
          <a:p>
            <a:r>
              <a:rPr lang="da-DK" noProof="0"/>
              <a:t>Klik på denne pladsholder og indsæt billede via Skyfish</a:t>
            </a:r>
          </a:p>
        </p:txBody>
      </p:sp>
      <p:sp>
        <p:nvSpPr>
          <p:cNvPr id="24" name="grafik nederst"/>
          <p:cNvSpPr/>
          <p:nvPr userDrawn="1"/>
        </p:nvSpPr>
        <p:spPr>
          <a:xfrm>
            <a:off x="0" y="3504000"/>
            <a:ext cx="2991600" cy="2211000"/>
          </a:xfrm>
          <a:custGeom>
            <a:avLst/>
            <a:gdLst>
              <a:gd name="connsiteX0" fmla="*/ 0 w 3988800"/>
              <a:gd name="connsiteY0" fmla="*/ 0 h 2620800"/>
              <a:gd name="connsiteX1" fmla="*/ 6469 w 3988800"/>
              <a:gd name="connsiteY1" fmla="*/ 0 h 2620800"/>
              <a:gd name="connsiteX2" fmla="*/ 21831 w 3988800"/>
              <a:gd name="connsiteY2" fmla="*/ 0 h 2620800"/>
              <a:gd name="connsiteX3" fmla="*/ 51748 w 3988800"/>
              <a:gd name="connsiteY3" fmla="*/ 0 h 2620800"/>
              <a:gd name="connsiteX4" fmla="*/ 101071 w 3988800"/>
              <a:gd name="connsiteY4" fmla="*/ 0 h 2620800"/>
              <a:gd name="connsiteX5" fmla="*/ 174650 w 3988800"/>
              <a:gd name="connsiteY5" fmla="*/ 0 h 2620800"/>
              <a:gd name="connsiteX6" fmla="*/ 277337 w 3988800"/>
              <a:gd name="connsiteY6" fmla="*/ 0 h 2620800"/>
              <a:gd name="connsiteX7" fmla="*/ 413984 w 3988800"/>
              <a:gd name="connsiteY7" fmla="*/ 0 h 2620800"/>
              <a:gd name="connsiteX8" fmla="*/ 589443 w 3988800"/>
              <a:gd name="connsiteY8" fmla="*/ 0 h 2620800"/>
              <a:gd name="connsiteX9" fmla="*/ 693242 w 3988800"/>
              <a:gd name="connsiteY9" fmla="*/ 0 h 2620800"/>
              <a:gd name="connsiteX10" fmla="*/ 808563 w 3988800"/>
              <a:gd name="connsiteY10" fmla="*/ 0 h 2620800"/>
              <a:gd name="connsiteX11" fmla="*/ 936013 w 3988800"/>
              <a:gd name="connsiteY11" fmla="*/ 0 h 2620800"/>
              <a:gd name="connsiteX12" fmla="*/ 1076198 w 3988800"/>
              <a:gd name="connsiteY12" fmla="*/ 0 h 2620800"/>
              <a:gd name="connsiteX13" fmla="*/ 1229724 w 3988800"/>
              <a:gd name="connsiteY13" fmla="*/ 0 h 2620800"/>
              <a:gd name="connsiteX14" fmla="*/ 1397197 w 3988800"/>
              <a:gd name="connsiteY14" fmla="*/ 0 h 2620800"/>
              <a:gd name="connsiteX15" fmla="*/ 1579225 w 3988800"/>
              <a:gd name="connsiteY15" fmla="*/ 0 h 2620800"/>
              <a:gd name="connsiteX16" fmla="*/ 1776413 w 3988800"/>
              <a:gd name="connsiteY16" fmla="*/ 0 h 2620800"/>
              <a:gd name="connsiteX17" fmla="*/ 1989369 w 3988800"/>
              <a:gd name="connsiteY17" fmla="*/ 0 h 2620800"/>
              <a:gd name="connsiteX18" fmla="*/ 2218697 w 3988800"/>
              <a:gd name="connsiteY18" fmla="*/ 0 h 2620800"/>
              <a:gd name="connsiteX19" fmla="*/ 2465006 w 3988800"/>
              <a:gd name="connsiteY19" fmla="*/ 0 h 2620800"/>
              <a:gd name="connsiteX20" fmla="*/ 2728901 w 3988800"/>
              <a:gd name="connsiteY20" fmla="*/ 0 h 2620800"/>
              <a:gd name="connsiteX21" fmla="*/ 3010988 w 3988800"/>
              <a:gd name="connsiteY21" fmla="*/ 0 h 2620800"/>
              <a:gd name="connsiteX22" fmla="*/ 3311875 w 3988800"/>
              <a:gd name="connsiteY22" fmla="*/ 0 h 2620800"/>
              <a:gd name="connsiteX23" fmla="*/ 3988800 w 3988800"/>
              <a:gd name="connsiteY23" fmla="*/ 681670 h 2620800"/>
              <a:gd name="connsiteX24" fmla="*/ 3988800 w 3988800"/>
              <a:gd name="connsiteY24" fmla="*/ 685460 h 2620800"/>
              <a:gd name="connsiteX25" fmla="*/ 3988800 w 3988800"/>
              <a:gd name="connsiteY25" fmla="*/ 694461 h 2620800"/>
              <a:gd name="connsiteX26" fmla="*/ 3988800 w 3988800"/>
              <a:gd name="connsiteY26" fmla="*/ 711988 h 2620800"/>
              <a:gd name="connsiteX27" fmla="*/ 3988800 w 3988800"/>
              <a:gd name="connsiteY27" fmla="*/ 740886 h 2620800"/>
              <a:gd name="connsiteX28" fmla="*/ 3988800 w 3988800"/>
              <a:gd name="connsiteY28" fmla="*/ 783995 h 2620800"/>
              <a:gd name="connsiteX29" fmla="*/ 3988800 w 3988800"/>
              <a:gd name="connsiteY29" fmla="*/ 844158 h 2620800"/>
              <a:gd name="connsiteX30" fmla="*/ 3988800 w 3988800"/>
              <a:gd name="connsiteY30" fmla="*/ 924218 h 2620800"/>
              <a:gd name="connsiteX31" fmla="*/ 3988800 w 3988800"/>
              <a:gd name="connsiteY31" fmla="*/ 1027016 h 2620800"/>
              <a:gd name="connsiteX32" fmla="*/ 3988800 w 3988800"/>
              <a:gd name="connsiteY32" fmla="*/ 1155396 h 2620800"/>
              <a:gd name="connsiteX33" fmla="*/ 3988800 w 3988800"/>
              <a:gd name="connsiteY33" fmla="*/ 1230067 h 2620800"/>
              <a:gd name="connsiteX34" fmla="*/ 3988800 w 3988800"/>
              <a:gd name="connsiteY34" fmla="*/ 1312199 h 2620800"/>
              <a:gd name="connsiteX35" fmla="*/ 3988800 w 3988800"/>
              <a:gd name="connsiteY35" fmla="*/ 1402148 h 2620800"/>
              <a:gd name="connsiteX36" fmla="*/ 3988800 w 3988800"/>
              <a:gd name="connsiteY36" fmla="*/ 1500268 h 2620800"/>
              <a:gd name="connsiteX37" fmla="*/ 3988800 w 3988800"/>
              <a:gd name="connsiteY37" fmla="*/ 1606916 h 2620800"/>
              <a:gd name="connsiteX38" fmla="*/ 3988800 w 3988800"/>
              <a:gd name="connsiteY38" fmla="*/ 1722446 h 2620800"/>
              <a:gd name="connsiteX39" fmla="*/ 3988800 w 3988800"/>
              <a:gd name="connsiteY39" fmla="*/ 1847213 h 2620800"/>
              <a:gd name="connsiteX40" fmla="*/ 3988800 w 3988800"/>
              <a:gd name="connsiteY40" fmla="*/ 1981574 h 2620800"/>
              <a:gd name="connsiteX41" fmla="*/ 3988800 w 3988800"/>
              <a:gd name="connsiteY41" fmla="*/ 2125882 h 2620800"/>
              <a:gd name="connsiteX42" fmla="*/ 3988800 w 3988800"/>
              <a:gd name="connsiteY42" fmla="*/ 2280495 h 2620800"/>
              <a:gd name="connsiteX43" fmla="*/ 3988800 w 3988800"/>
              <a:gd name="connsiteY43" fmla="*/ 2445766 h 2620800"/>
              <a:gd name="connsiteX44" fmla="*/ 3988800 w 3988800"/>
              <a:gd name="connsiteY44" fmla="*/ 2620800 h 2620800"/>
              <a:gd name="connsiteX45" fmla="*/ 2122510 w 3988800"/>
              <a:gd name="connsiteY45" fmla="*/ 2620800 h 2620800"/>
              <a:gd name="connsiteX46" fmla="*/ 2122510 w 3988800"/>
              <a:gd name="connsiteY46" fmla="*/ 2619425 h 2620800"/>
              <a:gd name="connsiteX47" fmla="*/ 2122510 w 3988800"/>
              <a:gd name="connsiteY47" fmla="*/ 1277735 h 2620800"/>
              <a:gd name="connsiteX48" fmla="*/ 765495 w 3988800"/>
              <a:gd name="connsiteY48" fmla="*/ 1277735 h 2620800"/>
              <a:gd name="connsiteX49" fmla="*/ 765495 w 3988800"/>
              <a:gd name="connsiteY49" fmla="*/ 2499919 h 2620800"/>
              <a:gd name="connsiteX50" fmla="*/ 765495 w 3988800"/>
              <a:gd name="connsiteY50" fmla="*/ 2620800 h 2620800"/>
              <a:gd name="connsiteX51" fmla="*/ 0 w 3988800"/>
              <a:gd name="connsiteY51" fmla="*/ 2620800 h 2620800"/>
              <a:gd name="connsiteX52" fmla="*/ 0 w 3988800"/>
              <a:gd name="connsiteY52" fmla="*/ 2616930 h 2620800"/>
              <a:gd name="connsiteX53" fmla="*/ 0 w 3988800"/>
              <a:gd name="connsiteY53" fmla="*/ 2604767 h 2620800"/>
              <a:gd name="connsiteX54" fmla="*/ 0 w 3988800"/>
              <a:gd name="connsiteY54" fmla="*/ 2581081 h 2620800"/>
              <a:gd name="connsiteX55" fmla="*/ 0 w 3988800"/>
              <a:gd name="connsiteY55" fmla="*/ 2542032 h 2620800"/>
              <a:gd name="connsiteX56" fmla="*/ 0 w 3988800"/>
              <a:gd name="connsiteY56" fmla="*/ 2483779 h 2620800"/>
              <a:gd name="connsiteX57" fmla="*/ 0 w 3988800"/>
              <a:gd name="connsiteY57" fmla="*/ 2402480 h 2620800"/>
              <a:gd name="connsiteX58" fmla="*/ 0 w 3988800"/>
              <a:gd name="connsiteY58" fmla="*/ 2351988 h 2620800"/>
              <a:gd name="connsiteX59" fmla="*/ 0 w 3988800"/>
              <a:gd name="connsiteY59" fmla="*/ 2294295 h 2620800"/>
              <a:gd name="connsiteX60" fmla="*/ 0 w 3988800"/>
              <a:gd name="connsiteY60" fmla="*/ 2228919 h 2620800"/>
              <a:gd name="connsiteX61" fmla="*/ 0 w 3988800"/>
              <a:gd name="connsiteY61" fmla="*/ 2155382 h 2620800"/>
              <a:gd name="connsiteX62" fmla="*/ 0 w 3988800"/>
              <a:gd name="connsiteY62" fmla="*/ 2073203 h 2620800"/>
              <a:gd name="connsiteX63" fmla="*/ 0 w 3988800"/>
              <a:gd name="connsiteY63" fmla="*/ 1981902 h 2620800"/>
              <a:gd name="connsiteX64" fmla="*/ 0 w 3988800"/>
              <a:gd name="connsiteY64" fmla="*/ 1880998 h 2620800"/>
              <a:gd name="connsiteX65" fmla="*/ 0 w 3988800"/>
              <a:gd name="connsiteY65" fmla="*/ 1770012 h 2620800"/>
              <a:gd name="connsiteX66" fmla="*/ 0 w 3988800"/>
              <a:gd name="connsiteY66" fmla="*/ 1648464 h 2620800"/>
              <a:gd name="connsiteX67" fmla="*/ 0 w 3988800"/>
              <a:gd name="connsiteY67" fmla="*/ 1515873 h 2620800"/>
              <a:gd name="connsiteX68" fmla="*/ 0 w 3988800"/>
              <a:gd name="connsiteY68" fmla="*/ 1371760 h 2620800"/>
              <a:gd name="connsiteX69" fmla="*/ 0 w 3988800"/>
              <a:gd name="connsiteY69" fmla="*/ 1215643 h 2620800"/>
              <a:gd name="connsiteX70" fmla="*/ 0 w 3988800"/>
              <a:gd name="connsiteY70" fmla="*/ 1047044 h 2620800"/>
              <a:gd name="connsiteX71" fmla="*/ 0 w 3988800"/>
              <a:gd name="connsiteY71" fmla="*/ 865482 h 2620800"/>
              <a:gd name="connsiteX72" fmla="*/ 0 w 3988800"/>
              <a:gd name="connsiteY72" fmla="*/ 670476 h 2620800"/>
              <a:gd name="connsiteX73" fmla="*/ 0 w 3988800"/>
              <a:gd name="connsiteY73" fmla="*/ 461548 h 2620800"/>
              <a:gd name="connsiteX74" fmla="*/ 0 w 3988800"/>
              <a:gd name="connsiteY74" fmla="*/ 238216 h 262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3988800" h="2620800">
                <a:moveTo>
                  <a:pt x="0" y="0"/>
                </a:moveTo>
                <a:lnTo>
                  <a:pt x="6469" y="0"/>
                </a:lnTo>
                <a:lnTo>
                  <a:pt x="21831" y="0"/>
                </a:lnTo>
                <a:lnTo>
                  <a:pt x="51748" y="0"/>
                </a:lnTo>
                <a:lnTo>
                  <a:pt x="101071" y="0"/>
                </a:lnTo>
                <a:lnTo>
                  <a:pt x="174650" y="0"/>
                </a:lnTo>
                <a:lnTo>
                  <a:pt x="277337" y="0"/>
                </a:lnTo>
                <a:lnTo>
                  <a:pt x="413984" y="0"/>
                </a:lnTo>
                <a:lnTo>
                  <a:pt x="589443" y="0"/>
                </a:lnTo>
                <a:lnTo>
                  <a:pt x="693242" y="0"/>
                </a:lnTo>
                <a:lnTo>
                  <a:pt x="808563" y="0"/>
                </a:lnTo>
                <a:lnTo>
                  <a:pt x="936013" y="0"/>
                </a:lnTo>
                <a:lnTo>
                  <a:pt x="1076198" y="0"/>
                </a:lnTo>
                <a:lnTo>
                  <a:pt x="1229724" y="0"/>
                </a:lnTo>
                <a:lnTo>
                  <a:pt x="1397197" y="0"/>
                </a:lnTo>
                <a:lnTo>
                  <a:pt x="1579225" y="0"/>
                </a:lnTo>
                <a:lnTo>
                  <a:pt x="1776413" y="0"/>
                </a:lnTo>
                <a:lnTo>
                  <a:pt x="1989369" y="0"/>
                </a:lnTo>
                <a:lnTo>
                  <a:pt x="2218697" y="0"/>
                </a:lnTo>
                <a:lnTo>
                  <a:pt x="2465006" y="0"/>
                </a:lnTo>
                <a:lnTo>
                  <a:pt x="2728901" y="0"/>
                </a:lnTo>
                <a:lnTo>
                  <a:pt x="3010988" y="0"/>
                </a:lnTo>
                <a:lnTo>
                  <a:pt x="3311875" y="0"/>
                </a:lnTo>
                <a:cubicBezTo>
                  <a:pt x="3577584" y="266327"/>
                  <a:pt x="3726254" y="415343"/>
                  <a:pt x="3988800" y="681670"/>
                </a:cubicBezTo>
                <a:lnTo>
                  <a:pt x="3988800" y="685460"/>
                </a:lnTo>
                <a:lnTo>
                  <a:pt x="3988800" y="694461"/>
                </a:lnTo>
                <a:lnTo>
                  <a:pt x="3988800" y="711988"/>
                </a:lnTo>
                <a:lnTo>
                  <a:pt x="3988800" y="740886"/>
                </a:lnTo>
                <a:lnTo>
                  <a:pt x="3988800" y="783995"/>
                </a:lnTo>
                <a:lnTo>
                  <a:pt x="3988800" y="844158"/>
                </a:lnTo>
                <a:lnTo>
                  <a:pt x="3988800" y="924218"/>
                </a:lnTo>
                <a:lnTo>
                  <a:pt x="3988800" y="1027016"/>
                </a:lnTo>
                <a:lnTo>
                  <a:pt x="3988800" y="1155396"/>
                </a:lnTo>
                <a:lnTo>
                  <a:pt x="3988800" y="1230067"/>
                </a:lnTo>
                <a:lnTo>
                  <a:pt x="3988800" y="1312199"/>
                </a:lnTo>
                <a:lnTo>
                  <a:pt x="3988800" y="1402148"/>
                </a:lnTo>
                <a:lnTo>
                  <a:pt x="3988800" y="1500268"/>
                </a:lnTo>
                <a:lnTo>
                  <a:pt x="3988800" y="1606916"/>
                </a:lnTo>
                <a:lnTo>
                  <a:pt x="3988800" y="1722446"/>
                </a:lnTo>
                <a:lnTo>
                  <a:pt x="3988800" y="1847213"/>
                </a:lnTo>
                <a:lnTo>
                  <a:pt x="3988800" y="1981574"/>
                </a:lnTo>
                <a:lnTo>
                  <a:pt x="3988800" y="2125882"/>
                </a:lnTo>
                <a:lnTo>
                  <a:pt x="3988800" y="2280495"/>
                </a:lnTo>
                <a:lnTo>
                  <a:pt x="3988800" y="2445766"/>
                </a:lnTo>
                <a:lnTo>
                  <a:pt x="3988800" y="2620800"/>
                </a:lnTo>
                <a:lnTo>
                  <a:pt x="2122510" y="2620800"/>
                </a:lnTo>
                <a:lnTo>
                  <a:pt x="2122510" y="2619425"/>
                </a:lnTo>
                <a:cubicBezTo>
                  <a:pt x="2122510" y="2601046"/>
                  <a:pt x="2122510" y="2454011"/>
                  <a:pt x="2122510" y="1277735"/>
                </a:cubicBezTo>
                <a:cubicBezTo>
                  <a:pt x="2122510" y="1277735"/>
                  <a:pt x="2122510" y="1277735"/>
                  <a:pt x="765495" y="1277735"/>
                </a:cubicBezTo>
                <a:cubicBezTo>
                  <a:pt x="765495" y="1277735"/>
                  <a:pt x="765495" y="1277735"/>
                  <a:pt x="765495" y="2499919"/>
                </a:cubicBezTo>
                <a:lnTo>
                  <a:pt x="765495" y="2620800"/>
                </a:lnTo>
                <a:lnTo>
                  <a:pt x="0" y="2620800"/>
                </a:lnTo>
                <a:lnTo>
                  <a:pt x="0" y="2616930"/>
                </a:lnTo>
                <a:lnTo>
                  <a:pt x="0" y="2604767"/>
                </a:lnTo>
                <a:lnTo>
                  <a:pt x="0" y="2581081"/>
                </a:lnTo>
                <a:lnTo>
                  <a:pt x="0" y="2542032"/>
                </a:lnTo>
                <a:lnTo>
                  <a:pt x="0" y="2483779"/>
                </a:lnTo>
                <a:lnTo>
                  <a:pt x="0" y="2402480"/>
                </a:lnTo>
                <a:lnTo>
                  <a:pt x="0" y="2351988"/>
                </a:lnTo>
                <a:lnTo>
                  <a:pt x="0" y="2294295"/>
                </a:lnTo>
                <a:lnTo>
                  <a:pt x="0" y="2228919"/>
                </a:lnTo>
                <a:lnTo>
                  <a:pt x="0" y="2155382"/>
                </a:lnTo>
                <a:lnTo>
                  <a:pt x="0" y="2073203"/>
                </a:lnTo>
                <a:lnTo>
                  <a:pt x="0" y="1981902"/>
                </a:lnTo>
                <a:lnTo>
                  <a:pt x="0" y="1880998"/>
                </a:lnTo>
                <a:lnTo>
                  <a:pt x="0" y="1770012"/>
                </a:lnTo>
                <a:lnTo>
                  <a:pt x="0" y="1648464"/>
                </a:lnTo>
                <a:lnTo>
                  <a:pt x="0" y="1515873"/>
                </a:lnTo>
                <a:lnTo>
                  <a:pt x="0" y="1371760"/>
                </a:lnTo>
                <a:lnTo>
                  <a:pt x="0" y="1215643"/>
                </a:lnTo>
                <a:lnTo>
                  <a:pt x="0" y="1047044"/>
                </a:lnTo>
                <a:lnTo>
                  <a:pt x="0" y="865482"/>
                </a:lnTo>
                <a:lnTo>
                  <a:pt x="0" y="670476"/>
                </a:lnTo>
                <a:lnTo>
                  <a:pt x="0" y="461548"/>
                </a:lnTo>
                <a:lnTo>
                  <a:pt x="0" y="238216"/>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noProof="0" err="1"/>
          </a:p>
        </p:txBody>
      </p:sp>
      <p:sp>
        <p:nvSpPr>
          <p:cNvPr id="30" name="Grafik top"/>
          <p:cNvSpPr/>
          <p:nvPr userDrawn="1"/>
        </p:nvSpPr>
        <p:spPr>
          <a:xfrm>
            <a:off x="3153007" y="0"/>
            <a:ext cx="1836000" cy="1106616"/>
          </a:xfrm>
          <a:custGeom>
            <a:avLst/>
            <a:gdLst>
              <a:gd name="connsiteX0" fmla="*/ 0 w 2448000"/>
              <a:gd name="connsiteY0" fmla="*/ 0 h 1327939"/>
              <a:gd name="connsiteX1" fmla="*/ 2448000 w 2448000"/>
              <a:gd name="connsiteY1" fmla="*/ 0 h 1327939"/>
              <a:gd name="connsiteX2" fmla="*/ 2448000 w 2448000"/>
              <a:gd name="connsiteY2" fmla="*/ 1327939 h 1327939"/>
              <a:gd name="connsiteX3" fmla="*/ 1796441 w 2448000"/>
              <a:gd name="connsiteY3" fmla="*/ 1327939 h 1327939"/>
              <a:gd name="connsiteX4" fmla="*/ 898221 w 2448000"/>
              <a:gd name="connsiteY4" fmla="*/ 262175 h 1327939"/>
              <a:gd name="connsiteX5" fmla="*/ 898221 w 2448000"/>
              <a:gd name="connsiteY5" fmla="*/ 1327939 h 1327939"/>
              <a:gd name="connsiteX6" fmla="*/ 0 w 2448000"/>
              <a:gd name="connsiteY6" fmla="*/ 1327939 h 1327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8000" h="1327939">
                <a:moveTo>
                  <a:pt x="0" y="0"/>
                </a:moveTo>
                <a:lnTo>
                  <a:pt x="2448000" y="0"/>
                </a:lnTo>
                <a:lnTo>
                  <a:pt x="2448000" y="1327939"/>
                </a:lnTo>
                <a:lnTo>
                  <a:pt x="1796441" y="1327939"/>
                </a:lnTo>
                <a:lnTo>
                  <a:pt x="898221" y="262175"/>
                </a:lnTo>
                <a:lnTo>
                  <a:pt x="898221" y="1327939"/>
                </a:lnTo>
                <a:lnTo>
                  <a:pt x="0" y="1327939"/>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noProof="0" err="1"/>
          </a:p>
        </p:txBody>
      </p:sp>
      <p:sp>
        <p:nvSpPr>
          <p:cNvPr id="31" name="TextBox 30"/>
          <p:cNvSpPr txBox="1"/>
          <p:nvPr userDrawn="1"/>
        </p:nvSpPr>
        <p:spPr>
          <a:xfrm>
            <a:off x="-1" y="-250023"/>
            <a:ext cx="8910000" cy="138499"/>
          </a:xfrm>
          <a:prstGeom prst="rect">
            <a:avLst/>
          </a:prstGeom>
          <a:noFill/>
        </p:spPr>
        <p:txBody>
          <a:bodyPr wrap="square" lIns="0" tIns="0" rIns="0" bIns="0" rtlCol="0">
            <a:spAutoFit/>
          </a:bodyPr>
          <a:lstStyle/>
          <a:p>
            <a:r>
              <a:rPr lang="da-DK" sz="900" b="1"/>
              <a:t>Bemærk</a:t>
            </a:r>
            <a:r>
              <a:rPr lang="da-DK" sz="900"/>
              <a:t>: På denne side kan billederne udskiftes. </a:t>
            </a:r>
          </a:p>
        </p:txBody>
      </p:sp>
      <p:sp>
        <p:nvSpPr>
          <p:cNvPr id="12" name="Date Placeholder 11" hidden="1"/>
          <p:cNvSpPr>
            <a:spLocks noGrp="1"/>
          </p:cNvSpPr>
          <p:nvPr>
            <p:ph type="dt" sz="half" idx="10"/>
          </p:nvPr>
        </p:nvSpPr>
        <p:spPr/>
        <p:txBody>
          <a:bodyPr/>
          <a:lstStyle/>
          <a:p>
            <a:fld id="{D9FE36D3-6D8A-41B0-8F1B-2F75587B4040}" type="datetime2">
              <a:rPr lang="da-DK" smtClean="0"/>
              <a:t>2. september 2019</a:t>
            </a:fld>
            <a:endParaRPr lang="da-DK"/>
          </a:p>
        </p:txBody>
      </p:sp>
      <p:sp>
        <p:nvSpPr>
          <p:cNvPr id="13" name="Footer Placeholder 12" hidden="1"/>
          <p:cNvSpPr>
            <a:spLocks noGrp="1"/>
          </p:cNvSpPr>
          <p:nvPr>
            <p:ph type="ftr" sz="quarter" idx="11"/>
          </p:nvPr>
        </p:nvSpPr>
        <p:spPr/>
        <p:txBody>
          <a:bodyPr/>
          <a:lstStyle/>
          <a:p>
            <a:endParaRPr lang="da-DK"/>
          </a:p>
        </p:txBody>
      </p:sp>
      <p:sp>
        <p:nvSpPr>
          <p:cNvPr id="14" name="Slide Number Placeholder 13" hidden="1"/>
          <p:cNvSpPr>
            <a:spLocks noGrp="1"/>
          </p:cNvSpPr>
          <p:nvPr>
            <p:ph type="sldNum" sz="quarter" idx="12"/>
          </p:nvPr>
        </p:nvSpPr>
        <p:spPr>
          <a:xfrm>
            <a:off x="0" y="5820000"/>
            <a:ext cx="0" cy="0"/>
          </a:xfrm>
        </p:spPr>
        <p:txBody>
          <a:bodyPr/>
          <a:lstStyle>
            <a:lvl1pPr>
              <a:defRPr sz="100">
                <a:noFill/>
              </a:defRPr>
            </a:lvl1pPr>
          </a:lstStyle>
          <a:p>
            <a:fld id="{24C8C45C-947F-4981-8B3F-4F32E973C901}" type="slidenum">
              <a:rPr lang="da-DK" smtClean="0"/>
              <a:pPr/>
              <a:t>‹nr.›</a:t>
            </a:fld>
            <a:endParaRPr lang="da-DK"/>
          </a:p>
        </p:txBody>
      </p:sp>
    </p:spTree>
    <p:extLst>
      <p:ext uri="{BB962C8B-B14F-4D97-AF65-F5344CB8AC3E}">
        <p14:creationId xmlns:p14="http://schemas.microsoft.com/office/powerpoint/2010/main" val="29336910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illede og tekst">
    <p:spTree>
      <p:nvGrpSpPr>
        <p:cNvPr id="1" name=""/>
        <p:cNvGrpSpPr/>
        <p:nvPr/>
      </p:nvGrpSpPr>
      <p:grpSpPr>
        <a:xfrm>
          <a:off x="0" y="0"/>
          <a:ext cx="0" cy="0"/>
          <a:chOff x="0" y="0"/>
          <a:chExt cx="0" cy="0"/>
        </a:xfrm>
      </p:grpSpPr>
      <p:sp>
        <p:nvSpPr>
          <p:cNvPr id="11" name="Rød baggrund"/>
          <p:cNvSpPr/>
          <p:nvPr userDrawn="1"/>
        </p:nvSpPr>
        <p:spPr>
          <a:xfrm>
            <a:off x="0" y="0"/>
            <a:ext cx="9142200" cy="5715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noProof="0" err="1"/>
          </a:p>
        </p:txBody>
      </p:sp>
      <p:pic>
        <p:nvPicPr>
          <p:cNvPr id="2" name="smid ud" hidden="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750" y="0"/>
            <a:ext cx="9134501" cy="5715000"/>
          </a:xfrm>
          <a:prstGeom prst="rect">
            <a:avLst/>
          </a:prstGeom>
        </p:spPr>
      </p:pic>
      <p:sp>
        <p:nvSpPr>
          <p:cNvPr id="9" name="Title 1"/>
          <p:cNvSpPr>
            <a:spLocks noGrp="1"/>
          </p:cNvSpPr>
          <p:nvPr>
            <p:ph type="title"/>
          </p:nvPr>
        </p:nvSpPr>
        <p:spPr>
          <a:xfrm>
            <a:off x="5153170" y="1636854"/>
            <a:ext cx="3354439" cy="611271"/>
          </a:xfrm>
        </p:spPr>
        <p:txBody>
          <a:bodyPr anchor="t" anchorCtr="0"/>
          <a:lstStyle>
            <a:lvl1pPr>
              <a:lnSpc>
                <a:spcPct val="93000"/>
              </a:lnSpc>
              <a:defRPr sz="1875">
                <a:solidFill>
                  <a:schemeClr val="bg2"/>
                </a:solidFill>
              </a:defRPr>
            </a:lvl1pPr>
          </a:lstStyle>
          <a:p>
            <a:r>
              <a:rPr lang="da-DK" dirty="0"/>
              <a:t>Click to edit Master title style</a:t>
            </a:r>
          </a:p>
        </p:txBody>
      </p:sp>
      <p:sp>
        <p:nvSpPr>
          <p:cNvPr id="10" name="Content Placeholder 2"/>
          <p:cNvSpPr>
            <a:spLocks noGrp="1"/>
          </p:cNvSpPr>
          <p:nvPr>
            <p:ph idx="1"/>
          </p:nvPr>
        </p:nvSpPr>
        <p:spPr>
          <a:xfrm>
            <a:off x="5153171" y="2367332"/>
            <a:ext cx="3354439" cy="2687488"/>
          </a:xfrm>
        </p:spPr>
        <p:txBody>
          <a:bodyPr/>
          <a:lstStyle>
            <a:lvl1pPr>
              <a:buClr>
                <a:schemeClr val="bg2"/>
              </a:buClr>
              <a:defRPr>
                <a:solidFill>
                  <a:schemeClr val="bg2"/>
                </a:solidFill>
              </a:defRPr>
            </a:lvl1pPr>
            <a:lvl2pPr>
              <a:buClr>
                <a:schemeClr val="bg2"/>
              </a:buClr>
              <a:defRPr>
                <a:solidFill>
                  <a:schemeClr val="bg2"/>
                </a:solidFill>
              </a:defRPr>
            </a:lvl2pPr>
            <a:lvl3pPr>
              <a:buClr>
                <a:schemeClr val="bg2"/>
              </a:buClr>
              <a:defRPr>
                <a:solidFill>
                  <a:schemeClr val="bg2"/>
                </a:solidFill>
              </a:defRPr>
            </a:lvl3pPr>
            <a:lvl4pPr>
              <a:buClr>
                <a:schemeClr val="bg2"/>
              </a:buClr>
              <a:defRPr>
                <a:solidFill>
                  <a:schemeClr val="bg2"/>
                </a:solidFill>
              </a:defRPr>
            </a:lvl4pPr>
            <a:lvl5pPr>
              <a:buClr>
                <a:schemeClr val="bg2"/>
              </a:buClr>
              <a:defRPr>
                <a:solidFill>
                  <a:schemeClr val="bg2"/>
                </a:solidFill>
              </a:defRPr>
            </a:lvl5pPr>
            <a:lvl6pPr>
              <a:buClr>
                <a:schemeClr val="bg2"/>
              </a:buClr>
              <a:defRPr>
                <a:solidFill>
                  <a:schemeClr val="bg2"/>
                </a:solidFill>
              </a:defRPr>
            </a:lvl6pPr>
            <a:lvl7pPr>
              <a:buClr>
                <a:schemeClr val="bg2"/>
              </a:buClr>
              <a:defRPr>
                <a:solidFill>
                  <a:schemeClr val="bg2"/>
                </a:solidFill>
              </a:defRPr>
            </a:lvl7pPr>
            <a:lvl8pPr>
              <a:buClr>
                <a:schemeClr val="bg2"/>
              </a:buClr>
              <a:defRPr>
                <a:solidFill>
                  <a:schemeClr val="bg2"/>
                </a:solidFill>
              </a:defRPr>
            </a:lvl8pPr>
            <a:lvl9pPr>
              <a:buClr>
                <a:schemeClr val="bg2"/>
              </a:buClr>
              <a:defRPr>
                <a:solidFill>
                  <a:schemeClr val="bg2"/>
                </a:solidFill>
              </a:defRPr>
            </a:lvl9pPr>
          </a:lstStyle>
          <a:p>
            <a:pPr lvl="0"/>
            <a:r>
              <a:rPr lang="da-DK" noProof="0" dirty="0"/>
              <a:t>Edit Master </a:t>
            </a:r>
            <a:r>
              <a:rPr lang="da-DK" noProof="0" dirty="0" err="1"/>
              <a:t>text</a:t>
            </a:r>
            <a:r>
              <a:rPr lang="da-DK" noProof="0" dirty="0"/>
              <a:t> styles</a:t>
            </a:r>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a:p>
            <a:pPr lvl="5"/>
            <a:r>
              <a:rPr lang="da-DK" noProof="0" dirty="0"/>
              <a:t>6</a:t>
            </a:r>
          </a:p>
          <a:p>
            <a:pPr lvl="6"/>
            <a:r>
              <a:rPr lang="da-DK" noProof="0" dirty="0"/>
              <a:t>7</a:t>
            </a:r>
          </a:p>
          <a:p>
            <a:pPr lvl="7"/>
            <a:r>
              <a:rPr lang="da-DK" noProof="0" dirty="0"/>
              <a:t>8</a:t>
            </a:r>
          </a:p>
          <a:p>
            <a:pPr lvl="8"/>
            <a:r>
              <a:rPr lang="da-DK" noProof="0" dirty="0"/>
              <a:t>9</a:t>
            </a:r>
          </a:p>
        </p:txBody>
      </p:sp>
      <p:sp>
        <p:nvSpPr>
          <p:cNvPr id="14" name="Slide Number Placeholder 13"/>
          <p:cNvSpPr>
            <a:spLocks noGrp="1"/>
          </p:cNvSpPr>
          <p:nvPr>
            <p:ph type="sldNum" sz="quarter" idx="12"/>
          </p:nvPr>
        </p:nvSpPr>
        <p:spPr/>
        <p:txBody>
          <a:bodyPr/>
          <a:lstStyle>
            <a:lvl1pPr>
              <a:defRPr>
                <a:solidFill>
                  <a:schemeClr val="bg2"/>
                </a:solidFill>
              </a:defRPr>
            </a:lvl1pPr>
          </a:lstStyle>
          <a:p>
            <a:fld id="{24C8C45C-947F-4981-8B3F-4F32E973C901}" type="slidenum">
              <a:rPr lang="da-DK" smtClean="0"/>
              <a:pPr/>
              <a:t>‹nr.›</a:t>
            </a:fld>
            <a:endParaRPr lang="da-DK"/>
          </a:p>
        </p:txBody>
      </p:sp>
      <p:sp>
        <p:nvSpPr>
          <p:cNvPr id="12" name="Date Placeholder 11" hidden="1"/>
          <p:cNvSpPr>
            <a:spLocks noGrp="1"/>
          </p:cNvSpPr>
          <p:nvPr>
            <p:ph type="dt" sz="half" idx="10"/>
          </p:nvPr>
        </p:nvSpPr>
        <p:spPr/>
        <p:txBody>
          <a:bodyPr/>
          <a:lstStyle/>
          <a:p>
            <a:fld id="{D9FE36D3-6D8A-41B0-8F1B-2F75587B4040}" type="datetime2">
              <a:rPr lang="da-DK" smtClean="0"/>
              <a:t>2. september 2019</a:t>
            </a:fld>
            <a:endParaRPr lang="da-DK"/>
          </a:p>
        </p:txBody>
      </p:sp>
      <p:sp>
        <p:nvSpPr>
          <p:cNvPr id="13" name="Footer Placeholder 12" hidden="1"/>
          <p:cNvSpPr>
            <a:spLocks noGrp="1"/>
          </p:cNvSpPr>
          <p:nvPr>
            <p:ph type="ftr" sz="quarter" idx="11"/>
          </p:nvPr>
        </p:nvSpPr>
        <p:spPr/>
        <p:txBody>
          <a:bodyPr/>
          <a:lstStyle/>
          <a:p>
            <a:endParaRPr lang="da-DK"/>
          </a:p>
        </p:txBody>
      </p:sp>
      <p:sp>
        <p:nvSpPr>
          <p:cNvPr id="20" name="TextBox 19"/>
          <p:cNvSpPr txBox="1"/>
          <p:nvPr userDrawn="1"/>
        </p:nvSpPr>
        <p:spPr>
          <a:xfrm>
            <a:off x="-1" y="-250023"/>
            <a:ext cx="8910000" cy="138499"/>
          </a:xfrm>
          <a:prstGeom prst="rect">
            <a:avLst/>
          </a:prstGeom>
          <a:noFill/>
        </p:spPr>
        <p:txBody>
          <a:bodyPr wrap="square" lIns="0" tIns="0" rIns="0" bIns="0" rtlCol="0">
            <a:spAutoFit/>
          </a:bodyPr>
          <a:lstStyle/>
          <a:p>
            <a:r>
              <a:rPr lang="da-DK" sz="900" b="1"/>
              <a:t>Bemærk</a:t>
            </a:r>
            <a:r>
              <a:rPr lang="da-DK" sz="900"/>
              <a:t>: På denne side kan billedet udskiftes. </a:t>
            </a:r>
          </a:p>
        </p:txBody>
      </p:sp>
      <p:sp>
        <p:nvSpPr>
          <p:cNvPr id="17" name="Picture Placeholder 16"/>
          <p:cNvSpPr>
            <a:spLocks noGrp="1"/>
          </p:cNvSpPr>
          <p:nvPr>
            <p:ph type="pic" sz="quarter" idx="16" hasCustomPrompt="1"/>
          </p:nvPr>
        </p:nvSpPr>
        <p:spPr>
          <a:xfrm>
            <a:off x="156599" y="173999"/>
            <a:ext cx="4833000" cy="5370000"/>
          </a:xfrm>
          <a:custGeom>
            <a:avLst/>
            <a:gdLst>
              <a:gd name="connsiteX0" fmla="*/ 0 w 6444000"/>
              <a:gd name="connsiteY0" fmla="*/ 0 h 6444000"/>
              <a:gd name="connsiteX1" fmla="*/ 1364 w 6444000"/>
              <a:gd name="connsiteY1" fmla="*/ 0 h 6444000"/>
              <a:gd name="connsiteX2" fmla="*/ 10912 w 6444000"/>
              <a:gd name="connsiteY2" fmla="*/ 0 h 6444000"/>
              <a:gd name="connsiteX3" fmla="*/ 36828 w 6444000"/>
              <a:gd name="connsiteY3" fmla="*/ 0 h 6444000"/>
              <a:gd name="connsiteX4" fmla="*/ 58481 w 6444000"/>
              <a:gd name="connsiteY4" fmla="*/ 0 h 6444000"/>
              <a:gd name="connsiteX5" fmla="*/ 87296 w 6444000"/>
              <a:gd name="connsiteY5" fmla="*/ 0 h 6444000"/>
              <a:gd name="connsiteX6" fmla="*/ 124294 w 6444000"/>
              <a:gd name="connsiteY6" fmla="*/ 0 h 6444000"/>
              <a:gd name="connsiteX7" fmla="*/ 170499 w 6444000"/>
              <a:gd name="connsiteY7" fmla="*/ 0 h 6444000"/>
              <a:gd name="connsiteX8" fmla="*/ 226935 w 6444000"/>
              <a:gd name="connsiteY8" fmla="*/ 0 h 6444000"/>
              <a:gd name="connsiteX9" fmla="*/ 294623 w 6444000"/>
              <a:gd name="connsiteY9" fmla="*/ 0 h 6444000"/>
              <a:gd name="connsiteX10" fmla="*/ 374587 w 6444000"/>
              <a:gd name="connsiteY10" fmla="*/ 0 h 6444000"/>
              <a:gd name="connsiteX11" fmla="*/ 467850 w 6444000"/>
              <a:gd name="connsiteY11" fmla="*/ 0 h 6444000"/>
              <a:gd name="connsiteX12" fmla="*/ 575435 w 6444000"/>
              <a:gd name="connsiteY12" fmla="*/ 0 h 6444000"/>
              <a:gd name="connsiteX13" fmla="*/ 698365 w 6444000"/>
              <a:gd name="connsiteY13" fmla="*/ 0 h 6444000"/>
              <a:gd name="connsiteX14" fmla="*/ 837663 w 6444000"/>
              <a:gd name="connsiteY14" fmla="*/ 0 h 6444000"/>
              <a:gd name="connsiteX15" fmla="*/ 994351 w 6444000"/>
              <a:gd name="connsiteY15" fmla="*/ 0 h 6444000"/>
              <a:gd name="connsiteX16" fmla="*/ 1169454 w 6444000"/>
              <a:gd name="connsiteY16" fmla="*/ 0 h 6444000"/>
              <a:gd name="connsiteX17" fmla="*/ 1363993 w 6444000"/>
              <a:gd name="connsiteY17" fmla="*/ 0 h 6444000"/>
              <a:gd name="connsiteX18" fmla="*/ 1578993 w 6444000"/>
              <a:gd name="connsiteY18" fmla="*/ 0 h 6444000"/>
              <a:gd name="connsiteX19" fmla="*/ 1815475 w 6444000"/>
              <a:gd name="connsiteY19" fmla="*/ 0 h 6444000"/>
              <a:gd name="connsiteX20" fmla="*/ 2074464 w 6444000"/>
              <a:gd name="connsiteY20" fmla="*/ 0 h 6444000"/>
              <a:gd name="connsiteX21" fmla="*/ 2356981 w 6444000"/>
              <a:gd name="connsiteY21" fmla="*/ 0 h 6444000"/>
              <a:gd name="connsiteX22" fmla="*/ 2664050 w 6444000"/>
              <a:gd name="connsiteY22" fmla="*/ 0 h 6444000"/>
              <a:gd name="connsiteX23" fmla="*/ 2996693 w 6444000"/>
              <a:gd name="connsiteY23" fmla="*/ 0 h 6444000"/>
              <a:gd name="connsiteX24" fmla="*/ 3355935 w 6444000"/>
              <a:gd name="connsiteY24" fmla="*/ 0 h 6444000"/>
              <a:gd name="connsiteX25" fmla="*/ 3742798 w 6444000"/>
              <a:gd name="connsiteY25" fmla="*/ 0 h 6444000"/>
              <a:gd name="connsiteX26" fmla="*/ 4158304 w 6444000"/>
              <a:gd name="connsiteY26" fmla="*/ 0 h 6444000"/>
              <a:gd name="connsiteX27" fmla="*/ 4377119 w 6444000"/>
              <a:gd name="connsiteY27" fmla="*/ 0 h 6444000"/>
              <a:gd name="connsiteX28" fmla="*/ 4603478 w 6444000"/>
              <a:gd name="connsiteY28" fmla="*/ 0 h 6444000"/>
              <a:gd name="connsiteX29" fmla="*/ 4837509 w 6444000"/>
              <a:gd name="connsiteY29" fmla="*/ 0 h 6444000"/>
              <a:gd name="connsiteX30" fmla="*/ 5079341 w 6444000"/>
              <a:gd name="connsiteY30" fmla="*/ 0 h 6444000"/>
              <a:gd name="connsiteX31" fmla="*/ 5329101 w 6444000"/>
              <a:gd name="connsiteY31" fmla="*/ 0 h 6444000"/>
              <a:gd name="connsiteX32" fmla="*/ 5586917 w 6444000"/>
              <a:gd name="connsiteY32" fmla="*/ 0 h 6444000"/>
              <a:gd name="connsiteX33" fmla="*/ 6444000 w 6444000"/>
              <a:gd name="connsiteY33" fmla="*/ 857084 h 6444000"/>
              <a:gd name="connsiteX34" fmla="*/ 6444000 w 6444000"/>
              <a:gd name="connsiteY34" fmla="*/ 858448 h 6444000"/>
              <a:gd name="connsiteX35" fmla="*/ 6444000 w 6444000"/>
              <a:gd name="connsiteY35" fmla="*/ 867996 h 6444000"/>
              <a:gd name="connsiteX36" fmla="*/ 6444000 w 6444000"/>
              <a:gd name="connsiteY36" fmla="*/ 893912 h 6444000"/>
              <a:gd name="connsiteX37" fmla="*/ 6444000 w 6444000"/>
              <a:gd name="connsiteY37" fmla="*/ 915565 h 6444000"/>
              <a:gd name="connsiteX38" fmla="*/ 6444000 w 6444000"/>
              <a:gd name="connsiteY38" fmla="*/ 944379 h 6444000"/>
              <a:gd name="connsiteX39" fmla="*/ 6444000 w 6444000"/>
              <a:gd name="connsiteY39" fmla="*/ 981378 h 6444000"/>
              <a:gd name="connsiteX40" fmla="*/ 6444000 w 6444000"/>
              <a:gd name="connsiteY40" fmla="*/ 1027583 h 6444000"/>
              <a:gd name="connsiteX41" fmla="*/ 6444000 w 6444000"/>
              <a:gd name="connsiteY41" fmla="*/ 1084018 h 6444000"/>
              <a:gd name="connsiteX42" fmla="*/ 6444000 w 6444000"/>
              <a:gd name="connsiteY42" fmla="*/ 1151706 h 6444000"/>
              <a:gd name="connsiteX43" fmla="*/ 6444000 w 6444000"/>
              <a:gd name="connsiteY43" fmla="*/ 1231671 h 6444000"/>
              <a:gd name="connsiteX44" fmla="*/ 6444000 w 6444000"/>
              <a:gd name="connsiteY44" fmla="*/ 1324934 h 6444000"/>
              <a:gd name="connsiteX45" fmla="*/ 6444000 w 6444000"/>
              <a:gd name="connsiteY45" fmla="*/ 1432519 h 6444000"/>
              <a:gd name="connsiteX46" fmla="*/ 6444000 w 6444000"/>
              <a:gd name="connsiteY46" fmla="*/ 1555448 h 6444000"/>
              <a:gd name="connsiteX47" fmla="*/ 6444000 w 6444000"/>
              <a:gd name="connsiteY47" fmla="*/ 1694746 h 6444000"/>
              <a:gd name="connsiteX48" fmla="*/ 6444000 w 6444000"/>
              <a:gd name="connsiteY48" fmla="*/ 1851435 h 6444000"/>
              <a:gd name="connsiteX49" fmla="*/ 6444000 w 6444000"/>
              <a:gd name="connsiteY49" fmla="*/ 2026538 h 6444000"/>
              <a:gd name="connsiteX50" fmla="*/ 6444000 w 6444000"/>
              <a:gd name="connsiteY50" fmla="*/ 2221077 h 6444000"/>
              <a:gd name="connsiteX51" fmla="*/ 6444000 w 6444000"/>
              <a:gd name="connsiteY51" fmla="*/ 2436077 h 6444000"/>
              <a:gd name="connsiteX52" fmla="*/ 6444000 w 6444000"/>
              <a:gd name="connsiteY52" fmla="*/ 2672559 h 6444000"/>
              <a:gd name="connsiteX53" fmla="*/ 6444000 w 6444000"/>
              <a:gd name="connsiteY53" fmla="*/ 2931547 h 6444000"/>
              <a:gd name="connsiteX54" fmla="*/ 6444000 w 6444000"/>
              <a:gd name="connsiteY54" fmla="*/ 3214064 h 6444000"/>
              <a:gd name="connsiteX55" fmla="*/ 6444000 w 6444000"/>
              <a:gd name="connsiteY55" fmla="*/ 3521133 h 6444000"/>
              <a:gd name="connsiteX56" fmla="*/ 6444000 w 6444000"/>
              <a:gd name="connsiteY56" fmla="*/ 3853777 h 6444000"/>
              <a:gd name="connsiteX57" fmla="*/ 6444000 w 6444000"/>
              <a:gd name="connsiteY57" fmla="*/ 4213019 h 6444000"/>
              <a:gd name="connsiteX58" fmla="*/ 6444000 w 6444000"/>
              <a:gd name="connsiteY58" fmla="*/ 4599881 h 6444000"/>
              <a:gd name="connsiteX59" fmla="*/ 6444000 w 6444000"/>
              <a:gd name="connsiteY59" fmla="*/ 5015388 h 6444000"/>
              <a:gd name="connsiteX60" fmla="*/ 6444000 w 6444000"/>
              <a:gd name="connsiteY60" fmla="*/ 5234202 h 6444000"/>
              <a:gd name="connsiteX61" fmla="*/ 6444000 w 6444000"/>
              <a:gd name="connsiteY61" fmla="*/ 5460561 h 6444000"/>
              <a:gd name="connsiteX62" fmla="*/ 6444000 w 6444000"/>
              <a:gd name="connsiteY62" fmla="*/ 5694593 h 6444000"/>
              <a:gd name="connsiteX63" fmla="*/ 6444000 w 6444000"/>
              <a:gd name="connsiteY63" fmla="*/ 5936424 h 6444000"/>
              <a:gd name="connsiteX64" fmla="*/ 6444000 w 6444000"/>
              <a:gd name="connsiteY64" fmla="*/ 6186184 h 6444000"/>
              <a:gd name="connsiteX65" fmla="*/ 6444000 w 6444000"/>
              <a:gd name="connsiteY65" fmla="*/ 6444000 h 6444000"/>
              <a:gd name="connsiteX66" fmla="*/ 6442427 w 6444000"/>
              <a:gd name="connsiteY66" fmla="*/ 6444000 h 6444000"/>
              <a:gd name="connsiteX67" fmla="*/ 6431414 w 6444000"/>
              <a:gd name="connsiteY67" fmla="*/ 6444000 h 6444000"/>
              <a:gd name="connsiteX68" fmla="*/ 6401523 w 6444000"/>
              <a:gd name="connsiteY68" fmla="*/ 6444000 h 6444000"/>
              <a:gd name="connsiteX69" fmla="*/ 6376548 w 6444000"/>
              <a:gd name="connsiteY69" fmla="*/ 6444000 h 6444000"/>
              <a:gd name="connsiteX70" fmla="*/ 6343313 w 6444000"/>
              <a:gd name="connsiteY70" fmla="*/ 6444000 h 6444000"/>
              <a:gd name="connsiteX71" fmla="*/ 6300639 w 6444000"/>
              <a:gd name="connsiteY71" fmla="*/ 6444000 h 6444000"/>
              <a:gd name="connsiteX72" fmla="*/ 6247345 w 6444000"/>
              <a:gd name="connsiteY72" fmla="*/ 6444000 h 6444000"/>
              <a:gd name="connsiteX73" fmla="*/ 6182252 w 6444000"/>
              <a:gd name="connsiteY73" fmla="*/ 6444000 h 6444000"/>
              <a:gd name="connsiteX74" fmla="*/ 6104180 w 6444000"/>
              <a:gd name="connsiteY74" fmla="*/ 6444000 h 6444000"/>
              <a:gd name="connsiteX75" fmla="*/ 6011949 w 6444000"/>
              <a:gd name="connsiteY75" fmla="*/ 6444000 h 6444000"/>
              <a:gd name="connsiteX76" fmla="*/ 5904378 w 6444000"/>
              <a:gd name="connsiteY76" fmla="*/ 6444000 h 6444000"/>
              <a:gd name="connsiteX77" fmla="*/ 5780289 w 6444000"/>
              <a:gd name="connsiteY77" fmla="*/ 6444000 h 6444000"/>
              <a:gd name="connsiteX78" fmla="*/ 5638500 w 6444000"/>
              <a:gd name="connsiteY78" fmla="*/ 6444000 h 6444000"/>
              <a:gd name="connsiteX79" fmla="*/ 5477833 w 6444000"/>
              <a:gd name="connsiteY79" fmla="*/ 6444000 h 6444000"/>
              <a:gd name="connsiteX80" fmla="*/ 5297107 w 6444000"/>
              <a:gd name="connsiteY80" fmla="*/ 6444000 h 6444000"/>
              <a:gd name="connsiteX81" fmla="*/ 5095142 w 6444000"/>
              <a:gd name="connsiteY81" fmla="*/ 6444000 h 6444000"/>
              <a:gd name="connsiteX82" fmla="*/ 4870758 w 6444000"/>
              <a:gd name="connsiteY82" fmla="*/ 6444000 h 6444000"/>
              <a:gd name="connsiteX83" fmla="*/ 4622776 w 6444000"/>
              <a:gd name="connsiteY83" fmla="*/ 6444000 h 6444000"/>
              <a:gd name="connsiteX84" fmla="*/ 4350015 w 6444000"/>
              <a:gd name="connsiteY84" fmla="*/ 6444000 h 6444000"/>
              <a:gd name="connsiteX85" fmla="*/ 4051296 w 6444000"/>
              <a:gd name="connsiteY85" fmla="*/ 6444000 h 6444000"/>
              <a:gd name="connsiteX86" fmla="*/ 3725438 w 6444000"/>
              <a:gd name="connsiteY86" fmla="*/ 6444000 h 6444000"/>
              <a:gd name="connsiteX87" fmla="*/ 3371262 w 6444000"/>
              <a:gd name="connsiteY87" fmla="*/ 6444000 h 6444000"/>
              <a:gd name="connsiteX88" fmla="*/ 3183185 w 6444000"/>
              <a:gd name="connsiteY88" fmla="*/ 6444000 h 6444000"/>
              <a:gd name="connsiteX89" fmla="*/ 2987587 w 6444000"/>
              <a:gd name="connsiteY89" fmla="*/ 6444000 h 6444000"/>
              <a:gd name="connsiteX90" fmla="*/ 2784319 w 6444000"/>
              <a:gd name="connsiteY90" fmla="*/ 6444000 h 6444000"/>
              <a:gd name="connsiteX91" fmla="*/ 2573234 w 6444000"/>
              <a:gd name="connsiteY91" fmla="*/ 6444000 h 6444000"/>
              <a:gd name="connsiteX92" fmla="*/ 2354185 w 6444000"/>
              <a:gd name="connsiteY92" fmla="*/ 6444000 h 6444000"/>
              <a:gd name="connsiteX93" fmla="*/ 2127024 w 6444000"/>
              <a:gd name="connsiteY93" fmla="*/ 6444000 h 6444000"/>
              <a:gd name="connsiteX94" fmla="*/ 1891603 w 6444000"/>
              <a:gd name="connsiteY94" fmla="*/ 6444000 h 6444000"/>
              <a:gd name="connsiteX95" fmla="*/ 1647775 w 6444000"/>
              <a:gd name="connsiteY95" fmla="*/ 6444000 h 6444000"/>
              <a:gd name="connsiteX96" fmla="*/ 1395392 w 6444000"/>
              <a:gd name="connsiteY96" fmla="*/ 6444000 h 6444000"/>
              <a:gd name="connsiteX97" fmla="*/ 1134308 w 6444000"/>
              <a:gd name="connsiteY97" fmla="*/ 6444000 h 6444000"/>
              <a:gd name="connsiteX98" fmla="*/ 864374 w 6444000"/>
              <a:gd name="connsiteY98" fmla="*/ 6444000 h 6444000"/>
              <a:gd name="connsiteX99" fmla="*/ 585443 w 6444000"/>
              <a:gd name="connsiteY99" fmla="*/ 6444000 h 6444000"/>
              <a:gd name="connsiteX100" fmla="*/ 297367 w 6444000"/>
              <a:gd name="connsiteY100" fmla="*/ 6444000 h 6444000"/>
              <a:gd name="connsiteX101" fmla="*/ 0 w 6444000"/>
              <a:gd name="connsiteY101" fmla="*/ 6444000 h 6444000"/>
              <a:gd name="connsiteX102" fmla="*/ 0 w 6444000"/>
              <a:gd name="connsiteY102" fmla="*/ 6442427 h 6444000"/>
              <a:gd name="connsiteX103" fmla="*/ 0 w 6444000"/>
              <a:gd name="connsiteY103" fmla="*/ 6431414 h 6444000"/>
              <a:gd name="connsiteX104" fmla="*/ 0 w 6444000"/>
              <a:gd name="connsiteY104" fmla="*/ 6401523 h 6444000"/>
              <a:gd name="connsiteX105" fmla="*/ 0 w 6444000"/>
              <a:gd name="connsiteY105" fmla="*/ 6376548 h 6444000"/>
              <a:gd name="connsiteX106" fmla="*/ 0 w 6444000"/>
              <a:gd name="connsiteY106" fmla="*/ 6343313 h 6444000"/>
              <a:gd name="connsiteX107" fmla="*/ 0 w 6444000"/>
              <a:gd name="connsiteY107" fmla="*/ 6300639 h 6444000"/>
              <a:gd name="connsiteX108" fmla="*/ 0 w 6444000"/>
              <a:gd name="connsiteY108" fmla="*/ 6247345 h 6444000"/>
              <a:gd name="connsiteX109" fmla="*/ 0 w 6444000"/>
              <a:gd name="connsiteY109" fmla="*/ 6182252 h 6444000"/>
              <a:gd name="connsiteX110" fmla="*/ 0 w 6444000"/>
              <a:gd name="connsiteY110" fmla="*/ 6104180 h 6444000"/>
              <a:gd name="connsiteX111" fmla="*/ 0 w 6444000"/>
              <a:gd name="connsiteY111" fmla="*/ 6011949 h 6444000"/>
              <a:gd name="connsiteX112" fmla="*/ 0 w 6444000"/>
              <a:gd name="connsiteY112" fmla="*/ 5904378 h 6444000"/>
              <a:gd name="connsiteX113" fmla="*/ 0 w 6444000"/>
              <a:gd name="connsiteY113" fmla="*/ 5780289 h 6444000"/>
              <a:gd name="connsiteX114" fmla="*/ 0 w 6444000"/>
              <a:gd name="connsiteY114" fmla="*/ 5638500 h 6444000"/>
              <a:gd name="connsiteX115" fmla="*/ 0 w 6444000"/>
              <a:gd name="connsiteY115" fmla="*/ 5477833 h 6444000"/>
              <a:gd name="connsiteX116" fmla="*/ 0 w 6444000"/>
              <a:gd name="connsiteY116" fmla="*/ 5297107 h 6444000"/>
              <a:gd name="connsiteX117" fmla="*/ 0 w 6444000"/>
              <a:gd name="connsiteY117" fmla="*/ 5095142 h 6444000"/>
              <a:gd name="connsiteX118" fmla="*/ 0 w 6444000"/>
              <a:gd name="connsiteY118" fmla="*/ 4870758 h 6444000"/>
              <a:gd name="connsiteX119" fmla="*/ 0 w 6444000"/>
              <a:gd name="connsiteY119" fmla="*/ 4622776 h 6444000"/>
              <a:gd name="connsiteX120" fmla="*/ 0 w 6444000"/>
              <a:gd name="connsiteY120" fmla="*/ 4350015 h 6444000"/>
              <a:gd name="connsiteX121" fmla="*/ 0 w 6444000"/>
              <a:gd name="connsiteY121" fmla="*/ 4051296 h 6444000"/>
              <a:gd name="connsiteX122" fmla="*/ 0 w 6444000"/>
              <a:gd name="connsiteY122" fmla="*/ 3725438 h 6444000"/>
              <a:gd name="connsiteX123" fmla="*/ 0 w 6444000"/>
              <a:gd name="connsiteY123" fmla="*/ 3371262 h 6444000"/>
              <a:gd name="connsiteX124" fmla="*/ 0 w 6444000"/>
              <a:gd name="connsiteY124" fmla="*/ 3183185 h 6444000"/>
              <a:gd name="connsiteX125" fmla="*/ 0 w 6444000"/>
              <a:gd name="connsiteY125" fmla="*/ 2987587 h 6444000"/>
              <a:gd name="connsiteX126" fmla="*/ 0 w 6444000"/>
              <a:gd name="connsiteY126" fmla="*/ 2784319 h 6444000"/>
              <a:gd name="connsiteX127" fmla="*/ 0 w 6444000"/>
              <a:gd name="connsiteY127" fmla="*/ 2573234 h 6444000"/>
              <a:gd name="connsiteX128" fmla="*/ 0 w 6444000"/>
              <a:gd name="connsiteY128" fmla="*/ 2354185 h 6444000"/>
              <a:gd name="connsiteX129" fmla="*/ 0 w 6444000"/>
              <a:gd name="connsiteY129" fmla="*/ 2127024 h 6444000"/>
              <a:gd name="connsiteX130" fmla="*/ 0 w 6444000"/>
              <a:gd name="connsiteY130" fmla="*/ 1891603 h 6444000"/>
              <a:gd name="connsiteX131" fmla="*/ 0 w 6444000"/>
              <a:gd name="connsiteY131" fmla="*/ 1647775 h 6444000"/>
              <a:gd name="connsiteX132" fmla="*/ 0 w 6444000"/>
              <a:gd name="connsiteY132" fmla="*/ 1395392 h 6444000"/>
              <a:gd name="connsiteX133" fmla="*/ 0 w 6444000"/>
              <a:gd name="connsiteY133" fmla="*/ 1134308 h 6444000"/>
              <a:gd name="connsiteX134" fmla="*/ 0 w 6444000"/>
              <a:gd name="connsiteY134" fmla="*/ 864374 h 6444000"/>
              <a:gd name="connsiteX135" fmla="*/ 0 w 6444000"/>
              <a:gd name="connsiteY135" fmla="*/ 585443 h 6444000"/>
              <a:gd name="connsiteX136" fmla="*/ 0 w 6444000"/>
              <a:gd name="connsiteY136" fmla="*/ 297367 h 64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6444000" h="6444000">
                <a:moveTo>
                  <a:pt x="0" y="0"/>
                </a:moveTo>
                <a:lnTo>
                  <a:pt x="1364" y="0"/>
                </a:lnTo>
                <a:lnTo>
                  <a:pt x="10912" y="0"/>
                </a:lnTo>
                <a:lnTo>
                  <a:pt x="36828" y="0"/>
                </a:lnTo>
                <a:lnTo>
                  <a:pt x="58481" y="0"/>
                </a:lnTo>
                <a:lnTo>
                  <a:pt x="87296" y="0"/>
                </a:lnTo>
                <a:lnTo>
                  <a:pt x="124294" y="0"/>
                </a:lnTo>
                <a:lnTo>
                  <a:pt x="170499" y="0"/>
                </a:lnTo>
                <a:lnTo>
                  <a:pt x="226935" y="0"/>
                </a:lnTo>
                <a:lnTo>
                  <a:pt x="294623" y="0"/>
                </a:lnTo>
                <a:lnTo>
                  <a:pt x="374587" y="0"/>
                </a:lnTo>
                <a:lnTo>
                  <a:pt x="467850" y="0"/>
                </a:lnTo>
                <a:lnTo>
                  <a:pt x="575435" y="0"/>
                </a:lnTo>
                <a:lnTo>
                  <a:pt x="698365" y="0"/>
                </a:lnTo>
                <a:lnTo>
                  <a:pt x="837663" y="0"/>
                </a:lnTo>
                <a:lnTo>
                  <a:pt x="994351" y="0"/>
                </a:lnTo>
                <a:lnTo>
                  <a:pt x="1169454" y="0"/>
                </a:lnTo>
                <a:lnTo>
                  <a:pt x="1363993" y="0"/>
                </a:lnTo>
                <a:lnTo>
                  <a:pt x="1578993" y="0"/>
                </a:lnTo>
                <a:lnTo>
                  <a:pt x="1815475" y="0"/>
                </a:lnTo>
                <a:lnTo>
                  <a:pt x="2074464" y="0"/>
                </a:lnTo>
                <a:lnTo>
                  <a:pt x="2356981" y="0"/>
                </a:lnTo>
                <a:lnTo>
                  <a:pt x="2664050" y="0"/>
                </a:lnTo>
                <a:lnTo>
                  <a:pt x="2996693" y="0"/>
                </a:lnTo>
                <a:lnTo>
                  <a:pt x="3355935" y="0"/>
                </a:lnTo>
                <a:lnTo>
                  <a:pt x="3742798" y="0"/>
                </a:lnTo>
                <a:lnTo>
                  <a:pt x="4158304" y="0"/>
                </a:lnTo>
                <a:lnTo>
                  <a:pt x="4377119" y="0"/>
                </a:lnTo>
                <a:lnTo>
                  <a:pt x="4603478" y="0"/>
                </a:lnTo>
                <a:lnTo>
                  <a:pt x="4837509" y="0"/>
                </a:lnTo>
                <a:lnTo>
                  <a:pt x="5079341" y="0"/>
                </a:lnTo>
                <a:lnTo>
                  <a:pt x="5329101" y="0"/>
                </a:lnTo>
                <a:lnTo>
                  <a:pt x="5586917" y="0"/>
                </a:lnTo>
                <a:cubicBezTo>
                  <a:pt x="5923401" y="336485"/>
                  <a:pt x="6110690" y="523774"/>
                  <a:pt x="6444000" y="857084"/>
                </a:cubicBezTo>
                <a:lnTo>
                  <a:pt x="6444000" y="858448"/>
                </a:lnTo>
                <a:lnTo>
                  <a:pt x="6444000" y="867996"/>
                </a:lnTo>
                <a:lnTo>
                  <a:pt x="6444000" y="893912"/>
                </a:lnTo>
                <a:lnTo>
                  <a:pt x="6444000" y="915565"/>
                </a:lnTo>
                <a:lnTo>
                  <a:pt x="6444000" y="944379"/>
                </a:lnTo>
                <a:lnTo>
                  <a:pt x="6444000" y="981378"/>
                </a:lnTo>
                <a:lnTo>
                  <a:pt x="6444000" y="1027583"/>
                </a:lnTo>
                <a:lnTo>
                  <a:pt x="6444000" y="1084018"/>
                </a:lnTo>
                <a:lnTo>
                  <a:pt x="6444000" y="1151706"/>
                </a:lnTo>
                <a:lnTo>
                  <a:pt x="6444000" y="1231671"/>
                </a:lnTo>
                <a:lnTo>
                  <a:pt x="6444000" y="1324934"/>
                </a:lnTo>
                <a:lnTo>
                  <a:pt x="6444000" y="1432519"/>
                </a:lnTo>
                <a:lnTo>
                  <a:pt x="6444000" y="1555448"/>
                </a:lnTo>
                <a:lnTo>
                  <a:pt x="6444000" y="1694746"/>
                </a:lnTo>
                <a:lnTo>
                  <a:pt x="6444000" y="1851435"/>
                </a:lnTo>
                <a:lnTo>
                  <a:pt x="6444000" y="2026538"/>
                </a:lnTo>
                <a:lnTo>
                  <a:pt x="6444000" y="2221077"/>
                </a:lnTo>
                <a:lnTo>
                  <a:pt x="6444000" y="2436077"/>
                </a:lnTo>
                <a:lnTo>
                  <a:pt x="6444000" y="2672559"/>
                </a:lnTo>
                <a:lnTo>
                  <a:pt x="6444000" y="2931547"/>
                </a:lnTo>
                <a:lnTo>
                  <a:pt x="6444000" y="3214064"/>
                </a:lnTo>
                <a:lnTo>
                  <a:pt x="6444000" y="3521133"/>
                </a:lnTo>
                <a:lnTo>
                  <a:pt x="6444000" y="3853777"/>
                </a:lnTo>
                <a:lnTo>
                  <a:pt x="6444000" y="4213019"/>
                </a:lnTo>
                <a:lnTo>
                  <a:pt x="6444000" y="4599881"/>
                </a:lnTo>
                <a:lnTo>
                  <a:pt x="6444000" y="5015388"/>
                </a:lnTo>
                <a:lnTo>
                  <a:pt x="6444000" y="5234202"/>
                </a:lnTo>
                <a:lnTo>
                  <a:pt x="6444000" y="5460561"/>
                </a:lnTo>
                <a:lnTo>
                  <a:pt x="6444000" y="5694593"/>
                </a:lnTo>
                <a:lnTo>
                  <a:pt x="6444000" y="5936424"/>
                </a:lnTo>
                <a:lnTo>
                  <a:pt x="6444000" y="6186184"/>
                </a:lnTo>
                <a:lnTo>
                  <a:pt x="6444000" y="6444000"/>
                </a:lnTo>
                <a:lnTo>
                  <a:pt x="6442427" y="6444000"/>
                </a:lnTo>
                <a:lnTo>
                  <a:pt x="6431414" y="6444000"/>
                </a:lnTo>
                <a:lnTo>
                  <a:pt x="6401523" y="6444000"/>
                </a:lnTo>
                <a:lnTo>
                  <a:pt x="6376548" y="6444000"/>
                </a:lnTo>
                <a:lnTo>
                  <a:pt x="6343313" y="6444000"/>
                </a:lnTo>
                <a:lnTo>
                  <a:pt x="6300639" y="6444000"/>
                </a:lnTo>
                <a:lnTo>
                  <a:pt x="6247345" y="6444000"/>
                </a:lnTo>
                <a:lnTo>
                  <a:pt x="6182252" y="6444000"/>
                </a:lnTo>
                <a:lnTo>
                  <a:pt x="6104180" y="6444000"/>
                </a:lnTo>
                <a:lnTo>
                  <a:pt x="6011949" y="6444000"/>
                </a:lnTo>
                <a:lnTo>
                  <a:pt x="5904378" y="6444000"/>
                </a:lnTo>
                <a:lnTo>
                  <a:pt x="5780289" y="6444000"/>
                </a:lnTo>
                <a:lnTo>
                  <a:pt x="5638500" y="6444000"/>
                </a:lnTo>
                <a:lnTo>
                  <a:pt x="5477833" y="6444000"/>
                </a:lnTo>
                <a:lnTo>
                  <a:pt x="5297107" y="6444000"/>
                </a:lnTo>
                <a:lnTo>
                  <a:pt x="5095142" y="6444000"/>
                </a:lnTo>
                <a:lnTo>
                  <a:pt x="4870758" y="6444000"/>
                </a:lnTo>
                <a:lnTo>
                  <a:pt x="4622776" y="6444000"/>
                </a:lnTo>
                <a:lnTo>
                  <a:pt x="4350015" y="6444000"/>
                </a:lnTo>
                <a:lnTo>
                  <a:pt x="4051296" y="6444000"/>
                </a:lnTo>
                <a:lnTo>
                  <a:pt x="3725438" y="6444000"/>
                </a:lnTo>
                <a:lnTo>
                  <a:pt x="3371262" y="6444000"/>
                </a:lnTo>
                <a:lnTo>
                  <a:pt x="3183185" y="6444000"/>
                </a:lnTo>
                <a:lnTo>
                  <a:pt x="2987587" y="6444000"/>
                </a:lnTo>
                <a:lnTo>
                  <a:pt x="2784319" y="6444000"/>
                </a:lnTo>
                <a:lnTo>
                  <a:pt x="2573234" y="6444000"/>
                </a:lnTo>
                <a:lnTo>
                  <a:pt x="2354185" y="6444000"/>
                </a:lnTo>
                <a:lnTo>
                  <a:pt x="2127024" y="6444000"/>
                </a:lnTo>
                <a:lnTo>
                  <a:pt x="1891603" y="6444000"/>
                </a:lnTo>
                <a:lnTo>
                  <a:pt x="1647775" y="6444000"/>
                </a:lnTo>
                <a:lnTo>
                  <a:pt x="1395392" y="6444000"/>
                </a:lnTo>
                <a:lnTo>
                  <a:pt x="1134308" y="6444000"/>
                </a:lnTo>
                <a:lnTo>
                  <a:pt x="864374" y="6444000"/>
                </a:lnTo>
                <a:lnTo>
                  <a:pt x="585443" y="6444000"/>
                </a:lnTo>
                <a:lnTo>
                  <a:pt x="297367" y="6444000"/>
                </a:lnTo>
                <a:lnTo>
                  <a:pt x="0" y="6444000"/>
                </a:lnTo>
                <a:lnTo>
                  <a:pt x="0" y="6442427"/>
                </a:lnTo>
                <a:lnTo>
                  <a:pt x="0" y="6431414"/>
                </a:lnTo>
                <a:lnTo>
                  <a:pt x="0" y="6401523"/>
                </a:lnTo>
                <a:lnTo>
                  <a:pt x="0" y="6376548"/>
                </a:lnTo>
                <a:lnTo>
                  <a:pt x="0" y="6343313"/>
                </a:lnTo>
                <a:lnTo>
                  <a:pt x="0" y="6300639"/>
                </a:lnTo>
                <a:lnTo>
                  <a:pt x="0" y="6247345"/>
                </a:lnTo>
                <a:lnTo>
                  <a:pt x="0" y="6182252"/>
                </a:lnTo>
                <a:lnTo>
                  <a:pt x="0" y="6104180"/>
                </a:lnTo>
                <a:lnTo>
                  <a:pt x="0" y="6011949"/>
                </a:lnTo>
                <a:lnTo>
                  <a:pt x="0" y="5904378"/>
                </a:lnTo>
                <a:lnTo>
                  <a:pt x="0" y="5780289"/>
                </a:lnTo>
                <a:lnTo>
                  <a:pt x="0" y="5638500"/>
                </a:lnTo>
                <a:lnTo>
                  <a:pt x="0" y="5477833"/>
                </a:lnTo>
                <a:lnTo>
                  <a:pt x="0" y="5297107"/>
                </a:lnTo>
                <a:lnTo>
                  <a:pt x="0" y="5095142"/>
                </a:lnTo>
                <a:lnTo>
                  <a:pt x="0" y="4870758"/>
                </a:lnTo>
                <a:lnTo>
                  <a:pt x="0" y="4622776"/>
                </a:lnTo>
                <a:lnTo>
                  <a:pt x="0" y="4350015"/>
                </a:lnTo>
                <a:lnTo>
                  <a:pt x="0" y="4051296"/>
                </a:lnTo>
                <a:lnTo>
                  <a:pt x="0" y="3725438"/>
                </a:lnTo>
                <a:lnTo>
                  <a:pt x="0" y="3371262"/>
                </a:lnTo>
                <a:lnTo>
                  <a:pt x="0" y="3183185"/>
                </a:lnTo>
                <a:lnTo>
                  <a:pt x="0" y="2987587"/>
                </a:lnTo>
                <a:lnTo>
                  <a:pt x="0" y="2784319"/>
                </a:lnTo>
                <a:lnTo>
                  <a:pt x="0" y="2573234"/>
                </a:lnTo>
                <a:lnTo>
                  <a:pt x="0" y="2354185"/>
                </a:lnTo>
                <a:lnTo>
                  <a:pt x="0" y="2127024"/>
                </a:lnTo>
                <a:lnTo>
                  <a:pt x="0" y="1891603"/>
                </a:lnTo>
                <a:lnTo>
                  <a:pt x="0" y="1647775"/>
                </a:lnTo>
                <a:lnTo>
                  <a:pt x="0" y="1395392"/>
                </a:lnTo>
                <a:lnTo>
                  <a:pt x="0" y="1134308"/>
                </a:lnTo>
                <a:lnTo>
                  <a:pt x="0" y="864374"/>
                </a:lnTo>
                <a:lnTo>
                  <a:pt x="0" y="585443"/>
                </a:lnTo>
                <a:lnTo>
                  <a:pt x="0" y="297367"/>
                </a:lnTo>
                <a:close/>
              </a:path>
            </a:pathLst>
          </a:custGeom>
          <a:solidFill>
            <a:schemeClr val="bg1">
              <a:lumMod val="85000"/>
            </a:schemeClr>
          </a:solidFill>
        </p:spPr>
        <p:txBody>
          <a:bodyPr wrap="square" lIns="180000" tIns="180000" anchor="t" anchorCtr="0">
            <a:noAutofit/>
          </a:bodyPr>
          <a:lstStyle>
            <a:lvl1pPr marL="0" indent="0" algn="l">
              <a:buNone/>
              <a:defRPr sz="1200">
                <a:solidFill>
                  <a:schemeClr val="tx2"/>
                </a:solidFill>
              </a:defRPr>
            </a:lvl1pPr>
          </a:lstStyle>
          <a:p>
            <a:r>
              <a:rPr lang="da-DK" noProof="0"/>
              <a:t>Klik på denne pladsholder og indsæt billede via Skyfish</a:t>
            </a:r>
          </a:p>
        </p:txBody>
      </p:sp>
      <p:pic>
        <p:nvPicPr>
          <p:cNvPr id="21" name="Logo"/>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106874" y="331816"/>
            <a:ext cx="788399" cy="1237973"/>
          </a:xfrm>
          <a:prstGeom prst="rect">
            <a:avLst/>
          </a:prstGeom>
        </p:spPr>
      </p:pic>
    </p:spTree>
    <p:extLst>
      <p:ext uri="{BB962C8B-B14F-4D97-AF65-F5344CB8AC3E}">
        <p14:creationId xmlns:p14="http://schemas.microsoft.com/office/powerpoint/2010/main" val="28475639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itatside, rødt logo">
    <p:spTree>
      <p:nvGrpSpPr>
        <p:cNvPr id="1" name=""/>
        <p:cNvGrpSpPr/>
        <p:nvPr/>
      </p:nvGrpSpPr>
      <p:grpSpPr>
        <a:xfrm>
          <a:off x="0" y="0"/>
          <a:ext cx="0" cy="0"/>
          <a:chOff x="0" y="0"/>
          <a:chExt cx="0" cy="0"/>
        </a:xfrm>
      </p:grpSpPr>
      <p:sp>
        <p:nvSpPr>
          <p:cNvPr id="8" name="Picture Placeholder 0"/>
          <p:cNvSpPr>
            <a:spLocks noGrp="1"/>
          </p:cNvSpPr>
          <p:nvPr>
            <p:ph type="pic" sz="quarter" idx="13" hasCustomPrompt="1"/>
          </p:nvPr>
        </p:nvSpPr>
        <p:spPr>
          <a:xfrm>
            <a:off x="0" y="-1"/>
            <a:ext cx="9144900" cy="5718000"/>
          </a:xfrm>
          <a:solidFill>
            <a:schemeClr val="bg1">
              <a:lumMod val="85000"/>
            </a:schemeClr>
          </a:solidFill>
        </p:spPr>
        <p:txBody>
          <a:bodyPr lIns="144000" tIns="180000" bIns="0" anchor="t" anchorCtr="0"/>
          <a:lstStyle>
            <a:lvl1pPr marL="0" indent="0" algn="l">
              <a:buNone/>
              <a:defRPr sz="1200"/>
            </a:lvl1pPr>
          </a:lstStyle>
          <a:p>
            <a:r>
              <a:rPr lang="da-DK"/>
              <a:t>Klik på denne pladsholder og indsæt billede via Skyfish</a:t>
            </a:r>
          </a:p>
        </p:txBody>
      </p:sp>
      <p:sp>
        <p:nvSpPr>
          <p:cNvPr id="19" name="Titel 1"/>
          <p:cNvSpPr>
            <a:spLocks noGrp="1"/>
          </p:cNvSpPr>
          <p:nvPr>
            <p:ph type="ctrTitle" hasCustomPrompt="1"/>
          </p:nvPr>
        </p:nvSpPr>
        <p:spPr>
          <a:xfrm>
            <a:off x="4151813" y="1279799"/>
            <a:ext cx="2834775" cy="3150000"/>
          </a:xfrm>
          <a:custGeom>
            <a:avLst/>
            <a:gdLst>
              <a:gd name="connsiteX0" fmla="*/ 0 w 5112000"/>
              <a:gd name="connsiteY0" fmla="*/ 0 h 5115107"/>
              <a:gd name="connsiteX1" fmla="*/ 464430 w 5112000"/>
              <a:gd name="connsiteY1" fmla="*/ 0 h 5115107"/>
              <a:gd name="connsiteX2" fmla="*/ 899842 w 5112000"/>
              <a:gd name="connsiteY2" fmla="*/ 0 h 5115107"/>
              <a:gd name="connsiteX3" fmla="*/ 1307173 w 5112000"/>
              <a:gd name="connsiteY3" fmla="*/ 0 h 5115107"/>
              <a:gd name="connsiteX4" fmla="*/ 1687360 w 5112000"/>
              <a:gd name="connsiteY4" fmla="*/ 0 h 5115107"/>
              <a:gd name="connsiteX5" fmla="*/ 2041337 w 5112000"/>
              <a:gd name="connsiteY5" fmla="*/ 0 h 5115107"/>
              <a:gd name="connsiteX6" fmla="*/ 2370041 w 5112000"/>
              <a:gd name="connsiteY6" fmla="*/ 0 h 5115107"/>
              <a:gd name="connsiteX7" fmla="*/ 2674409 w 5112000"/>
              <a:gd name="connsiteY7" fmla="*/ 0 h 5115107"/>
              <a:gd name="connsiteX8" fmla="*/ 2955375 w 5112000"/>
              <a:gd name="connsiteY8" fmla="*/ 0 h 5115107"/>
              <a:gd name="connsiteX9" fmla="*/ 3213877 w 5112000"/>
              <a:gd name="connsiteY9" fmla="*/ 0 h 5115107"/>
              <a:gd name="connsiteX10" fmla="*/ 3450850 w 5112000"/>
              <a:gd name="connsiteY10" fmla="*/ 0 h 5115107"/>
              <a:gd name="connsiteX11" fmla="*/ 3667230 w 5112000"/>
              <a:gd name="connsiteY11" fmla="*/ 0 h 5115107"/>
              <a:gd name="connsiteX12" fmla="*/ 3863953 w 5112000"/>
              <a:gd name="connsiteY12" fmla="*/ 0 h 5115107"/>
              <a:gd name="connsiteX13" fmla="*/ 4041956 w 5112000"/>
              <a:gd name="connsiteY13" fmla="*/ 0 h 5115107"/>
              <a:gd name="connsiteX14" fmla="*/ 4202174 w 5112000"/>
              <a:gd name="connsiteY14" fmla="*/ 0 h 5115107"/>
              <a:gd name="connsiteX15" fmla="*/ 4345543 w 5112000"/>
              <a:gd name="connsiteY15" fmla="*/ 0 h 5115107"/>
              <a:gd name="connsiteX16" fmla="*/ 4473000 w 5112000"/>
              <a:gd name="connsiteY16" fmla="*/ 0 h 5115107"/>
              <a:gd name="connsiteX17" fmla="*/ 4585480 w 5112000"/>
              <a:gd name="connsiteY17" fmla="*/ 0 h 5115107"/>
              <a:gd name="connsiteX18" fmla="*/ 4683920 w 5112000"/>
              <a:gd name="connsiteY18" fmla="*/ 0 h 5115107"/>
              <a:gd name="connsiteX19" fmla="*/ 4769255 w 5112000"/>
              <a:gd name="connsiteY19" fmla="*/ 0 h 5115107"/>
              <a:gd name="connsiteX20" fmla="*/ 4842422 w 5112000"/>
              <a:gd name="connsiteY20" fmla="*/ 0 h 5115107"/>
              <a:gd name="connsiteX21" fmla="*/ 4904356 w 5112000"/>
              <a:gd name="connsiteY21" fmla="*/ 0 h 5115107"/>
              <a:gd name="connsiteX22" fmla="*/ 4955994 w 5112000"/>
              <a:gd name="connsiteY22" fmla="*/ 0 h 5115107"/>
              <a:gd name="connsiteX23" fmla="*/ 4998272 w 5112000"/>
              <a:gd name="connsiteY23" fmla="*/ 0 h 5115107"/>
              <a:gd name="connsiteX24" fmla="*/ 5032125 w 5112000"/>
              <a:gd name="connsiteY24" fmla="*/ 0 h 5115107"/>
              <a:gd name="connsiteX25" fmla="*/ 5078303 w 5112000"/>
              <a:gd name="connsiteY25" fmla="*/ 0 h 5115107"/>
              <a:gd name="connsiteX26" fmla="*/ 5102016 w 5112000"/>
              <a:gd name="connsiteY26" fmla="*/ 0 h 5115107"/>
              <a:gd name="connsiteX27" fmla="*/ 5110752 w 5112000"/>
              <a:gd name="connsiteY27" fmla="*/ 0 h 5115107"/>
              <a:gd name="connsiteX28" fmla="*/ 5112000 w 5112000"/>
              <a:gd name="connsiteY28" fmla="*/ 0 h 5115107"/>
              <a:gd name="connsiteX29" fmla="*/ 5112000 w 5112000"/>
              <a:gd name="connsiteY29" fmla="*/ 402943 h 5115107"/>
              <a:gd name="connsiteX30" fmla="*/ 5112000 w 5112000"/>
              <a:gd name="connsiteY30" fmla="*/ 780710 h 5115107"/>
              <a:gd name="connsiteX31" fmla="*/ 5112000 w 5112000"/>
              <a:gd name="connsiteY31" fmla="*/ 1134114 h 5115107"/>
              <a:gd name="connsiteX32" fmla="*/ 5112000 w 5112000"/>
              <a:gd name="connsiteY32" fmla="*/ 1463966 h 5115107"/>
              <a:gd name="connsiteX33" fmla="*/ 5112000 w 5112000"/>
              <a:gd name="connsiteY33" fmla="*/ 1771080 h 5115107"/>
              <a:gd name="connsiteX34" fmla="*/ 5112000 w 5112000"/>
              <a:gd name="connsiteY34" fmla="*/ 2056266 h 5115107"/>
              <a:gd name="connsiteX35" fmla="*/ 5112000 w 5112000"/>
              <a:gd name="connsiteY35" fmla="*/ 2320338 h 5115107"/>
              <a:gd name="connsiteX36" fmla="*/ 5112000 w 5112000"/>
              <a:gd name="connsiteY36" fmla="*/ 2564106 h 5115107"/>
              <a:gd name="connsiteX37" fmla="*/ 5112000 w 5112000"/>
              <a:gd name="connsiteY37" fmla="*/ 2788385 h 5115107"/>
              <a:gd name="connsiteX38" fmla="*/ 5112000 w 5112000"/>
              <a:gd name="connsiteY38" fmla="*/ 2993984 h 5115107"/>
              <a:gd name="connsiteX39" fmla="*/ 5112000 w 5112000"/>
              <a:gd name="connsiteY39" fmla="*/ 3181717 h 5115107"/>
              <a:gd name="connsiteX40" fmla="*/ 5112000 w 5112000"/>
              <a:gd name="connsiteY40" fmla="*/ 3352396 h 5115107"/>
              <a:gd name="connsiteX41" fmla="*/ 5112000 w 5112000"/>
              <a:gd name="connsiteY41" fmla="*/ 3506832 h 5115107"/>
              <a:gd name="connsiteX42" fmla="*/ 5112000 w 5112000"/>
              <a:gd name="connsiteY42" fmla="*/ 3645839 h 5115107"/>
              <a:gd name="connsiteX43" fmla="*/ 5112000 w 5112000"/>
              <a:gd name="connsiteY43" fmla="*/ 3770227 h 5115107"/>
              <a:gd name="connsiteX44" fmla="*/ 5112000 w 5112000"/>
              <a:gd name="connsiteY44" fmla="*/ 3880810 h 5115107"/>
              <a:gd name="connsiteX45" fmla="*/ 5112000 w 5112000"/>
              <a:gd name="connsiteY45" fmla="*/ 3978398 h 5115107"/>
              <a:gd name="connsiteX46" fmla="*/ 5112000 w 5112000"/>
              <a:gd name="connsiteY46" fmla="*/ 4063806 h 5115107"/>
              <a:gd name="connsiteX47" fmla="*/ 5112000 w 5112000"/>
              <a:gd name="connsiteY47" fmla="*/ 4137843 h 5115107"/>
              <a:gd name="connsiteX48" fmla="*/ 5112000 w 5112000"/>
              <a:gd name="connsiteY48" fmla="*/ 4201323 h 5115107"/>
              <a:gd name="connsiteX49" fmla="*/ 5112000 w 5112000"/>
              <a:gd name="connsiteY49" fmla="*/ 4255058 h 5115107"/>
              <a:gd name="connsiteX50" fmla="*/ 5112000 w 5112000"/>
              <a:gd name="connsiteY50" fmla="*/ 4299859 h 5115107"/>
              <a:gd name="connsiteX51" fmla="*/ 5112000 w 5112000"/>
              <a:gd name="connsiteY51" fmla="*/ 4336540 h 5115107"/>
              <a:gd name="connsiteX52" fmla="*/ 5112000 w 5112000"/>
              <a:gd name="connsiteY52" fmla="*/ 4365911 h 5115107"/>
              <a:gd name="connsiteX53" fmla="*/ 5112000 w 5112000"/>
              <a:gd name="connsiteY53" fmla="*/ 4405975 h 5115107"/>
              <a:gd name="connsiteX54" fmla="*/ 5112000 w 5112000"/>
              <a:gd name="connsiteY54" fmla="*/ 4426549 h 5115107"/>
              <a:gd name="connsiteX55" fmla="*/ 5112000 w 5112000"/>
              <a:gd name="connsiteY55" fmla="*/ 4434128 h 5115107"/>
              <a:gd name="connsiteX56" fmla="*/ 5112000 w 5112000"/>
              <a:gd name="connsiteY56" fmla="*/ 4435211 h 5115107"/>
              <a:gd name="connsiteX57" fmla="*/ 4432517 w 5112000"/>
              <a:gd name="connsiteY57" fmla="*/ 5115107 h 5115107"/>
              <a:gd name="connsiteX58" fmla="*/ 0 w 5112000"/>
              <a:gd name="connsiteY58" fmla="*/ 5115107 h 5115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112000" h="5115107">
                <a:moveTo>
                  <a:pt x="0" y="0"/>
                </a:moveTo>
                <a:lnTo>
                  <a:pt x="464430" y="0"/>
                </a:lnTo>
                <a:lnTo>
                  <a:pt x="899842" y="0"/>
                </a:lnTo>
                <a:lnTo>
                  <a:pt x="1307173" y="0"/>
                </a:lnTo>
                <a:lnTo>
                  <a:pt x="1687360" y="0"/>
                </a:lnTo>
                <a:lnTo>
                  <a:pt x="2041337" y="0"/>
                </a:lnTo>
                <a:lnTo>
                  <a:pt x="2370041" y="0"/>
                </a:lnTo>
                <a:lnTo>
                  <a:pt x="2674409" y="0"/>
                </a:lnTo>
                <a:lnTo>
                  <a:pt x="2955375" y="0"/>
                </a:lnTo>
                <a:lnTo>
                  <a:pt x="3213877" y="0"/>
                </a:lnTo>
                <a:lnTo>
                  <a:pt x="3450850" y="0"/>
                </a:lnTo>
                <a:lnTo>
                  <a:pt x="3667230" y="0"/>
                </a:lnTo>
                <a:lnTo>
                  <a:pt x="3863953" y="0"/>
                </a:lnTo>
                <a:lnTo>
                  <a:pt x="4041956" y="0"/>
                </a:lnTo>
                <a:lnTo>
                  <a:pt x="4202174" y="0"/>
                </a:lnTo>
                <a:lnTo>
                  <a:pt x="4345543" y="0"/>
                </a:lnTo>
                <a:lnTo>
                  <a:pt x="4473000" y="0"/>
                </a:lnTo>
                <a:lnTo>
                  <a:pt x="4585480" y="0"/>
                </a:lnTo>
                <a:lnTo>
                  <a:pt x="4683920" y="0"/>
                </a:lnTo>
                <a:lnTo>
                  <a:pt x="4769255" y="0"/>
                </a:lnTo>
                <a:lnTo>
                  <a:pt x="4842422" y="0"/>
                </a:lnTo>
                <a:lnTo>
                  <a:pt x="4904356" y="0"/>
                </a:lnTo>
                <a:lnTo>
                  <a:pt x="4955994" y="0"/>
                </a:lnTo>
                <a:lnTo>
                  <a:pt x="4998272" y="0"/>
                </a:lnTo>
                <a:lnTo>
                  <a:pt x="5032125" y="0"/>
                </a:lnTo>
                <a:lnTo>
                  <a:pt x="5078303" y="0"/>
                </a:lnTo>
                <a:lnTo>
                  <a:pt x="5102016" y="0"/>
                </a:lnTo>
                <a:lnTo>
                  <a:pt x="5110752" y="0"/>
                </a:lnTo>
                <a:lnTo>
                  <a:pt x="5112000" y="0"/>
                </a:lnTo>
                <a:lnTo>
                  <a:pt x="5112000" y="402943"/>
                </a:lnTo>
                <a:lnTo>
                  <a:pt x="5112000" y="780710"/>
                </a:lnTo>
                <a:lnTo>
                  <a:pt x="5112000" y="1134114"/>
                </a:lnTo>
                <a:lnTo>
                  <a:pt x="5112000" y="1463966"/>
                </a:lnTo>
                <a:lnTo>
                  <a:pt x="5112000" y="1771080"/>
                </a:lnTo>
                <a:lnTo>
                  <a:pt x="5112000" y="2056266"/>
                </a:lnTo>
                <a:lnTo>
                  <a:pt x="5112000" y="2320338"/>
                </a:lnTo>
                <a:lnTo>
                  <a:pt x="5112000" y="2564106"/>
                </a:lnTo>
                <a:lnTo>
                  <a:pt x="5112000" y="2788385"/>
                </a:lnTo>
                <a:lnTo>
                  <a:pt x="5112000" y="2993984"/>
                </a:lnTo>
                <a:lnTo>
                  <a:pt x="5112000" y="3181717"/>
                </a:lnTo>
                <a:lnTo>
                  <a:pt x="5112000" y="3352396"/>
                </a:lnTo>
                <a:lnTo>
                  <a:pt x="5112000" y="3506832"/>
                </a:lnTo>
                <a:lnTo>
                  <a:pt x="5112000" y="3645839"/>
                </a:lnTo>
                <a:lnTo>
                  <a:pt x="5112000" y="3770227"/>
                </a:lnTo>
                <a:lnTo>
                  <a:pt x="5112000" y="3880810"/>
                </a:lnTo>
                <a:lnTo>
                  <a:pt x="5112000" y="3978398"/>
                </a:lnTo>
                <a:lnTo>
                  <a:pt x="5112000" y="4063806"/>
                </a:lnTo>
                <a:lnTo>
                  <a:pt x="5112000" y="4137843"/>
                </a:lnTo>
                <a:lnTo>
                  <a:pt x="5112000" y="4201323"/>
                </a:lnTo>
                <a:lnTo>
                  <a:pt x="5112000" y="4255058"/>
                </a:lnTo>
                <a:lnTo>
                  <a:pt x="5112000" y="4299859"/>
                </a:lnTo>
                <a:lnTo>
                  <a:pt x="5112000" y="4336540"/>
                </a:lnTo>
                <a:lnTo>
                  <a:pt x="5112000" y="4365911"/>
                </a:lnTo>
                <a:lnTo>
                  <a:pt x="5112000" y="4405975"/>
                </a:lnTo>
                <a:lnTo>
                  <a:pt x="5112000" y="4426549"/>
                </a:lnTo>
                <a:lnTo>
                  <a:pt x="5112000" y="4434128"/>
                </a:lnTo>
                <a:lnTo>
                  <a:pt x="5112000" y="4435211"/>
                </a:lnTo>
                <a:cubicBezTo>
                  <a:pt x="4848462" y="4698909"/>
                  <a:pt x="4699230" y="4848232"/>
                  <a:pt x="4432517" y="5115107"/>
                </a:cubicBezTo>
                <a:cubicBezTo>
                  <a:pt x="0" y="5115107"/>
                  <a:pt x="0" y="5115107"/>
                  <a:pt x="0" y="5115107"/>
                </a:cubicBezTo>
                <a:close/>
              </a:path>
            </a:pathLst>
          </a:custGeom>
          <a:solidFill>
            <a:schemeClr val="accent1"/>
          </a:solidFill>
          <a:ln>
            <a:noFill/>
          </a:ln>
        </p:spPr>
        <p:txBody>
          <a:bodyPr wrap="square" lIns="216000" tIns="180000" rIns="216000" bIns="2520000" anchor="t" anchorCtr="0">
            <a:noAutofit/>
          </a:bodyPr>
          <a:lstStyle>
            <a:lvl1pPr algn="l">
              <a:lnSpc>
                <a:spcPct val="101000"/>
              </a:lnSpc>
              <a:defRPr sz="1350">
                <a:solidFill>
                  <a:schemeClr val="bg2"/>
                </a:solidFill>
              </a:defRPr>
            </a:lvl1pPr>
          </a:lstStyle>
          <a:p>
            <a:r>
              <a:rPr lang="da-DK" dirty="0"/>
              <a:t>”Indsæt citat”</a:t>
            </a:r>
          </a:p>
        </p:txBody>
      </p:sp>
      <p:sp>
        <p:nvSpPr>
          <p:cNvPr id="4" name="Text Placeholder 2"/>
          <p:cNvSpPr>
            <a:spLocks noGrp="1"/>
          </p:cNvSpPr>
          <p:nvPr>
            <p:ph type="body" sz="quarter" idx="18" hasCustomPrompt="1"/>
          </p:nvPr>
        </p:nvSpPr>
        <p:spPr>
          <a:xfrm>
            <a:off x="4151588" y="3614387"/>
            <a:ext cx="2835000" cy="696468"/>
          </a:xfrm>
        </p:spPr>
        <p:txBody>
          <a:bodyPr lIns="216000" rIns="612000"/>
          <a:lstStyle>
            <a:lvl1pPr marL="0" indent="0">
              <a:lnSpc>
                <a:spcPct val="95000"/>
              </a:lnSpc>
              <a:spcAft>
                <a:spcPts val="0"/>
              </a:spcAft>
              <a:buFontTx/>
              <a:buNone/>
              <a:defRPr sz="1350">
                <a:solidFill>
                  <a:schemeClr val="bg2"/>
                </a:solidFill>
              </a:defRPr>
            </a:lvl1pPr>
            <a:lvl2pPr marL="162000" indent="0">
              <a:spcAft>
                <a:spcPts val="375"/>
              </a:spcAft>
              <a:buFontTx/>
              <a:buNone/>
              <a:defRPr>
                <a:solidFill>
                  <a:schemeClr val="bg2"/>
                </a:solidFill>
              </a:defRPr>
            </a:lvl2pPr>
            <a:lvl3pPr marL="324000" indent="0">
              <a:spcAft>
                <a:spcPts val="375"/>
              </a:spcAft>
              <a:buFontTx/>
              <a:buNone/>
              <a:defRPr>
                <a:solidFill>
                  <a:schemeClr val="bg2"/>
                </a:solidFill>
              </a:defRPr>
            </a:lvl3pPr>
            <a:lvl4pPr marL="486000" indent="0">
              <a:spcAft>
                <a:spcPts val="375"/>
              </a:spcAft>
              <a:buFontTx/>
              <a:buNone/>
              <a:defRPr>
                <a:solidFill>
                  <a:schemeClr val="bg2"/>
                </a:solidFill>
              </a:defRPr>
            </a:lvl4pPr>
            <a:lvl5pPr marL="648000" indent="0">
              <a:spcAft>
                <a:spcPts val="375"/>
              </a:spcAft>
              <a:buFontTx/>
              <a:buNone/>
              <a:defRPr>
                <a:solidFill>
                  <a:schemeClr val="bg2"/>
                </a:solidFill>
              </a:defRPr>
            </a:lvl5pPr>
          </a:lstStyle>
          <a:p>
            <a:pPr lvl="0"/>
            <a:r>
              <a:rPr lang="da-DK" dirty="0"/>
              <a:t>Indsæt navn og titel</a:t>
            </a:r>
          </a:p>
        </p:txBody>
      </p:sp>
      <p:sp>
        <p:nvSpPr>
          <p:cNvPr id="16" name="Content Placeholder 4"/>
          <p:cNvSpPr>
            <a:spLocks noGrp="1"/>
          </p:cNvSpPr>
          <p:nvPr>
            <p:ph sz="quarter" idx="17" hasCustomPrompt="1"/>
          </p:nvPr>
        </p:nvSpPr>
        <p:spPr>
          <a:xfrm>
            <a:off x="156600" y="3504000"/>
            <a:ext cx="1836000" cy="2040000"/>
          </a:xfrm>
        </p:spPr>
        <p:txBody>
          <a:bodyPr/>
          <a:lstStyle>
            <a:lvl1pPr marL="0" indent="0">
              <a:buNone/>
              <a:defRPr sz="1050" b="1"/>
            </a:lvl1pPr>
          </a:lstStyle>
          <a:p>
            <a:pPr lvl="0"/>
            <a:r>
              <a:rPr lang="da-DK" dirty="0"/>
              <a:t>Klik på denne pladsholder og indsæt ikon via Skyfish</a:t>
            </a:r>
          </a:p>
        </p:txBody>
      </p:sp>
      <p:sp>
        <p:nvSpPr>
          <p:cNvPr id="5" name="TextBox 4"/>
          <p:cNvSpPr txBox="1"/>
          <p:nvPr userDrawn="1"/>
        </p:nvSpPr>
        <p:spPr>
          <a:xfrm>
            <a:off x="-1" y="-250023"/>
            <a:ext cx="8910000" cy="138499"/>
          </a:xfrm>
          <a:prstGeom prst="rect">
            <a:avLst/>
          </a:prstGeom>
          <a:noFill/>
        </p:spPr>
        <p:txBody>
          <a:bodyPr wrap="square" lIns="0" tIns="0" rIns="0" bIns="0" rtlCol="0">
            <a:spAutoFit/>
          </a:bodyPr>
          <a:lstStyle/>
          <a:p>
            <a:r>
              <a:rPr lang="da-DK" sz="900" b="1"/>
              <a:t>Bemærk</a:t>
            </a:r>
            <a:r>
              <a:rPr lang="da-DK" sz="900"/>
              <a:t>: På denne side kan billede/</a:t>
            </a:r>
            <a:r>
              <a:rPr lang="da-DK" sz="900" err="1"/>
              <a:t>graﬁk</a:t>
            </a:r>
            <a:r>
              <a:rPr lang="da-DK" sz="900"/>
              <a:t> udskiftes. Tekstboksen kan ﬂyttes rund ift. billedet, vælg boksen</a:t>
            </a:r>
            <a:r>
              <a:rPr lang="da-DK" sz="900" baseline="0"/>
              <a:t> og al teksten i boksen</a:t>
            </a:r>
            <a:r>
              <a:rPr lang="da-DK" sz="900"/>
              <a:t>. Farven på tekst og tekstboks kan ændres til hvid/rød/grå.</a:t>
            </a:r>
          </a:p>
        </p:txBody>
      </p:sp>
      <p:sp>
        <p:nvSpPr>
          <p:cNvPr id="13" name="Slide Number Placeholder 5" hidden="1"/>
          <p:cNvSpPr txBox="1">
            <a:spLocks/>
          </p:cNvSpPr>
          <p:nvPr userDrawn="1"/>
        </p:nvSpPr>
        <p:spPr>
          <a:xfrm>
            <a:off x="0" y="5760000"/>
            <a:ext cx="0" cy="0"/>
          </a:xfrm>
          <a:prstGeom prst="rect">
            <a:avLst/>
          </a:prstGeom>
        </p:spPr>
        <p:txBody>
          <a:bodyPr vert="horz" lIns="0" tIns="0" rIns="0" bIns="0" rtlCol="0" anchor="b" anchorCtr="0"/>
          <a:lstStyle>
            <a:defPPr>
              <a:defRPr lang="en-US"/>
            </a:defPPr>
            <a:lvl1pPr marL="0" algn="r" defTabSz="914400" rtl="0" eaLnBrk="1" latinLnBrk="0" hangingPunct="1">
              <a:defRPr sz="100" b="1"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fld id="{24C8C45C-947F-4981-8B3F-4F32E973C901}" type="slidenum">
              <a:rPr lang="da-DK" sz="100" smtClean="0"/>
              <a:pPr rtl="0"/>
              <a:t>‹nr.›</a:t>
            </a:fld>
            <a:endParaRPr lang="da-DK" sz="100"/>
          </a:p>
        </p:txBody>
      </p:sp>
      <p:sp>
        <p:nvSpPr>
          <p:cNvPr id="14" name="Footer Placeholder 4" hidden="1"/>
          <p:cNvSpPr>
            <a:spLocks noGrp="1"/>
          </p:cNvSpPr>
          <p:nvPr>
            <p:ph type="ftr" sz="quarter" idx="3"/>
          </p:nvPr>
        </p:nvSpPr>
        <p:spPr>
          <a:xfrm>
            <a:off x="0" y="5887000"/>
            <a:ext cx="0" cy="0"/>
          </a:xfrm>
          <a:prstGeom prst="rect">
            <a:avLst/>
          </a:prstGeom>
        </p:spPr>
        <p:txBody>
          <a:bodyPr vert="horz" lIns="0" tIns="0" rIns="0" bIns="0" rtlCol="0" anchor="b" anchorCtr="0"/>
          <a:lstStyle>
            <a:lvl1pPr algn="ctr" rtl="0">
              <a:defRPr sz="100">
                <a:noFill/>
              </a:defRPr>
            </a:lvl1pPr>
          </a:lstStyle>
          <a:p>
            <a:endParaRPr lang="da-DK"/>
          </a:p>
        </p:txBody>
      </p:sp>
      <p:sp>
        <p:nvSpPr>
          <p:cNvPr id="17" name="Date Placeholder 11" hidden="1"/>
          <p:cNvSpPr>
            <a:spLocks noGrp="1"/>
          </p:cNvSpPr>
          <p:nvPr>
            <p:ph type="dt" sz="half" idx="10"/>
          </p:nvPr>
        </p:nvSpPr>
        <p:spPr>
          <a:xfrm>
            <a:off x="0" y="5820000"/>
            <a:ext cx="0" cy="0"/>
          </a:xfrm>
        </p:spPr>
        <p:txBody>
          <a:bodyPr/>
          <a:lstStyle/>
          <a:p>
            <a:fld id="{D9FE36D3-6D8A-41B0-8F1B-2F75587B4040}" type="datetime2">
              <a:rPr lang="da-DK" smtClean="0"/>
              <a:t>2. september 2019</a:t>
            </a:fld>
            <a:endParaRPr lang="da-DK"/>
          </a:p>
        </p:txBody>
      </p:sp>
      <p:sp>
        <p:nvSpPr>
          <p:cNvPr id="12" name="Placeholder logo"/>
          <p:cNvSpPr>
            <a:spLocks noGrp="1"/>
          </p:cNvSpPr>
          <p:nvPr>
            <p:ph type="body" sz="quarter" idx="19" hasCustomPrompt="1"/>
          </p:nvPr>
        </p:nvSpPr>
        <p:spPr>
          <a:xfrm>
            <a:off x="8106873" y="331816"/>
            <a:ext cx="788400" cy="1239000"/>
          </a:xfrm>
          <a:blipFill>
            <a:blip r:embed="rId2" cstate="print">
              <a:extLst>
                <a:ext uri="{28A0092B-C50C-407E-A947-70E740481C1C}">
                  <a14:useLocalDpi xmlns:a14="http://schemas.microsoft.com/office/drawing/2010/main"/>
                </a:ext>
              </a:extLst>
            </a:blip>
            <a:stretch>
              <a:fillRect/>
            </a:stretch>
          </a:blipFill>
        </p:spPr>
        <p:txBody>
          <a:bodyPr/>
          <a:lstStyle>
            <a:lvl1pPr marL="0" indent="0">
              <a:buNone/>
              <a:defRPr>
                <a:noFill/>
              </a:defRPr>
            </a:lvl1pPr>
          </a:lstStyle>
          <a:p>
            <a:pPr lvl="0"/>
            <a:r>
              <a:rPr lang="en-US" dirty="0"/>
              <a:t>.</a:t>
            </a:r>
            <a:endParaRPr lang="da-DK" dirty="0"/>
          </a:p>
        </p:txBody>
      </p:sp>
      <p:sp>
        <p:nvSpPr>
          <p:cNvPr id="15" name="Rectangle 14"/>
          <p:cNvSpPr/>
          <p:nvPr userDrawn="1"/>
        </p:nvSpPr>
        <p:spPr>
          <a:xfrm>
            <a:off x="8824456" y="-250023"/>
            <a:ext cx="120375" cy="133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noProof="0" err="1"/>
          </a:p>
        </p:txBody>
      </p:sp>
      <p:sp>
        <p:nvSpPr>
          <p:cNvPr id="18" name="Rectangle 17"/>
          <p:cNvSpPr/>
          <p:nvPr userDrawn="1"/>
        </p:nvSpPr>
        <p:spPr>
          <a:xfrm>
            <a:off x="8973446" y="-250023"/>
            <a:ext cx="120375" cy="133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noProof="0" err="1"/>
          </a:p>
        </p:txBody>
      </p:sp>
      <p:sp>
        <p:nvSpPr>
          <p:cNvPr id="20" name="Rectangle 19"/>
          <p:cNvSpPr/>
          <p:nvPr userDrawn="1"/>
        </p:nvSpPr>
        <p:spPr>
          <a:xfrm>
            <a:off x="9122435" y="-250023"/>
            <a:ext cx="120375" cy="133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noProof="0" err="1"/>
          </a:p>
        </p:txBody>
      </p:sp>
    </p:spTree>
    <p:extLst>
      <p:ext uri="{BB962C8B-B14F-4D97-AF65-F5344CB8AC3E}">
        <p14:creationId xmlns:p14="http://schemas.microsoft.com/office/powerpoint/2010/main" val="30239637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itatside, hvidt logo">
    <p:spTree>
      <p:nvGrpSpPr>
        <p:cNvPr id="1" name=""/>
        <p:cNvGrpSpPr/>
        <p:nvPr/>
      </p:nvGrpSpPr>
      <p:grpSpPr>
        <a:xfrm>
          <a:off x="0" y="0"/>
          <a:ext cx="0" cy="0"/>
          <a:chOff x="0" y="0"/>
          <a:chExt cx="0" cy="0"/>
        </a:xfrm>
      </p:grpSpPr>
      <p:sp>
        <p:nvSpPr>
          <p:cNvPr id="8" name="Picture Placeholder 0"/>
          <p:cNvSpPr>
            <a:spLocks noGrp="1"/>
          </p:cNvSpPr>
          <p:nvPr>
            <p:ph type="pic" sz="quarter" idx="13" hasCustomPrompt="1"/>
          </p:nvPr>
        </p:nvSpPr>
        <p:spPr>
          <a:xfrm>
            <a:off x="0" y="-1"/>
            <a:ext cx="9144900" cy="5718000"/>
          </a:xfrm>
          <a:solidFill>
            <a:schemeClr val="bg1">
              <a:lumMod val="85000"/>
            </a:schemeClr>
          </a:solidFill>
        </p:spPr>
        <p:txBody>
          <a:bodyPr lIns="144000" tIns="180000" bIns="0" anchor="t" anchorCtr="0"/>
          <a:lstStyle>
            <a:lvl1pPr marL="0" indent="0" algn="l">
              <a:buNone/>
              <a:defRPr sz="1200"/>
            </a:lvl1pPr>
          </a:lstStyle>
          <a:p>
            <a:r>
              <a:rPr lang="da-DK"/>
              <a:t>Klik på denne pladsholder og indsæt billede via Skyfish</a:t>
            </a:r>
          </a:p>
        </p:txBody>
      </p:sp>
      <p:sp>
        <p:nvSpPr>
          <p:cNvPr id="19" name="Titel 1"/>
          <p:cNvSpPr>
            <a:spLocks noGrp="1"/>
          </p:cNvSpPr>
          <p:nvPr>
            <p:ph type="ctrTitle" hasCustomPrompt="1"/>
          </p:nvPr>
        </p:nvSpPr>
        <p:spPr>
          <a:xfrm>
            <a:off x="4151813" y="1279799"/>
            <a:ext cx="2834775" cy="3150000"/>
          </a:xfrm>
          <a:custGeom>
            <a:avLst/>
            <a:gdLst>
              <a:gd name="connsiteX0" fmla="*/ 0 w 5112000"/>
              <a:gd name="connsiteY0" fmla="*/ 0 h 5115107"/>
              <a:gd name="connsiteX1" fmla="*/ 464430 w 5112000"/>
              <a:gd name="connsiteY1" fmla="*/ 0 h 5115107"/>
              <a:gd name="connsiteX2" fmla="*/ 899842 w 5112000"/>
              <a:gd name="connsiteY2" fmla="*/ 0 h 5115107"/>
              <a:gd name="connsiteX3" fmla="*/ 1307173 w 5112000"/>
              <a:gd name="connsiteY3" fmla="*/ 0 h 5115107"/>
              <a:gd name="connsiteX4" fmla="*/ 1687360 w 5112000"/>
              <a:gd name="connsiteY4" fmla="*/ 0 h 5115107"/>
              <a:gd name="connsiteX5" fmla="*/ 2041337 w 5112000"/>
              <a:gd name="connsiteY5" fmla="*/ 0 h 5115107"/>
              <a:gd name="connsiteX6" fmla="*/ 2370041 w 5112000"/>
              <a:gd name="connsiteY6" fmla="*/ 0 h 5115107"/>
              <a:gd name="connsiteX7" fmla="*/ 2674409 w 5112000"/>
              <a:gd name="connsiteY7" fmla="*/ 0 h 5115107"/>
              <a:gd name="connsiteX8" fmla="*/ 2955375 w 5112000"/>
              <a:gd name="connsiteY8" fmla="*/ 0 h 5115107"/>
              <a:gd name="connsiteX9" fmla="*/ 3213877 w 5112000"/>
              <a:gd name="connsiteY9" fmla="*/ 0 h 5115107"/>
              <a:gd name="connsiteX10" fmla="*/ 3450850 w 5112000"/>
              <a:gd name="connsiteY10" fmla="*/ 0 h 5115107"/>
              <a:gd name="connsiteX11" fmla="*/ 3667230 w 5112000"/>
              <a:gd name="connsiteY11" fmla="*/ 0 h 5115107"/>
              <a:gd name="connsiteX12" fmla="*/ 3863953 w 5112000"/>
              <a:gd name="connsiteY12" fmla="*/ 0 h 5115107"/>
              <a:gd name="connsiteX13" fmla="*/ 4041956 w 5112000"/>
              <a:gd name="connsiteY13" fmla="*/ 0 h 5115107"/>
              <a:gd name="connsiteX14" fmla="*/ 4202174 w 5112000"/>
              <a:gd name="connsiteY14" fmla="*/ 0 h 5115107"/>
              <a:gd name="connsiteX15" fmla="*/ 4345543 w 5112000"/>
              <a:gd name="connsiteY15" fmla="*/ 0 h 5115107"/>
              <a:gd name="connsiteX16" fmla="*/ 4473000 w 5112000"/>
              <a:gd name="connsiteY16" fmla="*/ 0 h 5115107"/>
              <a:gd name="connsiteX17" fmla="*/ 4585480 w 5112000"/>
              <a:gd name="connsiteY17" fmla="*/ 0 h 5115107"/>
              <a:gd name="connsiteX18" fmla="*/ 4683920 w 5112000"/>
              <a:gd name="connsiteY18" fmla="*/ 0 h 5115107"/>
              <a:gd name="connsiteX19" fmla="*/ 4769255 w 5112000"/>
              <a:gd name="connsiteY19" fmla="*/ 0 h 5115107"/>
              <a:gd name="connsiteX20" fmla="*/ 4842422 w 5112000"/>
              <a:gd name="connsiteY20" fmla="*/ 0 h 5115107"/>
              <a:gd name="connsiteX21" fmla="*/ 4904356 w 5112000"/>
              <a:gd name="connsiteY21" fmla="*/ 0 h 5115107"/>
              <a:gd name="connsiteX22" fmla="*/ 4955994 w 5112000"/>
              <a:gd name="connsiteY22" fmla="*/ 0 h 5115107"/>
              <a:gd name="connsiteX23" fmla="*/ 4998272 w 5112000"/>
              <a:gd name="connsiteY23" fmla="*/ 0 h 5115107"/>
              <a:gd name="connsiteX24" fmla="*/ 5032125 w 5112000"/>
              <a:gd name="connsiteY24" fmla="*/ 0 h 5115107"/>
              <a:gd name="connsiteX25" fmla="*/ 5078303 w 5112000"/>
              <a:gd name="connsiteY25" fmla="*/ 0 h 5115107"/>
              <a:gd name="connsiteX26" fmla="*/ 5102016 w 5112000"/>
              <a:gd name="connsiteY26" fmla="*/ 0 h 5115107"/>
              <a:gd name="connsiteX27" fmla="*/ 5110752 w 5112000"/>
              <a:gd name="connsiteY27" fmla="*/ 0 h 5115107"/>
              <a:gd name="connsiteX28" fmla="*/ 5112000 w 5112000"/>
              <a:gd name="connsiteY28" fmla="*/ 0 h 5115107"/>
              <a:gd name="connsiteX29" fmla="*/ 5112000 w 5112000"/>
              <a:gd name="connsiteY29" fmla="*/ 402943 h 5115107"/>
              <a:gd name="connsiteX30" fmla="*/ 5112000 w 5112000"/>
              <a:gd name="connsiteY30" fmla="*/ 780710 h 5115107"/>
              <a:gd name="connsiteX31" fmla="*/ 5112000 w 5112000"/>
              <a:gd name="connsiteY31" fmla="*/ 1134114 h 5115107"/>
              <a:gd name="connsiteX32" fmla="*/ 5112000 w 5112000"/>
              <a:gd name="connsiteY32" fmla="*/ 1463966 h 5115107"/>
              <a:gd name="connsiteX33" fmla="*/ 5112000 w 5112000"/>
              <a:gd name="connsiteY33" fmla="*/ 1771080 h 5115107"/>
              <a:gd name="connsiteX34" fmla="*/ 5112000 w 5112000"/>
              <a:gd name="connsiteY34" fmla="*/ 2056266 h 5115107"/>
              <a:gd name="connsiteX35" fmla="*/ 5112000 w 5112000"/>
              <a:gd name="connsiteY35" fmla="*/ 2320338 h 5115107"/>
              <a:gd name="connsiteX36" fmla="*/ 5112000 w 5112000"/>
              <a:gd name="connsiteY36" fmla="*/ 2564106 h 5115107"/>
              <a:gd name="connsiteX37" fmla="*/ 5112000 w 5112000"/>
              <a:gd name="connsiteY37" fmla="*/ 2788385 h 5115107"/>
              <a:gd name="connsiteX38" fmla="*/ 5112000 w 5112000"/>
              <a:gd name="connsiteY38" fmla="*/ 2993984 h 5115107"/>
              <a:gd name="connsiteX39" fmla="*/ 5112000 w 5112000"/>
              <a:gd name="connsiteY39" fmla="*/ 3181717 h 5115107"/>
              <a:gd name="connsiteX40" fmla="*/ 5112000 w 5112000"/>
              <a:gd name="connsiteY40" fmla="*/ 3352396 h 5115107"/>
              <a:gd name="connsiteX41" fmla="*/ 5112000 w 5112000"/>
              <a:gd name="connsiteY41" fmla="*/ 3506832 h 5115107"/>
              <a:gd name="connsiteX42" fmla="*/ 5112000 w 5112000"/>
              <a:gd name="connsiteY42" fmla="*/ 3645839 h 5115107"/>
              <a:gd name="connsiteX43" fmla="*/ 5112000 w 5112000"/>
              <a:gd name="connsiteY43" fmla="*/ 3770227 h 5115107"/>
              <a:gd name="connsiteX44" fmla="*/ 5112000 w 5112000"/>
              <a:gd name="connsiteY44" fmla="*/ 3880810 h 5115107"/>
              <a:gd name="connsiteX45" fmla="*/ 5112000 w 5112000"/>
              <a:gd name="connsiteY45" fmla="*/ 3978398 h 5115107"/>
              <a:gd name="connsiteX46" fmla="*/ 5112000 w 5112000"/>
              <a:gd name="connsiteY46" fmla="*/ 4063806 h 5115107"/>
              <a:gd name="connsiteX47" fmla="*/ 5112000 w 5112000"/>
              <a:gd name="connsiteY47" fmla="*/ 4137843 h 5115107"/>
              <a:gd name="connsiteX48" fmla="*/ 5112000 w 5112000"/>
              <a:gd name="connsiteY48" fmla="*/ 4201323 h 5115107"/>
              <a:gd name="connsiteX49" fmla="*/ 5112000 w 5112000"/>
              <a:gd name="connsiteY49" fmla="*/ 4255058 h 5115107"/>
              <a:gd name="connsiteX50" fmla="*/ 5112000 w 5112000"/>
              <a:gd name="connsiteY50" fmla="*/ 4299859 h 5115107"/>
              <a:gd name="connsiteX51" fmla="*/ 5112000 w 5112000"/>
              <a:gd name="connsiteY51" fmla="*/ 4336540 h 5115107"/>
              <a:gd name="connsiteX52" fmla="*/ 5112000 w 5112000"/>
              <a:gd name="connsiteY52" fmla="*/ 4365911 h 5115107"/>
              <a:gd name="connsiteX53" fmla="*/ 5112000 w 5112000"/>
              <a:gd name="connsiteY53" fmla="*/ 4405975 h 5115107"/>
              <a:gd name="connsiteX54" fmla="*/ 5112000 w 5112000"/>
              <a:gd name="connsiteY54" fmla="*/ 4426549 h 5115107"/>
              <a:gd name="connsiteX55" fmla="*/ 5112000 w 5112000"/>
              <a:gd name="connsiteY55" fmla="*/ 4434128 h 5115107"/>
              <a:gd name="connsiteX56" fmla="*/ 5112000 w 5112000"/>
              <a:gd name="connsiteY56" fmla="*/ 4435211 h 5115107"/>
              <a:gd name="connsiteX57" fmla="*/ 4432517 w 5112000"/>
              <a:gd name="connsiteY57" fmla="*/ 5115107 h 5115107"/>
              <a:gd name="connsiteX58" fmla="*/ 0 w 5112000"/>
              <a:gd name="connsiteY58" fmla="*/ 5115107 h 5115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112000" h="5115107">
                <a:moveTo>
                  <a:pt x="0" y="0"/>
                </a:moveTo>
                <a:lnTo>
                  <a:pt x="464430" y="0"/>
                </a:lnTo>
                <a:lnTo>
                  <a:pt x="899842" y="0"/>
                </a:lnTo>
                <a:lnTo>
                  <a:pt x="1307173" y="0"/>
                </a:lnTo>
                <a:lnTo>
                  <a:pt x="1687360" y="0"/>
                </a:lnTo>
                <a:lnTo>
                  <a:pt x="2041337" y="0"/>
                </a:lnTo>
                <a:lnTo>
                  <a:pt x="2370041" y="0"/>
                </a:lnTo>
                <a:lnTo>
                  <a:pt x="2674409" y="0"/>
                </a:lnTo>
                <a:lnTo>
                  <a:pt x="2955375" y="0"/>
                </a:lnTo>
                <a:lnTo>
                  <a:pt x="3213877" y="0"/>
                </a:lnTo>
                <a:lnTo>
                  <a:pt x="3450850" y="0"/>
                </a:lnTo>
                <a:lnTo>
                  <a:pt x="3667230" y="0"/>
                </a:lnTo>
                <a:lnTo>
                  <a:pt x="3863953" y="0"/>
                </a:lnTo>
                <a:lnTo>
                  <a:pt x="4041956" y="0"/>
                </a:lnTo>
                <a:lnTo>
                  <a:pt x="4202174" y="0"/>
                </a:lnTo>
                <a:lnTo>
                  <a:pt x="4345543" y="0"/>
                </a:lnTo>
                <a:lnTo>
                  <a:pt x="4473000" y="0"/>
                </a:lnTo>
                <a:lnTo>
                  <a:pt x="4585480" y="0"/>
                </a:lnTo>
                <a:lnTo>
                  <a:pt x="4683920" y="0"/>
                </a:lnTo>
                <a:lnTo>
                  <a:pt x="4769255" y="0"/>
                </a:lnTo>
                <a:lnTo>
                  <a:pt x="4842422" y="0"/>
                </a:lnTo>
                <a:lnTo>
                  <a:pt x="4904356" y="0"/>
                </a:lnTo>
                <a:lnTo>
                  <a:pt x="4955994" y="0"/>
                </a:lnTo>
                <a:lnTo>
                  <a:pt x="4998272" y="0"/>
                </a:lnTo>
                <a:lnTo>
                  <a:pt x="5032125" y="0"/>
                </a:lnTo>
                <a:lnTo>
                  <a:pt x="5078303" y="0"/>
                </a:lnTo>
                <a:lnTo>
                  <a:pt x="5102016" y="0"/>
                </a:lnTo>
                <a:lnTo>
                  <a:pt x="5110752" y="0"/>
                </a:lnTo>
                <a:lnTo>
                  <a:pt x="5112000" y="0"/>
                </a:lnTo>
                <a:lnTo>
                  <a:pt x="5112000" y="402943"/>
                </a:lnTo>
                <a:lnTo>
                  <a:pt x="5112000" y="780710"/>
                </a:lnTo>
                <a:lnTo>
                  <a:pt x="5112000" y="1134114"/>
                </a:lnTo>
                <a:lnTo>
                  <a:pt x="5112000" y="1463966"/>
                </a:lnTo>
                <a:lnTo>
                  <a:pt x="5112000" y="1771080"/>
                </a:lnTo>
                <a:lnTo>
                  <a:pt x="5112000" y="2056266"/>
                </a:lnTo>
                <a:lnTo>
                  <a:pt x="5112000" y="2320338"/>
                </a:lnTo>
                <a:lnTo>
                  <a:pt x="5112000" y="2564106"/>
                </a:lnTo>
                <a:lnTo>
                  <a:pt x="5112000" y="2788385"/>
                </a:lnTo>
                <a:lnTo>
                  <a:pt x="5112000" y="2993984"/>
                </a:lnTo>
                <a:lnTo>
                  <a:pt x="5112000" y="3181717"/>
                </a:lnTo>
                <a:lnTo>
                  <a:pt x="5112000" y="3352396"/>
                </a:lnTo>
                <a:lnTo>
                  <a:pt x="5112000" y="3506832"/>
                </a:lnTo>
                <a:lnTo>
                  <a:pt x="5112000" y="3645839"/>
                </a:lnTo>
                <a:lnTo>
                  <a:pt x="5112000" y="3770227"/>
                </a:lnTo>
                <a:lnTo>
                  <a:pt x="5112000" y="3880810"/>
                </a:lnTo>
                <a:lnTo>
                  <a:pt x="5112000" y="3978398"/>
                </a:lnTo>
                <a:lnTo>
                  <a:pt x="5112000" y="4063806"/>
                </a:lnTo>
                <a:lnTo>
                  <a:pt x="5112000" y="4137843"/>
                </a:lnTo>
                <a:lnTo>
                  <a:pt x="5112000" y="4201323"/>
                </a:lnTo>
                <a:lnTo>
                  <a:pt x="5112000" y="4255058"/>
                </a:lnTo>
                <a:lnTo>
                  <a:pt x="5112000" y="4299859"/>
                </a:lnTo>
                <a:lnTo>
                  <a:pt x="5112000" y="4336540"/>
                </a:lnTo>
                <a:lnTo>
                  <a:pt x="5112000" y="4365911"/>
                </a:lnTo>
                <a:lnTo>
                  <a:pt x="5112000" y="4405975"/>
                </a:lnTo>
                <a:lnTo>
                  <a:pt x="5112000" y="4426549"/>
                </a:lnTo>
                <a:lnTo>
                  <a:pt x="5112000" y="4434128"/>
                </a:lnTo>
                <a:lnTo>
                  <a:pt x="5112000" y="4435211"/>
                </a:lnTo>
                <a:cubicBezTo>
                  <a:pt x="4848462" y="4698909"/>
                  <a:pt x="4699230" y="4848232"/>
                  <a:pt x="4432517" y="5115107"/>
                </a:cubicBezTo>
                <a:cubicBezTo>
                  <a:pt x="0" y="5115107"/>
                  <a:pt x="0" y="5115107"/>
                  <a:pt x="0" y="5115107"/>
                </a:cubicBezTo>
                <a:close/>
              </a:path>
            </a:pathLst>
          </a:custGeom>
          <a:solidFill>
            <a:schemeClr val="accent1"/>
          </a:solidFill>
          <a:ln>
            <a:noFill/>
          </a:ln>
        </p:spPr>
        <p:txBody>
          <a:bodyPr wrap="square" lIns="216000" tIns="180000" rIns="216000" bIns="2520000" anchor="t" anchorCtr="0">
            <a:noAutofit/>
          </a:bodyPr>
          <a:lstStyle>
            <a:lvl1pPr algn="l">
              <a:lnSpc>
                <a:spcPct val="101000"/>
              </a:lnSpc>
              <a:defRPr sz="1350">
                <a:solidFill>
                  <a:schemeClr val="bg2"/>
                </a:solidFill>
              </a:defRPr>
            </a:lvl1pPr>
          </a:lstStyle>
          <a:p>
            <a:r>
              <a:rPr lang="da-DK" dirty="0"/>
              <a:t>”Indsæt citat”</a:t>
            </a:r>
          </a:p>
        </p:txBody>
      </p:sp>
      <p:sp>
        <p:nvSpPr>
          <p:cNvPr id="4" name="Text Placeholder 2"/>
          <p:cNvSpPr>
            <a:spLocks noGrp="1"/>
          </p:cNvSpPr>
          <p:nvPr>
            <p:ph type="body" sz="quarter" idx="18" hasCustomPrompt="1"/>
          </p:nvPr>
        </p:nvSpPr>
        <p:spPr>
          <a:xfrm>
            <a:off x="4151588" y="3614387"/>
            <a:ext cx="2835000" cy="696468"/>
          </a:xfrm>
        </p:spPr>
        <p:txBody>
          <a:bodyPr lIns="216000" rIns="612000"/>
          <a:lstStyle>
            <a:lvl1pPr marL="0" indent="0">
              <a:lnSpc>
                <a:spcPct val="95000"/>
              </a:lnSpc>
              <a:spcAft>
                <a:spcPts val="375"/>
              </a:spcAft>
              <a:buFontTx/>
              <a:buNone/>
              <a:defRPr sz="1350">
                <a:solidFill>
                  <a:schemeClr val="bg2"/>
                </a:solidFill>
              </a:defRPr>
            </a:lvl1pPr>
            <a:lvl2pPr marL="162000" indent="0">
              <a:spcAft>
                <a:spcPts val="375"/>
              </a:spcAft>
              <a:buFontTx/>
              <a:buNone/>
              <a:defRPr>
                <a:solidFill>
                  <a:schemeClr val="bg2"/>
                </a:solidFill>
              </a:defRPr>
            </a:lvl2pPr>
            <a:lvl3pPr marL="324000" indent="0">
              <a:spcAft>
                <a:spcPts val="375"/>
              </a:spcAft>
              <a:buFontTx/>
              <a:buNone/>
              <a:defRPr>
                <a:solidFill>
                  <a:schemeClr val="bg2"/>
                </a:solidFill>
              </a:defRPr>
            </a:lvl3pPr>
            <a:lvl4pPr marL="486000" indent="0">
              <a:spcAft>
                <a:spcPts val="375"/>
              </a:spcAft>
              <a:buFontTx/>
              <a:buNone/>
              <a:defRPr>
                <a:solidFill>
                  <a:schemeClr val="bg2"/>
                </a:solidFill>
              </a:defRPr>
            </a:lvl4pPr>
            <a:lvl5pPr marL="648000" indent="0">
              <a:spcAft>
                <a:spcPts val="375"/>
              </a:spcAft>
              <a:buFontTx/>
              <a:buNone/>
              <a:defRPr>
                <a:solidFill>
                  <a:schemeClr val="bg2"/>
                </a:solidFill>
              </a:defRPr>
            </a:lvl5pPr>
          </a:lstStyle>
          <a:p>
            <a:pPr lvl="0"/>
            <a:r>
              <a:rPr lang="da-DK" dirty="0"/>
              <a:t>Indsæt navn og titel</a:t>
            </a:r>
          </a:p>
        </p:txBody>
      </p:sp>
      <p:sp>
        <p:nvSpPr>
          <p:cNvPr id="16" name="Content Placeholder 4"/>
          <p:cNvSpPr>
            <a:spLocks noGrp="1"/>
          </p:cNvSpPr>
          <p:nvPr>
            <p:ph sz="quarter" idx="17" hasCustomPrompt="1"/>
          </p:nvPr>
        </p:nvSpPr>
        <p:spPr>
          <a:xfrm>
            <a:off x="156600" y="3504000"/>
            <a:ext cx="1836000" cy="2040000"/>
          </a:xfrm>
        </p:spPr>
        <p:txBody>
          <a:bodyPr/>
          <a:lstStyle>
            <a:lvl1pPr marL="0" indent="0">
              <a:buNone/>
              <a:defRPr sz="1050" b="1"/>
            </a:lvl1pPr>
          </a:lstStyle>
          <a:p>
            <a:pPr lvl="0"/>
            <a:r>
              <a:rPr lang="da-DK" dirty="0"/>
              <a:t>Klik på denne pladsholder og indsæt ikon via Skyfish</a:t>
            </a:r>
          </a:p>
        </p:txBody>
      </p:sp>
      <p:sp>
        <p:nvSpPr>
          <p:cNvPr id="5" name="TextBox 4"/>
          <p:cNvSpPr txBox="1"/>
          <p:nvPr userDrawn="1"/>
        </p:nvSpPr>
        <p:spPr>
          <a:xfrm>
            <a:off x="-1" y="-250023"/>
            <a:ext cx="8910000" cy="138499"/>
          </a:xfrm>
          <a:prstGeom prst="rect">
            <a:avLst/>
          </a:prstGeom>
          <a:noFill/>
        </p:spPr>
        <p:txBody>
          <a:bodyPr wrap="square" lIns="0" tIns="0" rIns="0" bIns="0" rtlCol="0">
            <a:spAutoFit/>
          </a:bodyPr>
          <a:lstStyle/>
          <a:p>
            <a:r>
              <a:rPr lang="da-DK" sz="900" b="1"/>
              <a:t>Bemærk</a:t>
            </a:r>
            <a:r>
              <a:rPr lang="da-DK" sz="900"/>
              <a:t>: På denne side kan billede/</a:t>
            </a:r>
            <a:r>
              <a:rPr lang="da-DK" sz="900" err="1"/>
              <a:t>graﬁk</a:t>
            </a:r>
            <a:r>
              <a:rPr lang="da-DK" sz="900"/>
              <a:t> udskiftes. Tekstboksen kan ﬂyttes rund ift. billedet, vælg boksen</a:t>
            </a:r>
            <a:r>
              <a:rPr lang="da-DK" sz="900" baseline="0"/>
              <a:t> og al teksten i boksen</a:t>
            </a:r>
            <a:r>
              <a:rPr lang="da-DK" sz="900"/>
              <a:t>. Farven på tekst og tekstboks kan ændres til hvid/rød/grå.</a:t>
            </a:r>
          </a:p>
        </p:txBody>
      </p:sp>
      <p:sp>
        <p:nvSpPr>
          <p:cNvPr id="13" name="Slide Number Placeholder 5" hidden="1"/>
          <p:cNvSpPr txBox="1">
            <a:spLocks/>
          </p:cNvSpPr>
          <p:nvPr userDrawn="1"/>
        </p:nvSpPr>
        <p:spPr>
          <a:xfrm>
            <a:off x="0" y="5760000"/>
            <a:ext cx="0" cy="0"/>
          </a:xfrm>
          <a:prstGeom prst="rect">
            <a:avLst/>
          </a:prstGeom>
        </p:spPr>
        <p:txBody>
          <a:bodyPr vert="horz" lIns="0" tIns="0" rIns="0" bIns="0" rtlCol="0" anchor="b" anchorCtr="0"/>
          <a:lstStyle>
            <a:defPPr>
              <a:defRPr lang="en-US"/>
            </a:defPPr>
            <a:lvl1pPr marL="0" algn="r" defTabSz="914400" rtl="0" eaLnBrk="1" latinLnBrk="0" hangingPunct="1">
              <a:defRPr sz="100" b="1"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fld id="{24C8C45C-947F-4981-8B3F-4F32E973C901}" type="slidenum">
              <a:rPr lang="da-DK" sz="100" smtClean="0"/>
              <a:pPr rtl="0"/>
              <a:t>‹nr.›</a:t>
            </a:fld>
            <a:endParaRPr lang="da-DK" sz="100"/>
          </a:p>
        </p:txBody>
      </p:sp>
      <p:sp>
        <p:nvSpPr>
          <p:cNvPr id="14" name="Footer Placeholder 4" hidden="1"/>
          <p:cNvSpPr>
            <a:spLocks noGrp="1"/>
          </p:cNvSpPr>
          <p:nvPr>
            <p:ph type="ftr" sz="quarter" idx="3"/>
          </p:nvPr>
        </p:nvSpPr>
        <p:spPr>
          <a:xfrm>
            <a:off x="0" y="5887000"/>
            <a:ext cx="0" cy="0"/>
          </a:xfrm>
          <a:prstGeom prst="rect">
            <a:avLst/>
          </a:prstGeom>
        </p:spPr>
        <p:txBody>
          <a:bodyPr vert="horz" lIns="0" tIns="0" rIns="0" bIns="0" rtlCol="0" anchor="b" anchorCtr="0"/>
          <a:lstStyle>
            <a:lvl1pPr algn="ctr" rtl="0">
              <a:defRPr sz="100">
                <a:noFill/>
              </a:defRPr>
            </a:lvl1pPr>
          </a:lstStyle>
          <a:p>
            <a:endParaRPr lang="da-DK"/>
          </a:p>
        </p:txBody>
      </p:sp>
      <p:sp>
        <p:nvSpPr>
          <p:cNvPr id="17" name="Date Placeholder 11" hidden="1"/>
          <p:cNvSpPr>
            <a:spLocks noGrp="1"/>
          </p:cNvSpPr>
          <p:nvPr>
            <p:ph type="dt" sz="half" idx="10"/>
          </p:nvPr>
        </p:nvSpPr>
        <p:spPr>
          <a:xfrm>
            <a:off x="0" y="5820000"/>
            <a:ext cx="0" cy="0"/>
          </a:xfrm>
        </p:spPr>
        <p:txBody>
          <a:bodyPr/>
          <a:lstStyle/>
          <a:p>
            <a:fld id="{D9FE36D3-6D8A-41B0-8F1B-2F75587B4040}" type="datetime2">
              <a:rPr lang="da-DK" smtClean="0"/>
              <a:t>2. september 2019</a:t>
            </a:fld>
            <a:endParaRPr lang="da-DK"/>
          </a:p>
        </p:txBody>
      </p:sp>
      <p:sp>
        <p:nvSpPr>
          <p:cNvPr id="18" name="Placeholder logo"/>
          <p:cNvSpPr>
            <a:spLocks noGrp="1"/>
          </p:cNvSpPr>
          <p:nvPr>
            <p:ph type="body" sz="quarter" idx="19" hasCustomPrompt="1"/>
          </p:nvPr>
        </p:nvSpPr>
        <p:spPr>
          <a:xfrm>
            <a:off x="8106873" y="331816"/>
            <a:ext cx="788400" cy="1239000"/>
          </a:xfrm>
          <a:blipFill>
            <a:blip r:embed="rId2" cstate="print">
              <a:extLst>
                <a:ext uri="{28A0092B-C50C-407E-A947-70E740481C1C}">
                  <a14:useLocalDpi xmlns:a14="http://schemas.microsoft.com/office/drawing/2010/main"/>
                </a:ext>
              </a:extLst>
            </a:blip>
            <a:stretch>
              <a:fillRect/>
            </a:stretch>
          </a:blipFill>
        </p:spPr>
        <p:txBody>
          <a:bodyPr/>
          <a:lstStyle>
            <a:lvl1pPr marL="0" indent="0">
              <a:buNone/>
              <a:defRPr>
                <a:noFill/>
              </a:defRPr>
            </a:lvl1pPr>
          </a:lstStyle>
          <a:p>
            <a:pPr lvl="0"/>
            <a:r>
              <a:rPr lang="en-US" dirty="0"/>
              <a:t>.</a:t>
            </a:r>
            <a:endParaRPr lang="da-DK" dirty="0"/>
          </a:p>
        </p:txBody>
      </p:sp>
      <p:sp>
        <p:nvSpPr>
          <p:cNvPr id="20" name="Rectangle 19"/>
          <p:cNvSpPr/>
          <p:nvPr userDrawn="1"/>
        </p:nvSpPr>
        <p:spPr>
          <a:xfrm>
            <a:off x="8824456" y="-250023"/>
            <a:ext cx="120375" cy="133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noProof="0" err="1"/>
          </a:p>
        </p:txBody>
      </p:sp>
      <p:sp>
        <p:nvSpPr>
          <p:cNvPr id="21" name="Rectangle 20"/>
          <p:cNvSpPr/>
          <p:nvPr userDrawn="1"/>
        </p:nvSpPr>
        <p:spPr>
          <a:xfrm>
            <a:off x="8973446" y="-250023"/>
            <a:ext cx="120375" cy="133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noProof="0" err="1"/>
          </a:p>
        </p:txBody>
      </p:sp>
      <p:sp>
        <p:nvSpPr>
          <p:cNvPr id="22" name="Rectangle 21"/>
          <p:cNvSpPr/>
          <p:nvPr userDrawn="1"/>
        </p:nvSpPr>
        <p:spPr>
          <a:xfrm>
            <a:off x="9122435" y="-250023"/>
            <a:ext cx="120375" cy="133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noProof="0" err="1"/>
          </a:p>
        </p:txBody>
      </p:sp>
    </p:spTree>
    <p:extLst>
      <p:ext uri="{BB962C8B-B14F-4D97-AF65-F5344CB8AC3E}">
        <p14:creationId xmlns:p14="http://schemas.microsoft.com/office/powerpoint/2010/main" val="18747845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igur s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err="1"/>
              <a:t>Click</a:t>
            </a:r>
            <a:r>
              <a:rPr lang="da-DK" dirty="0"/>
              <a:t> to </a:t>
            </a:r>
            <a:r>
              <a:rPr lang="da-DK" dirty="0" err="1"/>
              <a:t>edit</a:t>
            </a:r>
            <a:r>
              <a:rPr lang="da-DK" dirty="0"/>
              <a:t> Master </a:t>
            </a:r>
            <a:r>
              <a:rPr lang="da-DK" dirty="0" err="1"/>
              <a:t>title</a:t>
            </a:r>
            <a:r>
              <a:rPr lang="da-DK" dirty="0"/>
              <a:t> style</a:t>
            </a:r>
          </a:p>
        </p:txBody>
      </p:sp>
      <p:sp>
        <p:nvSpPr>
          <p:cNvPr id="8" name="Date Placeholder 7"/>
          <p:cNvSpPr>
            <a:spLocks noGrp="1"/>
          </p:cNvSpPr>
          <p:nvPr>
            <p:ph type="dt" sz="half" idx="10"/>
          </p:nvPr>
        </p:nvSpPr>
        <p:spPr/>
        <p:txBody>
          <a:bodyPr/>
          <a:lstStyle/>
          <a:p>
            <a:fld id="{D9FE36D3-6D8A-41B0-8F1B-2F75587B4040}" type="datetime2">
              <a:rPr lang="da-DK" smtClean="0"/>
              <a:t>2. september 2019</a:t>
            </a:fld>
            <a:endParaRPr lang="en-GB"/>
          </a:p>
        </p:txBody>
      </p:sp>
      <p:sp>
        <p:nvSpPr>
          <p:cNvPr id="9" name="Footer Placeholder 8" hidden="1"/>
          <p:cNvSpPr>
            <a:spLocks noGrp="1"/>
          </p:cNvSpPr>
          <p:nvPr>
            <p:ph type="ftr" sz="quarter" idx="11"/>
          </p:nvPr>
        </p:nvSpPr>
        <p:spPr/>
        <p:txBody>
          <a:bodyPr/>
          <a:lstStyle/>
          <a:p>
            <a:endParaRPr lang="en-GB"/>
          </a:p>
        </p:txBody>
      </p:sp>
      <p:sp>
        <p:nvSpPr>
          <p:cNvPr id="10" name="Slide Number Placeholder 9" hidden="1"/>
          <p:cNvSpPr>
            <a:spLocks noGrp="1"/>
          </p:cNvSpPr>
          <p:nvPr>
            <p:ph type="sldNum" sz="quarter" idx="12"/>
          </p:nvPr>
        </p:nvSpPr>
        <p:spPr/>
        <p:txBody>
          <a:bodyPr/>
          <a:lstStyle/>
          <a:p>
            <a:fld id="{24C8C45C-947F-4981-8B3F-4F32E973C901}" type="slidenum">
              <a:rPr lang="en-GB" smtClean="0"/>
              <a:pPr/>
              <a:t>‹nr.›</a:t>
            </a:fld>
            <a:endParaRPr lang="en-GB"/>
          </a:p>
        </p:txBody>
      </p:sp>
      <p:sp>
        <p:nvSpPr>
          <p:cNvPr id="13" name="Text Placeholder 12"/>
          <p:cNvSpPr>
            <a:spLocks noGrp="1" noChangeAspect="1"/>
          </p:cNvSpPr>
          <p:nvPr>
            <p:ph type="body" sz="quarter" idx="13"/>
          </p:nvPr>
        </p:nvSpPr>
        <p:spPr>
          <a:xfrm>
            <a:off x="583727" y="1909372"/>
            <a:ext cx="1269000" cy="1410000"/>
          </a:xfrm>
          <a:prstGeom prst="ellipse">
            <a:avLst/>
          </a:prstGeom>
          <a:solidFill>
            <a:schemeClr val="accent6"/>
          </a:solidFill>
        </p:spPr>
        <p:txBody>
          <a:bodyPr anchor="ctr" anchorCtr="0"/>
          <a:lstStyle>
            <a:lvl1pPr marL="0" indent="0" algn="ctr">
              <a:buNone/>
              <a:defRPr sz="1500" b="1">
                <a:solidFill>
                  <a:schemeClr val="bg2"/>
                </a:solidFill>
              </a:defRPr>
            </a:lvl1pPr>
            <a:lvl2pPr marL="162000" indent="0">
              <a:buNone/>
              <a:defRPr sz="900"/>
            </a:lvl2pPr>
            <a:lvl3pPr marL="324000" indent="0">
              <a:buNone/>
              <a:defRPr sz="900"/>
            </a:lvl3pPr>
            <a:lvl4pPr marL="486000" indent="0">
              <a:buNone/>
              <a:defRPr sz="900"/>
            </a:lvl4pPr>
            <a:lvl5pPr marL="648000" indent="0">
              <a:buNone/>
              <a:defRPr sz="900"/>
            </a:lvl5pPr>
          </a:lstStyle>
          <a:p>
            <a:pPr lvl="0"/>
            <a:r>
              <a:rPr lang="en-US" dirty="0"/>
              <a:t>Edit Master text styles</a:t>
            </a:r>
          </a:p>
        </p:txBody>
      </p:sp>
      <p:sp>
        <p:nvSpPr>
          <p:cNvPr id="14" name="Text Placeholder 12"/>
          <p:cNvSpPr>
            <a:spLocks noGrp="1" noChangeAspect="1"/>
          </p:cNvSpPr>
          <p:nvPr>
            <p:ph type="body" sz="quarter" idx="14"/>
          </p:nvPr>
        </p:nvSpPr>
        <p:spPr>
          <a:xfrm>
            <a:off x="1074863" y="3477348"/>
            <a:ext cx="1539000" cy="1710000"/>
          </a:xfrm>
          <a:prstGeom prst="ellipse">
            <a:avLst/>
          </a:prstGeom>
          <a:solidFill>
            <a:schemeClr val="accent2"/>
          </a:solidFill>
        </p:spPr>
        <p:txBody>
          <a:bodyPr anchor="ctr" anchorCtr="0"/>
          <a:lstStyle>
            <a:lvl1pPr marL="0" indent="0" algn="ctr">
              <a:buNone/>
              <a:defRPr sz="1800" b="1">
                <a:solidFill>
                  <a:schemeClr val="bg2"/>
                </a:solidFill>
              </a:defRPr>
            </a:lvl1pPr>
            <a:lvl2pPr marL="162000" indent="0">
              <a:buNone/>
              <a:defRPr sz="900"/>
            </a:lvl2pPr>
            <a:lvl3pPr marL="324000" indent="0">
              <a:buNone/>
              <a:defRPr sz="900"/>
            </a:lvl3pPr>
            <a:lvl4pPr marL="486000" indent="0">
              <a:buNone/>
              <a:defRPr sz="900"/>
            </a:lvl4pPr>
            <a:lvl5pPr marL="648000" indent="0">
              <a:buNone/>
              <a:defRPr sz="900"/>
            </a:lvl5pPr>
          </a:lstStyle>
          <a:p>
            <a:pPr lvl="0"/>
            <a:r>
              <a:rPr lang="en-US" dirty="0"/>
              <a:t>Edit Master text styles</a:t>
            </a:r>
          </a:p>
        </p:txBody>
      </p:sp>
      <p:sp>
        <p:nvSpPr>
          <p:cNvPr id="15" name="Text Placeholder 12"/>
          <p:cNvSpPr>
            <a:spLocks noGrp="1" noChangeAspect="1"/>
          </p:cNvSpPr>
          <p:nvPr>
            <p:ph type="body" sz="quarter" idx="15"/>
          </p:nvPr>
        </p:nvSpPr>
        <p:spPr>
          <a:xfrm>
            <a:off x="3014693" y="1868788"/>
            <a:ext cx="594000" cy="660000"/>
          </a:xfrm>
          <a:prstGeom prst="ellipse">
            <a:avLst/>
          </a:prstGeom>
          <a:solidFill>
            <a:schemeClr val="accent5"/>
          </a:solidFill>
        </p:spPr>
        <p:txBody>
          <a:bodyPr anchor="ctr" anchorCtr="0"/>
          <a:lstStyle>
            <a:lvl1pPr marL="0" indent="0" algn="ctr">
              <a:buNone/>
              <a:defRPr sz="750" b="1">
                <a:solidFill>
                  <a:schemeClr val="bg2"/>
                </a:solidFill>
              </a:defRPr>
            </a:lvl1pPr>
            <a:lvl2pPr marL="162000" indent="0">
              <a:buNone/>
              <a:defRPr sz="900"/>
            </a:lvl2pPr>
            <a:lvl3pPr marL="324000" indent="0">
              <a:buNone/>
              <a:defRPr sz="900"/>
            </a:lvl3pPr>
            <a:lvl4pPr marL="486000" indent="0">
              <a:buNone/>
              <a:defRPr sz="900"/>
            </a:lvl4pPr>
            <a:lvl5pPr marL="648000" indent="0">
              <a:buNone/>
              <a:defRPr sz="900"/>
            </a:lvl5pPr>
          </a:lstStyle>
          <a:p>
            <a:pPr lvl="0"/>
            <a:r>
              <a:rPr lang="en-US" dirty="0"/>
              <a:t>Edit Master text styles</a:t>
            </a:r>
          </a:p>
        </p:txBody>
      </p:sp>
      <p:sp>
        <p:nvSpPr>
          <p:cNvPr id="16" name="Text Placeholder 12"/>
          <p:cNvSpPr>
            <a:spLocks noGrp="1" noChangeAspect="1"/>
          </p:cNvSpPr>
          <p:nvPr>
            <p:ph type="body" sz="quarter" idx="16"/>
          </p:nvPr>
        </p:nvSpPr>
        <p:spPr>
          <a:xfrm>
            <a:off x="6012452" y="2130743"/>
            <a:ext cx="648000" cy="720000"/>
          </a:xfrm>
          <a:prstGeom prst="ellipse">
            <a:avLst/>
          </a:prstGeom>
          <a:solidFill>
            <a:schemeClr val="accent6"/>
          </a:solidFill>
        </p:spPr>
        <p:txBody>
          <a:bodyPr anchor="ctr" anchorCtr="0"/>
          <a:lstStyle>
            <a:lvl1pPr marL="0" indent="0" algn="ctr">
              <a:buNone/>
              <a:defRPr sz="750" b="1">
                <a:solidFill>
                  <a:schemeClr val="bg2"/>
                </a:solidFill>
              </a:defRPr>
            </a:lvl1pPr>
            <a:lvl2pPr marL="162000" indent="0">
              <a:buNone/>
              <a:defRPr sz="900"/>
            </a:lvl2pPr>
            <a:lvl3pPr marL="324000" indent="0">
              <a:buNone/>
              <a:defRPr sz="900"/>
            </a:lvl3pPr>
            <a:lvl4pPr marL="486000" indent="0">
              <a:buNone/>
              <a:defRPr sz="900"/>
            </a:lvl4pPr>
            <a:lvl5pPr marL="648000" indent="0">
              <a:buNone/>
              <a:defRPr sz="900"/>
            </a:lvl5pPr>
          </a:lstStyle>
          <a:p>
            <a:pPr lvl="0"/>
            <a:r>
              <a:rPr lang="en-US" dirty="0"/>
              <a:t>Edit Master text styles</a:t>
            </a:r>
          </a:p>
        </p:txBody>
      </p:sp>
      <p:sp>
        <p:nvSpPr>
          <p:cNvPr id="17" name="Text Placeholder 12"/>
          <p:cNvSpPr>
            <a:spLocks noGrp="1" noChangeAspect="1"/>
          </p:cNvSpPr>
          <p:nvPr>
            <p:ph type="body" sz="quarter" idx="17"/>
          </p:nvPr>
        </p:nvSpPr>
        <p:spPr>
          <a:xfrm>
            <a:off x="2393948" y="2668018"/>
            <a:ext cx="756000" cy="840000"/>
          </a:xfrm>
          <a:prstGeom prst="ellipse">
            <a:avLst/>
          </a:prstGeom>
          <a:solidFill>
            <a:schemeClr val="accent4"/>
          </a:solidFill>
        </p:spPr>
        <p:txBody>
          <a:bodyPr anchor="ctr" anchorCtr="0"/>
          <a:lstStyle>
            <a:lvl1pPr marL="0" indent="0" algn="ctr">
              <a:buNone/>
              <a:defRPr sz="900" b="1">
                <a:solidFill>
                  <a:schemeClr val="bg2"/>
                </a:solidFill>
              </a:defRPr>
            </a:lvl1pPr>
            <a:lvl2pPr marL="162000" indent="0">
              <a:buNone/>
              <a:defRPr sz="900"/>
            </a:lvl2pPr>
            <a:lvl3pPr marL="324000" indent="0">
              <a:buNone/>
              <a:defRPr sz="900"/>
            </a:lvl3pPr>
            <a:lvl4pPr marL="486000" indent="0">
              <a:buNone/>
              <a:defRPr sz="900"/>
            </a:lvl4pPr>
            <a:lvl5pPr marL="648000" indent="0">
              <a:buNone/>
              <a:defRPr sz="900"/>
            </a:lvl5pPr>
          </a:lstStyle>
          <a:p>
            <a:pPr lvl="0"/>
            <a:r>
              <a:rPr lang="en-US" dirty="0"/>
              <a:t>Edit Master text styles</a:t>
            </a:r>
          </a:p>
        </p:txBody>
      </p:sp>
      <p:sp>
        <p:nvSpPr>
          <p:cNvPr id="18" name="Text Placeholder 12"/>
          <p:cNvSpPr>
            <a:spLocks noGrp="1" noChangeAspect="1"/>
          </p:cNvSpPr>
          <p:nvPr>
            <p:ph type="body" sz="quarter" idx="18"/>
          </p:nvPr>
        </p:nvSpPr>
        <p:spPr>
          <a:xfrm>
            <a:off x="2901328" y="3931387"/>
            <a:ext cx="1026000" cy="1140000"/>
          </a:xfrm>
          <a:prstGeom prst="ellipse">
            <a:avLst/>
          </a:prstGeom>
          <a:solidFill>
            <a:schemeClr val="accent1"/>
          </a:solidFill>
        </p:spPr>
        <p:txBody>
          <a:bodyPr anchor="ctr" anchorCtr="0"/>
          <a:lstStyle>
            <a:lvl1pPr marL="0" indent="0" algn="ctr">
              <a:buNone/>
              <a:defRPr sz="1200" b="1">
                <a:solidFill>
                  <a:schemeClr val="bg2"/>
                </a:solidFill>
              </a:defRPr>
            </a:lvl1pPr>
            <a:lvl2pPr marL="162000" indent="0">
              <a:buNone/>
              <a:defRPr sz="900"/>
            </a:lvl2pPr>
            <a:lvl3pPr marL="324000" indent="0">
              <a:buNone/>
              <a:defRPr sz="900"/>
            </a:lvl3pPr>
            <a:lvl4pPr marL="486000" indent="0">
              <a:buNone/>
              <a:defRPr sz="900"/>
            </a:lvl4pPr>
            <a:lvl5pPr marL="648000" indent="0">
              <a:buNone/>
              <a:defRPr sz="900"/>
            </a:lvl5pPr>
          </a:lstStyle>
          <a:p>
            <a:pPr lvl="0"/>
            <a:r>
              <a:rPr lang="en-US" dirty="0"/>
              <a:t>Edit Master text styles</a:t>
            </a:r>
          </a:p>
        </p:txBody>
      </p:sp>
      <p:sp>
        <p:nvSpPr>
          <p:cNvPr id="19" name="Text Placeholder 12"/>
          <p:cNvSpPr>
            <a:spLocks noGrp="1" noChangeAspect="1"/>
          </p:cNvSpPr>
          <p:nvPr>
            <p:ph type="body" sz="quarter" idx="19"/>
          </p:nvPr>
        </p:nvSpPr>
        <p:spPr>
          <a:xfrm>
            <a:off x="5491708" y="4130178"/>
            <a:ext cx="918000" cy="1020000"/>
          </a:xfrm>
          <a:prstGeom prst="ellipse">
            <a:avLst/>
          </a:prstGeom>
          <a:solidFill>
            <a:schemeClr val="accent2"/>
          </a:solidFill>
        </p:spPr>
        <p:txBody>
          <a:bodyPr anchor="ctr" anchorCtr="0"/>
          <a:lstStyle>
            <a:lvl1pPr marL="0" indent="0" algn="ctr">
              <a:buNone/>
              <a:defRPr sz="1050" b="1">
                <a:solidFill>
                  <a:schemeClr val="bg2"/>
                </a:solidFill>
              </a:defRPr>
            </a:lvl1pPr>
            <a:lvl2pPr marL="162000" indent="0">
              <a:buNone/>
              <a:defRPr sz="900"/>
            </a:lvl2pPr>
            <a:lvl3pPr marL="324000" indent="0">
              <a:buNone/>
              <a:defRPr sz="900"/>
            </a:lvl3pPr>
            <a:lvl4pPr marL="486000" indent="0">
              <a:buNone/>
              <a:defRPr sz="900"/>
            </a:lvl4pPr>
            <a:lvl5pPr marL="648000" indent="0">
              <a:buNone/>
              <a:defRPr sz="900"/>
            </a:lvl5pPr>
          </a:lstStyle>
          <a:p>
            <a:pPr lvl="0"/>
            <a:r>
              <a:rPr lang="en-US" dirty="0"/>
              <a:t>Edit Master text styles</a:t>
            </a:r>
          </a:p>
        </p:txBody>
      </p:sp>
      <p:sp>
        <p:nvSpPr>
          <p:cNvPr id="20" name="Text Placeholder 12"/>
          <p:cNvSpPr>
            <a:spLocks noGrp="1" noChangeAspect="1"/>
          </p:cNvSpPr>
          <p:nvPr>
            <p:ph type="body" sz="quarter" idx="20"/>
          </p:nvPr>
        </p:nvSpPr>
        <p:spPr>
          <a:xfrm>
            <a:off x="6711206" y="3864217"/>
            <a:ext cx="1080000" cy="1200000"/>
          </a:xfrm>
          <a:prstGeom prst="ellipse">
            <a:avLst/>
          </a:prstGeom>
          <a:solidFill>
            <a:schemeClr val="accent3"/>
          </a:solidFill>
        </p:spPr>
        <p:txBody>
          <a:bodyPr anchor="ctr" anchorCtr="0"/>
          <a:lstStyle>
            <a:lvl1pPr marL="0" indent="0" algn="ctr">
              <a:buNone/>
              <a:defRPr sz="1200" b="1">
                <a:solidFill>
                  <a:schemeClr val="bg2"/>
                </a:solidFill>
              </a:defRPr>
            </a:lvl1pPr>
            <a:lvl2pPr marL="162000" indent="0">
              <a:buNone/>
              <a:defRPr sz="900"/>
            </a:lvl2pPr>
            <a:lvl3pPr marL="324000" indent="0">
              <a:buNone/>
              <a:defRPr sz="900"/>
            </a:lvl3pPr>
            <a:lvl4pPr marL="486000" indent="0">
              <a:buNone/>
              <a:defRPr sz="900"/>
            </a:lvl4pPr>
            <a:lvl5pPr marL="648000" indent="0">
              <a:buNone/>
              <a:defRPr sz="900"/>
            </a:lvl5pPr>
          </a:lstStyle>
          <a:p>
            <a:pPr lvl="0"/>
            <a:r>
              <a:rPr lang="en-US" dirty="0"/>
              <a:t>Edit Master text styles</a:t>
            </a:r>
          </a:p>
        </p:txBody>
      </p:sp>
      <p:sp>
        <p:nvSpPr>
          <p:cNvPr id="21" name="Text Placeholder 12"/>
          <p:cNvSpPr>
            <a:spLocks noGrp="1" noChangeAspect="1"/>
          </p:cNvSpPr>
          <p:nvPr>
            <p:ph type="body" sz="quarter" idx="21"/>
          </p:nvPr>
        </p:nvSpPr>
        <p:spPr>
          <a:xfrm>
            <a:off x="3691169" y="2020490"/>
            <a:ext cx="2106000" cy="2340000"/>
          </a:xfrm>
          <a:prstGeom prst="ellipse">
            <a:avLst/>
          </a:prstGeom>
          <a:solidFill>
            <a:schemeClr val="accent3"/>
          </a:solidFill>
        </p:spPr>
        <p:txBody>
          <a:bodyPr anchor="ctr" anchorCtr="0"/>
          <a:lstStyle>
            <a:lvl1pPr marL="0" indent="0" algn="ctr">
              <a:buNone/>
              <a:defRPr sz="2400" b="1">
                <a:solidFill>
                  <a:schemeClr val="bg2"/>
                </a:solidFill>
              </a:defRPr>
            </a:lvl1pPr>
            <a:lvl2pPr marL="162000" indent="0">
              <a:buNone/>
              <a:defRPr sz="900"/>
            </a:lvl2pPr>
            <a:lvl3pPr marL="324000" indent="0">
              <a:buNone/>
              <a:defRPr sz="900"/>
            </a:lvl3pPr>
            <a:lvl4pPr marL="486000" indent="0">
              <a:buNone/>
              <a:defRPr sz="900"/>
            </a:lvl4pPr>
            <a:lvl5pPr marL="648000" indent="0">
              <a:buNone/>
              <a:defRPr sz="900"/>
            </a:lvl5pPr>
          </a:lstStyle>
          <a:p>
            <a:pPr lvl="0"/>
            <a:r>
              <a:rPr lang="en-US" dirty="0"/>
              <a:t>Edit Master text styles</a:t>
            </a:r>
          </a:p>
        </p:txBody>
      </p:sp>
      <p:sp>
        <p:nvSpPr>
          <p:cNvPr id="22" name="Text Placeholder 12"/>
          <p:cNvSpPr>
            <a:spLocks noGrp="1" noChangeAspect="1"/>
          </p:cNvSpPr>
          <p:nvPr>
            <p:ph type="body" sz="quarter" idx="22"/>
          </p:nvPr>
        </p:nvSpPr>
        <p:spPr>
          <a:xfrm>
            <a:off x="6936408" y="1907190"/>
            <a:ext cx="1593000" cy="1770000"/>
          </a:xfrm>
          <a:prstGeom prst="ellipse">
            <a:avLst/>
          </a:prstGeom>
          <a:solidFill>
            <a:schemeClr val="accent5"/>
          </a:solidFill>
        </p:spPr>
        <p:txBody>
          <a:bodyPr anchor="ctr" anchorCtr="0"/>
          <a:lstStyle>
            <a:lvl1pPr marL="0" indent="0" algn="ctr">
              <a:buNone/>
              <a:defRPr sz="1800" b="1">
                <a:solidFill>
                  <a:schemeClr val="bg2"/>
                </a:solidFill>
              </a:defRPr>
            </a:lvl1pPr>
            <a:lvl2pPr marL="162000" indent="0">
              <a:buNone/>
              <a:defRPr sz="900"/>
            </a:lvl2pPr>
            <a:lvl3pPr marL="324000" indent="0">
              <a:buNone/>
              <a:defRPr sz="900"/>
            </a:lvl3pPr>
            <a:lvl4pPr marL="486000" indent="0">
              <a:buNone/>
              <a:defRPr sz="900"/>
            </a:lvl4pPr>
            <a:lvl5pPr marL="648000" indent="0">
              <a:buNone/>
              <a:defRPr sz="900"/>
            </a:lvl5pPr>
          </a:lstStyle>
          <a:p>
            <a:pPr lvl="0"/>
            <a:r>
              <a:rPr lang="en-US" dirty="0"/>
              <a:t>Edit Master text styles</a:t>
            </a:r>
          </a:p>
        </p:txBody>
      </p:sp>
    </p:spTree>
    <p:extLst>
      <p:ext uri="{BB962C8B-B14F-4D97-AF65-F5344CB8AC3E}">
        <p14:creationId xmlns:p14="http://schemas.microsoft.com/office/powerpoint/2010/main" val="1638321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Kun titel og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err="1"/>
              <a:t>Click</a:t>
            </a:r>
            <a:r>
              <a:rPr lang="da-DK" dirty="0"/>
              <a:t> to </a:t>
            </a:r>
            <a:r>
              <a:rPr lang="da-DK" dirty="0" err="1"/>
              <a:t>edit</a:t>
            </a:r>
            <a:r>
              <a:rPr lang="da-DK" dirty="0"/>
              <a:t> Master </a:t>
            </a:r>
            <a:r>
              <a:rPr lang="da-DK" dirty="0" err="1"/>
              <a:t>title</a:t>
            </a:r>
            <a:r>
              <a:rPr lang="da-DK" dirty="0"/>
              <a:t> style</a:t>
            </a:r>
          </a:p>
        </p:txBody>
      </p:sp>
      <p:sp>
        <p:nvSpPr>
          <p:cNvPr id="6" name="Date Placeholder 5"/>
          <p:cNvSpPr>
            <a:spLocks noGrp="1"/>
          </p:cNvSpPr>
          <p:nvPr>
            <p:ph type="dt" sz="half" idx="10"/>
          </p:nvPr>
        </p:nvSpPr>
        <p:spPr/>
        <p:txBody>
          <a:bodyPr/>
          <a:lstStyle/>
          <a:p>
            <a:fld id="{D9FE36D3-6D8A-41B0-8F1B-2F75587B4040}" type="datetime2">
              <a:rPr lang="da-DK" smtClean="0"/>
              <a:t>2. september 2019</a:t>
            </a:fld>
            <a:endParaRPr lang="en-GB"/>
          </a:p>
        </p:txBody>
      </p:sp>
      <p:sp>
        <p:nvSpPr>
          <p:cNvPr id="7" name="Footer Placeholder 6" hidden="1"/>
          <p:cNvSpPr>
            <a:spLocks noGrp="1"/>
          </p:cNvSpPr>
          <p:nvPr>
            <p:ph type="ftr" sz="quarter" idx="11"/>
          </p:nvPr>
        </p:nvSpPr>
        <p:spPr/>
        <p:txBody>
          <a:bodyPr/>
          <a:lstStyle/>
          <a:p>
            <a:endParaRPr lang="en-GB"/>
          </a:p>
        </p:txBody>
      </p:sp>
      <p:sp>
        <p:nvSpPr>
          <p:cNvPr id="8" name="Slide Number Placeholder 7" hidden="1"/>
          <p:cNvSpPr>
            <a:spLocks noGrp="1"/>
          </p:cNvSpPr>
          <p:nvPr>
            <p:ph type="sldNum" sz="quarter" idx="12"/>
          </p:nvPr>
        </p:nvSpPr>
        <p:spPr/>
        <p:txBody>
          <a:bodyPr/>
          <a:lstStyle/>
          <a:p>
            <a:fld id="{24C8C45C-947F-4981-8B3F-4F32E973C901}" type="slidenum">
              <a:rPr lang="en-GB" smtClean="0"/>
              <a:pPr/>
              <a:t>‹nr.›</a:t>
            </a:fld>
            <a:endParaRPr lang="en-GB"/>
          </a:p>
        </p:txBody>
      </p:sp>
    </p:spTree>
    <p:extLst>
      <p:ext uri="{BB962C8B-B14F-4D97-AF65-F5344CB8AC3E}">
        <p14:creationId xmlns:p14="http://schemas.microsoft.com/office/powerpoint/2010/main" val="3321911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page 1line">
    <p:spTree>
      <p:nvGrpSpPr>
        <p:cNvPr id="1" name=""/>
        <p:cNvGrpSpPr/>
        <p:nvPr/>
      </p:nvGrpSpPr>
      <p:grpSpPr>
        <a:xfrm>
          <a:off x="0" y="0"/>
          <a:ext cx="0" cy="0"/>
          <a:chOff x="0" y="0"/>
          <a:chExt cx="0" cy="0"/>
        </a:xfrm>
      </p:grpSpPr>
      <p:sp>
        <p:nvSpPr>
          <p:cNvPr id="11" name="Text Placeholder 10"/>
          <p:cNvSpPr>
            <a:spLocks noGrp="1"/>
          </p:cNvSpPr>
          <p:nvPr>
            <p:ph type="body" sz="quarter" idx="11"/>
          </p:nvPr>
        </p:nvSpPr>
        <p:spPr>
          <a:xfrm>
            <a:off x="107505" y="0"/>
            <a:ext cx="4906426" cy="883828"/>
          </a:xfrm>
          <a:prstGeom prst="rect">
            <a:avLst/>
          </a:prstGeom>
          <a:solidFill>
            <a:srgbClr val="EDEDED"/>
          </a:solidFill>
        </p:spPr>
        <p:txBody>
          <a:bodyPr vert="horz" wrap="none" lIns="180000" tIns="180000" rIns="180000" bIns="360000">
            <a:spAutoFit/>
          </a:bodyPr>
          <a:lstStyle>
            <a:lvl1pPr marL="0" indent="0">
              <a:buNone/>
              <a:defRPr sz="2200" b="1" cap="all">
                <a:solidFill>
                  <a:srgbClr val="3D4955"/>
                </a:solidFill>
                <a:latin typeface="+mj-lt"/>
                <a:cs typeface="Montserrat" panose="02000505000000020004" pitchFamily="2" charset="0"/>
              </a:defRPr>
            </a:lvl1pPr>
          </a:lstStyle>
          <a:p>
            <a:pPr lvl="0"/>
            <a:r>
              <a:rPr lang="da-DK" dirty="0"/>
              <a:t>Rediger typografien i masterens</a:t>
            </a:r>
          </a:p>
        </p:txBody>
      </p:sp>
      <p:sp>
        <p:nvSpPr>
          <p:cNvPr id="5" name="Text Placeholder 13"/>
          <p:cNvSpPr>
            <a:spLocks noGrp="1"/>
          </p:cNvSpPr>
          <p:nvPr>
            <p:ph type="body" sz="quarter" idx="13"/>
          </p:nvPr>
        </p:nvSpPr>
        <p:spPr>
          <a:xfrm>
            <a:off x="311658" y="614170"/>
            <a:ext cx="360000" cy="18000"/>
          </a:xfrm>
          <a:prstGeom prst="rect">
            <a:avLst/>
          </a:prstGeom>
          <a:ln w="21590">
            <a:solidFill>
              <a:schemeClr val="accent2"/>
            </a:solidFill>
            <a:miter lim="800000"/>
          </a:ln>
        </p:spPr>
        <p:txBody>
          <a:bodyPr vert="horz" lIns="0" tIns="0" rIns="0" bIns="0"/>
          <a:lstStyle>
            <a:lvl1pPr marL="0" indent="0">
              <a:spcBef>
                <a:spcPts val="0"/>
              </a:spcBef>
              <a:spcAft>
                <a:spcPts val="0"/>
              </a:spcAft>
              <a:buNone/>
              <a:defRPr sz="800" kern="100">
                <a:solidFill>
                  <a:schemeClr val="bg1">
                    <a:alpha val="0"/>
                  </a:schemeClr>
                </a:solidFill>
              </a:defRPr>
            </a:lvl1pPr>
            <a:lvl2pPr>
              <a:defRPr>
                <a:solidFill>
                  <a:schemeClr val="bg1">
                    <a:alpha val="0"/>
                  </a:schemeClr>
                </a:solidFill>
              </a:defRPr>
            </a:lvl2pPr>
            <a:lvl3pPr>
              <a:defRPr>
                <a:solidFill>
                  <a:schemeClr val="bg1">
                    <a:alpha val="0"/>
                  </a:schemeClr>
                </a:solidFill>
              </a:defRPr>
            </a:lvl3pPr>
            <a:lvl4pPr>
              <a:defRPr>
                <a:solidFill>
                  <a:schemeClr val="bg1">
                    <a:alpha val="0"/>
                  </a:schemeClr>
                </a:solidFill>
              </a:defRPr>
            </a:lvl4pPr>
            <a:lvl5pPr>
              <a:defRPr>
                <a:solidFill>
                  <a:schemeClr val="bg1">
                    <a:alpha val="0"/>
                  </a:schemeClr>
                </a:solidFill>
              </a:defRPr>
            </a:lvl5pPr>
          </a:lstStyle>
          <a:p>
            <a:pPr lvl="0"/>
            <a:r>
              <a:rPr lang="da-DK"/>
              <a:t>Rediger typografien i masterens</a:t>
            </a:r>
          </a:p>
        </p:txBody>
      </p:sp>
      <p:sp>
        <p:nvSpPr>
          <p:cNvPr id="6" name="Text Placeholder 3"/>
          <p:cNvSpPr>
            <a:spLocks noGrp="1"/>
          </p:cNvSpPr>
          <p:nvPr>
            <p:ph type="body" sz="quarter" idx="14"/>
          </p:nvPr>
        </p:nvSpPr>
        <p:spPr>
          <a:xfrm>
            <a:off x="395536" y="1128713"/>
            <a:ext cx="8280920" cy="3744912"/>
          </a:xfrm>
          <a:prstGeom prst="rect">
            <a:avLst/>
          </a:prstGeom>
        </p:spPr>
        <p:txBody>
          <a:bodyPr vert="horz"/>
          <a:lstStyle>
            <a:lvl1pPr marL="0" indent="0">
              <a:buNone/>
              <a:defRPr sz="1600">
                <a:latin typeface="Franklin Gothic Book" panose="020B0503020102020204" pitchFamily="34" charset="0"/>
                <a:ea typeface="Open Sans" panose="020B0606030504020204" pitchFamily="34" charset="0"/>
                <a:cs typeface="Open Sans" panose="020B0606030504020204" pitchFamily="34" charset="0"/>
              </a:defRPr>
            </a:lvl1pPr>
            <a:lvl2pPr marL="742950" indent="-285750">
              <a:buFont typeface="Open Sans" panose="020B0606030504020204" pitchFamily="34" charset="0"/>
              <a:buChar char="–"/>
              <a:defRPr sz="1600">
                <a:solidFill>
                  <a:srgbClr val="3D4955"/>
                </a:solidFill>
                <a:latin typeface="Franklin Gothic Book" panose="020B0503020102020204" pitchFamily="34" charset="0"/>
                <a:ea typeface="Open Sans" panose="020B0606030504020204" pitchFamily="34" charset="0"/>
                <a:cs typeface="Open Sans" panose="020B0606030504020204" pitchFamily="34" charset="0"/>
              </a:defRPr>
            </a:lvl2pPr>
            <a:lvl3pPr marL="1143000" indent="-228600">
              <a:buFont typeface="Open Sans" panose="020B0606030504020204" pitchFamily="34" charset="0"/>
              <a:buChar char="–"/>
              <a:defRPr sz="1600">
                <a:solidFill>
                  <a:srgbClr val="3D4955"/>
                </a:solidFill>
                <a:latin typeface="Franklin Gothic Book" panose="020B0503020102020204" pitchFamily="34" charset="0"/>
                <a:ea typeface="Open Sans" panose="020B0606030504020204" pitchFamily="34" charset="0"/>
                <a:cs typeface="Open Sans" panose="020B0606030504020204" pitchFamily="34" charset="0"/>
              </a:defRPr>
            </a:lvl3pPr>
            <a:lvl4pPr marL="1600200" indent="-228600">
              <a:buFont typeface="Open Sans" panose="020B0606030504020204" pitchFamily="34" charset="0"/>
              <a:buChar char="–"/>
              <a:defRPr sz="1600">
                <a:solidFill>
                  <a:srgbClr val="3D4955"/>
                </a:solidFill>
                <a:latin typeface="Franklin Gothic Book" panose="020B0503020102020204" pitchFamily="34" charset="0"/>
                <a:ea typeface="Open Sans" panose="020B0606030504020204" pitchFamily="34" charset="0"/>
                <a:cs typeface="Open Sans" panose="020B0606030504020204" pitchFamily="34" charset="0"/>
              </a:defRPr>
            </a:lvl4pPr>
            <a:lvl5pPr marL="2057400" indent="-228600">
              <a:buFont typeface="Open Sans" panose="020B0606030504020204" pitchFamily="34" charset="0"/>
              <a:buChar char="–"/>
              <a:defRPr sz="1600">
                <a:solidFill>
                  <a:srgbClr val="3D4955"/>
                </a:solidFill>
                <a:latin typeface="Franklin Gothic Book" panose="020B0503020102020204" pitchFamily="34" charset="0"/>
                <a:ea typeface="Open Sans" panose="020B0606030504020204" pitchFamily="34" charset="0"/>
                <a:cs typeface="Open Sans" panose="020B0606030504020204" pitchFamily="34" charset="0"/>
              </a:defRPr>
            </a:lvl5pPr>
          </a:lstStyle>
          <a:p>
            <a:pPr lvl="0"/>
            <a:r>
              <a:rPr lang="da-DK" dirty="0"/>
              <a:t>Rediger typografien i masterens</a:t>
            </a:r>
          </a:p>
          <a:p>
            <a:pPr lvl="1"/>
            <a:r>
              <a:rPr lang="da-DK" dirty="0"/>
              <a:t>Andet niveau</a:t>
            </a:r>
          </a:p>
          <a:p>
            <a:pPr lvl="2"/>
            <a:r>
              <a:rPr lang="da-DK" dirty="0"/>
              <a:t>Tredje niveau</a:t>
            </a:r>
          </a:p>
          <a:p>
            <a:pPr lvl="3"/>
            <a:r>
              <a:rPr lang="da-DK" dirty="0"/>
              <a:t>Fjerde niveau</a:t>
            </a:r>
          </a:p>
          <a:p>
            <a:pPr lvl="4"/>
            <a:r>
              <a:rPr lang="da-DK" dirty="0"/>
              <a:t>Femte niveau</a:t>
            </a:r>
            <a:endParaRPr lang="en-US" dirty="0"/>
          </a:p>
        </p:txBody>
      </p:sp>
    </p:spTree>
    <p:extLst>
      <p:ext uri="{BB962C8B-B14F-4D97-AF65-F5344CB8AC3E}">
        <p14:creationId xmlns:p14="http://schemas.microsoft.com/office/powerpoint/2010/main" val="40939526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Kun logo">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D9FE36D3-6D8A-41B0-8F1B-2F75587B4040}" type="datetime2">
              <a:rPr lang="da-DK" smtClean="0"/>
              <a:t>2. september 2019</a:t>
            </a:fld>
            <a:endParaRPr lang="en-GB"/>
          </a:p>
        </p:txBody>
      </p:sp>
      <p:sp>
        <p:nvSpPr>
          <p:cNvPr id="6" name="Footer Placeholder 5" hidden="1"/>
          <p:cNvSpPr>
            <a:spLocks noGrp="1"/>
          </p:cNvSpPr>
          <p:nvPr>
            <p:ph type="ftr" sz="quarter" idx="11"/>
          </p:nvPr>
        </p:nvSpPr>
        <p:spPr/>
        <p:txBody>
          <a:bodyPr/>
          <a:lstStyle/>
          <a:p>
            <a:endParaRPr lang="en-GB"/>
          </a:p>
        </p:txBody>
      </p:sp>
      <p:sp>
        <p:nvSpPr>
          <p:cNvPr id="7" name="Slide Number Placeholder 6" hidden="1"/>
          <p:cNvSpPr>
            <a:spLocks noGrp="1"/>
          </p:cNvSpPr>
          <p:nvPr>
            <p:ph type="sldNum" sz="quarter" idx="12"/>
          </p:nvPr>
        </p:nvSpPr>
        <p:spPr/>
        <p:txBody>
          <a:bodyPr/>
          <a:lstStyle/>
          <a:p>
            <a:fld id="{24C8C45C-947F-4981-8B3F-4F32E973C901}" type="slidenum">
              <a:rPr lang="en-GB" smtClean="0"/>
              <a:pPr/>
              <a:t>‹nr.›</a:t>
            </a:fld>
            <a:endParaRPr lang="en-GB"/>
          </a:p>
        </p:txBody>
      </p:sp>
    </p:spTree>
    <p:extLst>
      <p:ext uri="{BB962C8B-B14F-4D97-AF65-F5344CB8AC3E}">
        <p14:creationId xmlns:p14="http://schemas.microsoft.com/office/powerpoint/2010/main" val="25456498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rugerguide">
    <p:spTree>
      <p:nvGrpSpPr>
        <p:cNvPr id="1" name=""/>
        <p:cNvGrpSpPr/>
        <p:nvPr/>
      </p:nvGrpSpPr>
      <p:grpSpPr>
        <a:xfrm>
          <a:off x="0" y="0"/>
          <a:ext cx="0" cy="0"/>
          <a:chOff x="0" y="0"/>
          <a:chExt cx="0" cy="0"/>
        </a:xfrm>
      </p:grpSpPr>
      <p:sp>
        <p:nvSpPr>
          <p:cNvPr id="9" name="Fast overskrift"/>
          <p:cNvSpPr txBox="1"/>
          <p:nvPr userDrawn="1"/>
        </p:nvSpPr>
        <p:spPr>
          <a:xfrm>
            <a:off x="1154907" y="449792"/>
            <a:ext cx="8331994" cy="541809"/>
          </a:xfrm>
          <a:prstGeom prst="rect">
            <a:avLst/>
          </a:prstGeom>
          <a:noFill/>
        </p:spPr>
        <p:txBody>
          <a:bodyPr wrap="square" lIns="0" tIns="0" rIns="0" bIns="0" rtlCol="0" anchor="b" anchorCtr="0">
            <a:noAutofit/>
          </a:bodyPr>
          <a:lstStyle/>
          <a:p>
            <a:r>
              <a:rPr lang="da-DK" sz="2400" b="0" noProof="1">
                <a:solidFill>
                  <a:schemeClr val="tx1"/>
                </a:solidFill>
                <a:latin typeface="Arial" panose="020B0604020202020204" pitchFamily="34" charset="0"/>
                <a:cs typeface="Arial" panose="020B0604020202020204" pitchFamily="34" charset="0"/>
              </a:rPr>
              <a:t>Brugerguide - Slet før anvendelse</a:t>
            </a:r>
          </a:p>
        </p:txBody>
      </p:sp>
      <p:sp>
        <p:nvSpPr>
          <p:cNvPr id="29" name="Text Box 2"/>
          <p:cNvSpPr txBox="1">
            <a:spLocks noChangeArrowheads="1"/>
          </p:cNvSpPr>
          <p:nvPr userDrawn="1"/>
        </p:nvSpPr>
        <p:spPr bwMode="auto">
          <a:xfrm>
            <a:off x="1154909" y="1528158"/>
            <a:ext cx="1710270" cy="3216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08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450"/>
              </a:spcAft>
              <a:defRPr/>
            </a:pPr>
            <a:r>
              <a:rPr lang="da-DK" sz="750" b="1" noProof="1">
                <a:latin typeface="Arial" panose="020B0604020202020204" pitchFamily="34" charset="0"/>
                <a:cs typeface="Arial" panose="020B0604020202020204" pitchFamily="34" charset="0"/>
              </a:rPr>
              <a:t>Brug</a:t>
            </a:r>
            <a:r>
              <a:rPr lang="da-DK" sz="750" b="1" baseline="0" noProof="1">
                <a:latin typeface="Arial" panose="020B0604020202020204" pitchFamily="34" charset="0"/>
                <a:cs typeface="Arial" panose="020B0604020202020204" pitchFamily="34" charset="0"/>
              </a:rPr>
              <a:t> tekst typografier</a:t>
            </a:r>
            <a:endParaRPr lang="da-DK" sz="750" b="1" noProof="1">
              <a:latin typeface="Arial" panose="020B0604020202020204" pitchFamily="34" charset="0"/>
              <a:cs typeface="Arial" panose="020B0604020202020204" pitchFamily="34" charset="0"/>
            </a:endParaRPr>
          </a:p>
          <a:p>
            <a:pPr eaLnBrk="1" hangingPunct="1">
              <a:spcAft>
                <a:spcPts val="450"/>
              </a:spcAft>
              <a:defRPr/>
            </a:pPr>
            <a:r>
              <a:rPr lang="da-DK" altLang="da-DK" sz="675" b="0" noProof="1">
                <a:solidFill>
                  <a:schemeClr val="tx1"/>
                </a:solidFill>
                <a:latin typeface="Arial" panose="020B0604020202020204" pitchFamily="34" charset="0"/>
                <a:cs typeface="Arial" panose="020B0604020202020204" pitchFamily="34" charset="0"/>
              </a:rPr>
              <a:t>Brug</a:t>
            </a:r>
            <a:r>
              <a:rPr lang="da-DK" altLang="da-DK" sz="675" b="1" noProof="1">
                <a:solidFill>
                  <a:schemeClr val="tx1"/>
                </a:solidFill>
                <a:latin typeface="Arial" panose="020B0604020202020204" pitchFamily="34" charset="0"/>
                <a:cs typeface="Arial" panose="020B0604020202020204" pitchFamily="34" charset="0"/>
              </a:rPr>
              <a:t> TAB </a:t>
            </a:r>
            <a:r>
              <a:rPr lang="da-DK" altLang="da-DK" sz="675" b="0" noProof="1">
                <a:solidFill>
                  <a:schemeClr val="tx1"/>
                </a:solidFill>
                <a:latin typeface="Arial" panose="020B0604020202020204" pitchFamily="34" charset="0"/>
                <a:cs typeface="Arial" panose="020B0604020202020204" pitchFamily="34" charset="0"/>
              </a:rPr>
              <a:t>for at gå frem i tekst-niveauer. Klik </a:t>
            </a:r>
            <a:r>
              <a:rPr lang="da-DK" altLang="da-DK" sz="675" b="1" noProof="1">
                <a:solidFill>
                  <a:schemeClr val="tx1"/>
                </a:solidFill>
                <a:latin typeface="Arial" panose="020B0604020202020204" pitchFamily="34" charset="0"/>
                <a:cs typeface="Arial" panose="020B0604020202020204" pitchFamily="34" charset="0"/>
              </a:rPr>
              <a:t>ENTER</a:t>
            </a:r>
            <a:r>
              <a:rPr lang="da-DK" altLang="da-DK" sz="675" b="0" noProof="1">
                <a:solidFill>
                  <a:schemeClr val="tx1"/>
                </a:solidFill>
                <a:latin typeface="Arial" panose="020B0604020202020204" pitchFamily="34" charset="0"/>
                <a:cs typeface="Arial" panose="020B0604020202020204" pitchFamily="34" charset="0"/>
              </a:rPr>
              <a:t>, derefter </a:t>
            </a:r>
            <a:r>
              <a:rPr lang="da-DK" altLang="da-DK" sz="675" b="1" noProof="1">
                <a:solidFill>
                  <a:schemeClr val="tx1"/>
                </a:solidFill>
                <a:latin typeface="Arial" panose="020B0604020202020204" pitchFamily="34" charset="0"/>
                <a:cs typeface="Arial" panose="020B0604020202020204" pitchFamily="34" charset="0"/>
              </a:rPr>
              <a:t>TAB</a:t>
            </a:r>
            <a:r>
              <a:rPr lang="da-DK" altLang="da-DK" sz="675" b="0" noProof="1">
                <a:solidFill>
                  <a:schemeClr val="tx1"/>
                </a:solidFill>
                <a:latin typeface="Arial" panose="020B0604020202020204" pitchFamily="34" charset="0"/>
                <a:cs typeface="Arial" panose="020B0604020202020204" pitchFamily="34" charset="0"/>
              </a:rPr>
              <a:t> for at skifte fra et niveau til et næste</a:t>
            </a:r>
          </a:p>
          <a:p>
            <a:pPr eaLnBrk="1" hangingPunct="1">
              <a:spcAft>
                <a:spcPts val="450"/>
              </a:spcAft>
              <a:defRPr/>
            </a:pPr>
            <a:r>
              <a:rPr lang="da-DK" altLang="da-DK" sz="675" b="0" noProof="1">
                <a:solidFill>
                  <a:schemeClr val="tx1"/>
                </a:solidFill>
                <a:latin typeface="Arial" panose="020B0604020202020204" pitchFamily="34" charset="0"/>
                <a:cs typeface="Arial" panose="020B0604020202020204" pitchFamily="34" charset="0"/>
              </a:rPr>
              <a:t>For at gå tilbage i tekst-niveauer, </a:t>
            </a:r>
            <a:br>
              <a:rPr lang="da-DK" altLang="da-DK" sz="675" b="0" noProof="1">
                <a:solidFill>
                  <a:schemeClr val="tx1"/>
                </a:solidFill>
                <a:latin typeface="Arial" panose="020B0604020202020204" pitchFamily="34" charset="0"/>
                <a:cs typeface="Arial" panose="020B0604020202020204" pitchFamily="34" charset="0"/>
              </a:rPr>
            </a:br>
            <a:r>
              <a:rPr lang="da-DK" altLang="da-DK" sz="675" b="0" noProof="1">
                <a:solidFill>
                  <a:schemeClr val="tx1"/>
                </a:solidFill>
                <a:latin typeface="Arial" panose="020B0604020202020204" pitchFamily="34" charset="0"/>
                <a:cs typeface="Arial" panose="020B0604020202020204" pitchFamily="34" charset="0"/>
              </a:rPr>
              <a:t>brug </a:t>
            </a:r>
            <a:r>
              <a:rPr lang="da-DK" altLang="da-DK" sz="675" b="1" noProof="1">
                <a:solidFill>
                  <a:schemeClr val="tx1"/>
                </a:solidFill>
                <a:latin typeface="Arial" panose="020B0604020202020204" pitchFamily="34" charset="0"/>
                <a:cs typeface="Arial" panose="020B0604020202020204" pitchFamily="34" charset="0"/>
              </a:rPr>
              <a:t>SHIFT+TAB</a:t>
            </a:r>
            <a:endParaRPr lang="da-DK" altLang="da-DK" sz="675" b="0" noProof="1">
              <a:solidFill>
                <a:schemeClr val="tx1"/>
              </a:solidFill>
              <a:latin typeface="Arial" panose="020B0604020202020204" pitchFamily="34" charset="0"/>
              <a:cs typeface="Arial" panose="020B0604020202020204" pitchFamily="34" charset="0"/>
            </a:endParaRPr>
          </a:p>
          <a:p>
            <a:pPr eaLnBrk="1" hangingPunct="1">
              <a:spcAft>
                <a:spcPts val="450"/>
              </a:spcAft>
              <a:defRPr/>
            </a:pPr>
            <a:r>
              <a:rPr lang="da-DK" altLang="da-DK" sz="675" b="0" noProof="1">
                <a:solidFill>
                  <a:schemeClr val="tx1"/>
                </a:solidFill>
                <a:latin typeface="Arial" panose="020B0604020202020204" pitchFamily="34" charset="0"/>
                <a:cs typeface="Arial" panose="020B0604020202020204" pitchFamily="34" charset="0"/>
              </a:rPr>
              <a:t>Alternativt kan </a:t>
            </a:r>
            <a:br>
              <a:rPr lang="da-DK" altLang="da-DK" sz="675" b="0" noProof="1">
                <a:solidFill>
                  <a:schemeClr val="tx1"/>
                </a:solidFill>
                <a:latin typeface="Arial" panose="020B0604020202020204" pitchFamily="34" charset="0"/>
                <a:cs typeface="Arial" panose="020B0604020202020204" pitchFamily="34" charset="0"/>
              </a:rPr>
            </a:br>
            <a:r>
              <a:rPr lang="da-DK" altLang="da-DK" sz="675" b="1" noProof="1">
                <a:solidFill>
                  <a:schemeClr val="tx1"/>
                </a:solidFill>
                <a:latin typeface="Arial" panose="020B0604020202020204" pitchFamily="34" charset="0"/>
                <a:cs typeface="Arial" panose="020B0604020202020204" pitchFamily="34" charset="0"/>
              </a:rPr>
              <a:t>Forøg</a:t>
            </a:r>
            <a:r>
              <a:rPr lang="da-DK" altLang="da-DK" sz="675" b="0" noProof="1">
                <a:solidFill>
                  <a:schemeClr val="tx1"/>
                </a:solidFill>
                <a:latin typeface="Arial" panose="020B0604020202020204" pitchFamily="34" charset="0"/>
                <a:cs typeface="Arial" panose="020B0604020202020204" pitchFamily="34" charset="0"/>
              </a:rPr>
              <a:t> og </a:t>
            </a:r>
            <a:r>
              <a:rPr lang="da-DK" altLang="da-DK" sz="675" b="1" noProof="1">
                <a:solidFill>
                  <a:schemeClr val="tx1"/>
                </a:solidFill>
                <a:latin typeface="Arial" panose="020B0604020202020204" pitchFamily="34" charset="0"/>
                <a:cs typeface="Arial" panose="020B0604020202020204" pitchFamily="34" charset="0"/>
              </a:rPr>
              <a:t>Formindsk</a:t>
            </a:r>
            <a:r>
              <a:rPr lang="da-DK" altLang="da-DK" sz="675" b="0" noProof="1">
                <a:solidFill>
                  <a:schemeClr val="tx1"/>
                </a:solidFill>
                <a:latin typeface="Arial" panose="020B0604020202020204" pitchFamily="34" charset="0"/>
                <a:cs typeface="Arial" panose="020B0604020202020204" pitchFamily="34" charset="0"/>
              </a:rPr>
              <a:t> listeniveau bruges</a:t>
            </a:r>
          </a:p>
          <a:p>
            <a:pPr eaLnBrk="1" hangingPunct="1">
              <a:spcBef>
                <a:spcPts val="900"/>
              </a:spcBef>
              <a:spcAft>
                <a:spcPts val="450"/>
              </a:spcAft>
              <a:defRPr/>
            </a:pPr>
            <a:r>
              <a:rPr lang="da-DK" sz="750" b="1" noProof="1">
                <a:solidFill>
                  <a:schemeClr val="tx1"/>
                </a:solidFill>
                <a:latin typeface="Arial" panose="020B0604020202020204" pitchFamily="34" charset="0"/>
                <a:cs typeface="Arial" panose="020B0604020202020204" pitchFamily="34" charset="0"/>
              </a:rPr>
              <a:t>Brug layouts</a:t>
            </a:r>
          </a:p>
          <a:p>
            <a:pPr eaLnBrk="1" hangingPunct="1">
              <a:spcAft>
                <a:spcPts val="450"/>
              </a:spcAft>
              <a:defRPr/>
            </a:pPr>
            <a:r>
              <a:rPr lang="da-DK" altLang="da-DK" sz="675" b="1" noProof="1">
                <a:solidFill>
                  <a:schemeClr val="tx1"/>
                </a:solidFill>
                <a:latin typeface="Arial" panose="020B0604020202020204" pitchFamily="34" charset="0"/>
                <a:cs typeface="Arial" panose="020B0604020202020204" pitchFamily="34" charset="0"/>
              </a:rPr>
              <a:t>1. </a:t>
            </a:r>
            <a:r>
              <a:rPr lang="da-DK" altLang="da-DK" sz="675" b="0" noProof="1">
                <a:solidFill>
                  <a:schemeClr val="tx1"/>
                </a:solidFill>
                <a:latin typeface="Arial" panose="020B0604020202020204" pitchFamily="34" charset="0"/>
                <a:cs typeface="Arial" panose="020B0604020202020204" pitchFamily="34" charset="0"/>
              </a:rPr>
              <a:t>Klik på fanen </a:t>
            </a:r>
            <a:r>
              <a:rPr lang="da-DK" altLang="da-DK" sz="675" b="1" noProof="1">
                <a:solidFill>
                  <a:schemeClr val="tx1"/>
                </a:solidFill>
                <a:latin typeface="Arial" panose="020B0604020202020204" pitchFamily="34" charset="0"/>
                <a:cs typeface="Arial" panose="020B0604020202020204" pitchFamily="34" charset="0"/>
              </a:rPr>
              <a:t>Hjem</a:t>
            </a:r>
          </a:p>
          <a:p>
            <a:pPr eaLnBrk="1" hangingPunct="1">
              <a:spcAft>
                <a:spcPts val="450"/>
              </a:spcAft>
              <a:defRPr/>
            </a:pPr>
            <a:r>
              <a:rPr lang="da-DK" altLang="da-DK" sz="675" b="1" noProof="1">
                <a:solidFill>
                  <a:schemeClr val="tx1"/>
                </a:solidFill>
                <a:latin typeface="Arial" panose="020B0604020202020204" pitchFamily="34" charset="0"/>
                <a:cs typeface="Arial" panose="020B0604020202020204" pitchFamily="34" charset="0"/>
              </a:rPr>
              <a:t>2. </a:t>
            </a:r>
            <a:r>
              <a:rPr lang="da-DK" altLang="da-DK" sz="675" b="0" noProof="1">
                <a:solidFill>
                  <a:schemeClr val="tx1"/>
                </a:solidFill>
                <a:latin typeface="Arial" panose="020B0604020202020204" pitchFamily="34" charset="0"/>
                <a:cs typeface="Arial" panose="020B0604020202020204" pitchFamily="34" charset="0"/>
              </a:rPr>
              <a:t>Klik på menupunktet </a:t>
            </a:r>
            <a:r>
              <a:rPr lang="da-DK" altLang="da-DK" sz="675" b="1" noProof="1">
                <a:solidFill>
                  <a:schemeClr val="tx1"/>
                </a:solidFill>
                <a:latin typeface="Arial" panose="020B0604020202020204" pitchFamily="34" charset="0"/>
                <a:cs typeface="Arial" panose="020B0604020202020204" pitchFamily="34" charset="0"/>
              </a:rPr>
              <a:t>Nyt Slide </a:t>
            </a:r>
            <a:r>
              <a:rPr lang="da-DK" altLang="da-DK" sz="675" b="0" noProof="1">
                <a:solidFill>
                  <a:schemeClr val="tx1"/>
                </a:solidFill>
                <a:latin typeface="Arial" panose="020B0604020202020204" pitchFamily="34" charset="0"/>
                <a:cs typeface="Arial" panose="020B0604020202020204" pitchFamily="34" charset="0"/>
              </a:rPr>
              <a:t>for </a:t>
            </a:r>
            <a:br>
              <a:rPr lang="da-DK" altLang="da-DK" sz="675" b="0" noProof="1">
                <a:solidFill>
                  <a:schemeClr val="tx1"/>
                </a:solidFill>
                <a:latin typeface="Arial" panose="020B0604020202020204" pitchFamily="34" charset="0"/>
                <a:cs typeface="Arial" panose="020B0604020202020204" pitchFamily="34" charset="0"/>
              </a:rPr>
            </a:br>
            <a:r>
              <a:rPr lang="da-DK" altLang="da-DK" sz="675" b="0" noProof="1">
                <a:solidFill>
                  <a:schemeClr val="tx1"/>
                </a:solidFill>
                <a:latin typeface="Arial" panose="020B0604020202020204" pitchFamily="34" charset="0"/>
                <a:cs typeface="Arial" panose="020B0604020202020204" pitchFamily="34" charset="0"/>
              </a:rPr>
              <a:t>at indsætte nyt slide</a:t>
            </a:r>
          </a:p>
          <a:p>
            <a:pPr eaLnBrk="1" hangingPunct="1">
              <a:spcAft>
                <a:spcPts val="450"/>
              </a:spcAft>
              <a:defRPr/>
            </a:pPr>
            <a:r>
              <a:rPr lang="da-DK" altLang="da-DK" sz="675" b="1" noProof="1">
                <a:solidFill>
                  <a:schemeClr val="tx1"/>
                </a:solidFill>
                <a:latin typeface="Arial" panose="020B0604020202020204" pitchFamily="34" charset="0"/>
                <a:cs typeface="Arial" panose="020B0604020202020204" pitchFamily="34" charset="0"/>
              </a:rPr>
              <a:t>3. </a:t>
            </a:r>
            <a:r>
              <a:rPr lang="da-DK" altLang="da-DK" sz="675" b="0" noProof="1">
                <a:solidFill>
                  <a:schemeClr val="tx1"/>
                </a:solidFill>
                <a:latin typeface="Arial" panose="020B0604020202020204" pitchFamily="34" charset="0"/>
                <a:cs typeface="Arial" panose="020B0604020202020204" pitchFamily="34" charset="0"/>
              </a:rPr>
              <a:t>Vælg </a:t>
            </a:r>
            <a:r>
              <a:rPr lang="da-DK" altLang="da-DK" sz="675" b="1" noProof="1">
                <a:solidFill>
                  <a:schemeClr val="tx1"/>
                </a:solidFill>
                <a:latin typeface="Arial" panose="020B0604020202020204" pitchFamily="34" charset="0"/>
                <a:cs typeface="Arial" panose="020B0604020202020204" pitchFamily="34" charset="0"/>
              </a:rPr>
              <a:t>Layout</a:t>
            </a:r>
            <a:r>
              <a:rPr lang="da-DK" altLang="da-DK" sz="675" b="0" noProof="1">
                <a:solidFill>
                  <a:schemeClr val="tx1"/>
                </a:solidFill>
                <a:latin typeface="Arial" panose="020B0604020202020204" pitchFamily="34" charset="0"/>
                <a:cs typeface="Arial" panose="020B0604020202020204" pitchFamily="34" charset="0"/>
              </a:rPr>
              <a:t> for at ændre dit </a:t>
            </a:r>
            <a:br>
              <a:rPr lang="da-DK" altLang="da-DK" sz="675" b="0" noProof="1">
                <a:solidFill>
                  <a:schemeClr val="tx1"/>
                </a:solidFill>
                <a:latin typeface="Arial" panose="020B0604020202020204" pitchFamily="34" charset="0"/>
                <a:cs typeface="Arial" panose="020B0604020202020204" pitchFamily="34" charset="0"/>
              </a:rPr>
            </a:br>
            <a:r>
              <a:rPr lang="da-DK" altLang="da-DK" sz="675" b="0" noProof="1">
                <a:solidFill>
                  <a:schemeClr val="tx1"/>
                </a:solidFill>
                <a:latin typeface="Arial" panose="020B0604020202020204" pitchFamily="34" charset="0"/>
                <a:cs typeface="Arial" panose="020B0604020202020204" pitchFamily="34" charset="0"/>
              </a:rPr>
              <a:t>nuværende layout til et alternativt</a:t>
            </a:r>
          </a:p>
          <a:p>
            <a:pPr fontAlgn="auto">
              <a:spcBef>
                <a:spcPts val="900"/>
              </a:spcBef>
              <a:spcAft>
                <a:spcPts val="450"/>
              </a:spcAft>
              <a:buFont typeface="+mj-lt"/>
              <a:buNone/>
              <a:defRPr/>
            </a:pPr>
            <a:r>
              <a:rPr lang="da-DK" sz="750" b="1" noProof="1">
                <a:solidFill>
                  <a:schemeClr val="tx1"/>
                </a:solidFill>
                <a:latin typeface="Arial" panose="020B0604020202020204" pitchFamily="34" charset="0"/>
                <a:cs typeface="Arial" panose="020B0604020202020204" pitchFamily="34" charset="0"/>
              </a:rPr>
              <a:t>Nulstil slide</a:t>
            </a:r>
          </a:p>
          <a:p>
            <a:pPr marL="0" marR="0" indent="0" algn="l" defTabSz="685800" rtl="0" eaLnBrk="1" fontAlgn="auto" latinLnBrk="0" hangingPunct="1">
              <a:lnSpc>
                <a:spcPct val="100000"/>
              </a:lnSpc>
              <a:spcBef>
                <a:spcPts val="0"/>
              </a:spcBef>
              <a:spcAft>
                <a:spcPts val="450"/>
              </a:spcAft>
              <a:buClrTx/>
              <a:buSzTx/>
              <a:buFont typeface="+mj-lt"/>
              <a:buNone/>
              <a:tabLst/>
              <a:defRPr/>
            </a:pPr>
            <a:r>
              <a:rPr lang="da-DK" altLang="da-DK" sz="675" b="1" noProof="1">
                <a:solidFill>
                  <a:schemeClr val="tx1"/>
                </a:solidFill>
                <a:latin typeface="Arial" panose="020B0604020202020204" pitchFamily="34" charset="0"/>
                <a:cs typeface="Arial" panose="020B0604020202020204" pitchFamily="34" charset="0"/>
              </a:rPr>
              <a:t>1. </a:t>
            </a:r>
            <a:r>
              <a:rPr lang="da-DK" altLang="da-DK" sz="675" b="0" noProof="1">
                <a:solidFill>
                  <a:schemeClr val="tx1"/>
                </a:solidFill>
                <a:latin typeface="Arial" panose="020B0604020202020204" pitchFamily="34" charset="0"/>
                <a:cs typeface="Arial" panose="020B0604020202020204" pitchFamily="34" charset="0"/>
              </a:rPr>
              <a:t>Klik på fanen </a:t>
            </a:r>
            <a:r>
              <a:rPr lang="da-DK" altLang="da-DK" sz="675" b="1" noProof="1">
                <a:solidFill>
                  <a:schemeClr val="tx1"/>
                </a:solidFill>
                <a:latin typeface="Arial" panose="020B0604020202020204" pitchFamily="34" charset="0"/>
                <a:cs typeface="Arial" panose="020B0604020202020204" pitchFamily="34" charset="0"/>
              </a:rPr>
              <a:t>Hjem</a:t>
            </a:r>
          </a:p>
          <a:p>
            <a:pPr marL="0" marR="0" indent="0" algn="l" defTabSz="685800" rtl="0" eaLnBrk="1" fontAlgn="auto" latinLnBrk="0" hangingPunct="1">
              <a:lnSpc>
                <a:spcPct val="100000"/>
              </a:lnSpc>
              <a:spcBef>
                <a:spcPts val="0"/>
              </a:spcBef>
              <a:spcAft>
                <a:spcPts val="450"/>
              </a:spcAft>
              <a:buClrTx/>
              <a:buSzTx/>
              <a:buFont typeface="+mj-lt"/>
              <a:buNone/>
              <a:tabLst/>
              <a:defRPr/>
            </a:pPr>
            <a:r>
              <a:rPr lang="da-DK" altLang="da-DK" sz="675" b="1" noProof="1">
                <a:solidFill>
                  <a:schemeClr val="tx1"/>
                </a:solidFill>
                <a:latin typeface="Arial" panose="020B0604020202020204" pitchFamily="34" charset="0"/>
                <a:cs typeface="Arial" panose="020B0604020202020204" pitchFamily="34" charset="0"/>
              </a:rPr>
              <a:t>2. </a:t>
            </a:r>
            <a:r>
              <a:rPr lang="da-DK" altLang="da-DK" sz="675" b="0" noProof="1">
                <a:solidFill>
                  <a:schemeClr val="tx1"/>
                </a:solidFill>
                <a:latin typeface="Arial" panose="020B0604020202020204" pitchFamily="34" charset="0"/>
                <a:cs typeface="Arial" panose="020B0604020202020204" pitchFamily="34" charset="0"/>
              </a:rPr>
              <a:t>Vælg </a:t>
            </a:r>
            <a:r>
              <a:rPr lang="da-DK" altLang="da-DK" sz="675" b="1" noProof="1">
                <a:solidFill>
                  <a:schemeClr val="tx1"/>
                </a:solidFill>
                <a:latin typeface="Arial" panose="020B0604020202020204" pitchFamily="34" charset="0"/>
                <a:cs typeface="Arial" panose="020B0604020202020204" pitchFamily="34" charset="0"/>
              </a:rPr>
              <a:t>Nulstil</a:t>
            </a:r>
            <a:r>
              <a:rPr lang="da-DK" altLang="da-DK" sz="675" b="0" noProof="1">
                <a:solidFill>
                  <a:schemeClr val="tx1"/>
                </a:solidFill>
                <a:latin typeface="Arial" panose="020B0604020202020204" pitchFamily="34" charset="0"/>
                <a:cs typeface="Arial" panose="020B0604020202020204" pitchFamily="34" charset="0"/>
              </a:rPr>
              <a:t> for at nulstille placering, størrelse og formatering af pladsholdere til layoutets oprindelige design </a:t>
            </a:r>
          </a:p>
          <a:p>
            <a:pPr eaLnBrk="1" hangingPunct="1">
              <a:spcAft>
                <a:spcPts val="450"/>
              </a:spcAft>
              <a:defRPr/>
            </a:pPr>
            <a:endParaRPr lang="da-DK" sz="675" b="1" noProof="1">
              <a:solidFill>
                <a:schemeClr val="tx1"/>
              </a:solidFill>
              <a:latin typeface="Arial" panose="020B0604020202020204" pitchFamily="34" charset="0"/>
              <a:cs typeface="Arial" panose="020B0604020202020204" pitchFamily="34" charset="0"/>
            </a:endParaRPr>
          </a:p>
          <a:p>
            <a:pPr eaLnBrk="1" hangingPunct="1">
              <a:spcAft>
                <a:spcPts val="180"/>
              </a:spcAft>
              <a:defRPr/>
            </a:pPr>
            <a:endParaRPr lang="da-DK" sz="675" noProof="1">
              <a:solidFill>
                <a:schemeClr val="tx1"/>
              </a:solidFill>
              <a:latin typeface="Arial" panose="020B0604020202020204" pitchFamily="34" charset="0"/>
              <a:cs typeface="Arial" panose="020B0604020202020204" pitchFamily="34" charset="0"/>
            </a:endParaRPr>
          </a:p>
        </p:txBody>
      </p:sp>
      <p:sp>
        <p:nvSpPr>
          <p:cNvPr id="21" name="Text Box 3"/>
          <p:cNvSpPr txBox="1">
            <a:spLocks noChangeArrowheads="1"/>
          </p:cNvSpPr>
          <p:nvPr userDrawn="1"/>
        </p:nvSpPr>
        <p:spPr bwMode="auto">
          <a:xfrm>
            <a:off x="4171456" y="1528157"/>
            <a:ext cx="1620599" cy="1913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08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450"/>
              </a:spcAft>
              <a:defRPr/>
            </a:pPr>
            <a:r>
              <a:rPr lang="da-DK" sz="750" b="1" noProof="1">
                <a:solidFill>
                  <a:schemeClr val="tx1"/>
                </a:solidFill>
                <a:latin typeface="Arial" panose="020B0604020202020204" pitchFamily="34" charset="0"/>
                <a:cs typeface="Arial" panose="020B0604020202020204" pitchFamily="34" charset="0"/>
              </a:rPr>
              <a:t>Indsæt billede</a:t>
            </a:r>
          </a:p>
          <a:p>
            <a:pPr eaLnBrk="1" hangingPunct="1">
              <a:spcAft>
                <a:spcPts val="450"/>
              </a:spcAft>
              <a:defRPr/>
            </a:pPr>
            <a:r>
              <a:rPr lang="da-DK" altLang="da-DK" sz="675" b="0" noProof="1">
                <a:solidFill>
                  <a:schemeClr val="tx1"/>
                </a:solidFill>
                <a:latin typeface="Arial" panose="020B0604020202020204" pitchFamily="34" charset="0"/>
                <a:cs typeface="Arial" panose="020B0604020202020204" pitchFamily="34" charset="0"/>
              </a:rPr>
              <a:t>På slides med billedpladsholder, </a:t>
            </a:r>
            <a:br>
              <a:rPr lang="da-DK" altLang="da-DK" sz="675" b="0" noProof="1">
                <a:solidFill>
                  <a:schemeClr val="tx1"/>
                </a:solidFill>
                <a:latin typeface="Arial" panose="020B0604020202020204" pitchFamily="34" charset="0"/>
                <a:cs typeface="Arial" panose="020B0604020202020204" pitchFamily="34" charset="0"/>
              </a:rPr>
            </a:br>
            <a:r>
              <a:rPr lang="da-DK" altLang="da-DK" sz="675" b="0" noProof="1">
                <a:solidFill>
                  <a:schemeClr val="tx1"/>
                </a:solidFill>
                <a:latin typeface="Arial" panose="020B0604020202020204" pitchFamily="34" charset="0"/>
                <a:cs typeface="Arial" panose="020B0604020202020204" pitchFamily="34" charset="0"/>
              </a:rPr>
              <a:t>klik på ikonet og vælg </a:t>
            </a:r>
            <a:r>
              <a:rPr lang="da-DK" altLang="da-DK" sz="675" b="1" noProof="1">
                <a:solidFill>
                  <a:schemeClr val="tx1"/>
                </a:solidFill>
                <a:latin typeface="Arial" panose="020B0604020202020204" pitchFamily="34" charset="0"/>
                <a:cs typeface="Arial" panose="020B0604020202020204" pitchFamily="34" charset="0"/>
              </a:rPr>
              <a:t>Indsæt</a:t>
            </a:r>
          </a:p>
          <a:p>
            <a:pPr eaLnBrk="1" hangingPunct="1">
              <a:spcBef>
                <a:spcPts val="900"/>
              </a:spcBef>
              <a:spcAft>
                <a:spcPts val="450"/>
              </a:spcAft>
              <a:defRPr/>
            </a:pPr>
            <a:r>
              <a:rPr lang="da-DK" sz="750" b="1" noProof="1">
                <a:solidFill>
                  <a:schemeClr val="tx1"/>
                </a:solidFill>
                <a:latin typeface="Arial" panose="020B0604020202020204" pitchFamily="34" charset="0"/>
                <a:cs typeface="Arial" panose="020B0604020202020204" pitchFamily="34" charset="0"/>
              </a:rPr>
              <a:t>Beskær billede</a:t>
            </a:r>
          </a:p>
          <a:p>
            <a:pPr eaLnBrk="1" hangingPunct="1">
              <a:spcAft>
                <a:spcPts val="450"/>
              </a:spcAft>
              <a:defRPr/>
            </a:pPr>
            <a:r>
              <a:rPr lang="da-DK" altLang="da-DK" sz="675" b="1" noProof="1">
                <a:solidFill>
                  <a:schemeClr val="tx1"/>
                </a:solidFill>
                <a:latin typeface="Arial" panose="020B0604020202020204" pitchFamily="34" charset="0"/>
                <a:cs typeface="Arial" panose="020B0604020202020204" pitchFamily="34" charset="0"/>
              </a:rPr>
              <a:t>1. </a:t>
            </a:r>
            <a:r>
              <a:rPr lang="da-DK" altLang="da-DK" sz="675" b="0" noProof="1">
                <a:solidFill>
                  <a:schemeClr val="tx1"/>
                </a:solidFill>
                <a:latin typeface="Arial" panose="020B0604020202020204" pitchFamily="34" charset="0"/>
                <a:cs typeface="Arial" panose="020B0604020202020204" pitchFamily="34" charset="0"/>
              </a:rPr>
              <a:t>Klik </a:t>
            </a:r>
            <a:r>
              <a:rPr lang="da-DK" altLang="da-DK" sz="675" b="1" noProof="1">
                <a:solidFill>
                  <a:schemeClr val="tx1"/>
                </a:solidFill>
                <a:latin typeface="Arial" panose="020B0604020202020204" pitchFamily="34" charset="0"/>
                <a:cs typeface="Arial" panose="020B0604020202020204" pitchFamily="34" charset="0"/>
              </a:rPr>
              <a:t>Beskær</a:t>
            </a:r>
            <a:r>
              <a:rPr lang="da-DK" altLang="da-DK" sz="675" b="0" noProof="1">
                <a:solidFill>
                  <a:schemeClr val="tx1"/>
                </a:solidFill>
                <a:latin typeface="Arial" panose="020B0604020202020204" pitchFamily="34" charset="0"/>
                <a:cs typeface="Arial" panose="020B0604020202020204" pitchFamily="34" charset="0"/>
              </a:rPr>
              <a:t> for at ændre </a:t>
            </a:r>
            <a:br>
              <a:rPr lang="da-DK" altLang="da-DK" sz="675" b="0" noProof="1">
                <a:solidFill>
                  <a:schemeClr val="tx1"/>
                </a:solidFill>
                <a:latin typeface="Arial" panose="020B0604020202020204" pitchFamily="34" charset="0"/>
                <a:cs typeface="Arial" panose="020B0604020202020204" pitchFamily="34" charset="0"/>
              </a:rPr>
            </a:br>
            <a:r>
              <a:rPr lang="da-DK" altLang="da-DK" sz="675" b="0" noProof="1">
                <a:solidFill>
                  <a:schemeClr val="tx1"/>
                </a:solidFill>
                <a:latin typeface="Arial" panose="020B0604020202020204" pitchFamily="34" charset="0"/>
                <a:cs typeface="Arial" panose="020B0604020202020204" pitchFamily="34" charset="0"/>
              </a:rPr>
              <a:t>billedets fokus/størrelse</a:t>
            </a:r>
          </a:p>
          <a:p>
            <a:pPr eaLnBrk="1" hangingPunct="1">
              <a:spcAft>
                <a:spcPts val="450"/>
              </a:spcAft>
              <a:defRPr/>
            </a:pPr>
            <a:r>
              <a:rPr lang="da-DK" altLang="da-DK" sz="675" b="1" noProof="1">
                <a:solidFill>
                  <a:schemeClr val="tx1"/>
                </a:solidFill>
                <a:latin typeface="Arial" panose="020B0604020202020204" pitchFamily="34" charset="0"/>
                <a:cs typeface="Arial" panose="020B0604020202020204" pitchFamily="34" charset="0"/>
              </a:rPr>
              <a:t>2. </a:t>
            </a:r>
            <a:r>
              <a:rPr lang="da-DK" altLang="da-DK" sz="675" b="0" noProof="1">
                <a:solidFill>
                  <a:schemeClr val="tx1"/>
                </a:solidFill>
                <a:latin typeface="Arial" panose="020B0604020202020204" pitchFamily="34" charset="0"/>
                <a:cs typeface="Arial" panose="020B0604020202020204" pitchFamily="34" charset="0"/>
              </a:rPr>
              <a:t>Ønsker du at skalere billedet, så </a:t>
            </a:r>
            <a:br>
              <a:rPr lang="da-DK" altLang="da-DK" sz="675" b="0" noProof="1">
                <a:solidFill>
                  <a:schemeClr val="tx1"/>
                </a:solidFill>
                <a:latin typeface="Arial" panose="020B0604020202020204" pitchFamily="34" charset="0"/>
                <a:cs typeface="Arial" panose="020B0604020202020204" pitchFamily="34" charset="0"/>
              </a:rPr>
            </a:br>
            <a:r>
              <a:rPr lang="da-DK" altLang="da-DK" sz="675" b="0" noProof="1">
                <a:solidFill>
                  <a:schemeClr val="tx1"/>
                </a:solidFill>
                <a:latin typeface="Arial" panose="020B0604020202020204" pitchFamily="34" charset="0"/>
                <a:cs typeface="Arial" panose="020B0604020202020204" pitchFamily="34" charset="0"/>
              </a:rPr>
              <a:t>hold </a:t>
            </a:r>
            <a:r>
              <a:rPr lang="da-DK" altLang="da-DK" sz="675" b="1" noProof="1">
                <a:solidFill>
                  <a:schemeClr val="tx1"/>
                </a:solidFill>
                <a:latin typeface="Arial" panose="020B0604020202020204" pitchFamily="34" charset="0"/>
                <a:cs typeface="Arial" panose="020B0604020202020204" pitchFamily="34" charset="0"/>
              </a:rPr>
              <a:t>SHIFT</a:t>
            </a:r>
            <a:r>
              <a:rPr lang="da-DK" altLang="da-DK" sz="675" b="0" noProof="1">
                <a:solidFill>
                  <a:schemeClr val="tx1"/>
                </a:solidFill>
                <a:latin typeface="Arial" panose="020B0604020202020204" pitchFamily="34" charset="0"/>
                <a:cs typeface="Arial" panose="020B0604020202020204" pitchFamily="34" charset="0"/>
              </a:rPr>
              <a:t>-knappen nede, mens </a:t>
            </a:r>
            <a:br>
              <a:rPr lang="da-DK" altLang="da-DK" sz="675" b="0" noProof="1">
                <a:solidFill>
                  <a:schemeClr val="tx1"/>
                </a:solidFill>
                <a:latin typeface="Arial" panose="020B0604020202020204" pitchFamily="34" charset="0"/>
                <a:cs typeface="Arial" panose="020B0604020202020204" pitchFamily="34" charset="0"/>
              </a:rPr>
            </a:br>
            <a:r>
              <a:rPr lang="da-DK" altLang="da-DK" sz="675" b="0" noProof="1">
                <a:solidFill>
                  <a:schemeClr val="tx1"/>
                </a:solidFill>
                <a:latin typeface="Arial" panose="020B0604020202020204" pitchFamily="34" charset="0"/>
                <a:cs typeface="Arial" panose="020B0604020202020204" pitchFamily="34" charset="0"/>
              </a:rPr>
              <a:t>du trækker i billedets hjørner</a:t>
            </a:r>
          </a:p>
          <a:p>
            <a:pPr eaLnBrk="1" hangingPunct="1">
              <a:spcAft>
                <a:spcPts val="450"/>
              </a:spcAft>
              <a:defRPr/>
            </a:pPr>
            <a:r>
              <a:rPr lang="da-DK" altLang="da-DK" sz="675" b="1" noProof="1">
                <a:solidFill>
                  <a:schemeClr val="tx1"/>
                </a:solidFill>
                <a:latin typeface="Arial" panose="020B0604020202020204" pitchFamily="34" charset="0"/>
                <a:cs typeface="Arial" panose="020B0604020202020204" pitchFamily="34" charset="0"/>
              </a:rPr>
              <a:t>Tips: </a:t>
            </a:r>
            <a:r>
              <a:rPr lang="da-DK" altLang="da-DK" sz="675" b="0" noProof="1">
                <a:solidFill>
                  <a:schemeClr val="tx1"/>
                </a:solidFill>
                <a:latin typeface="Arial" panose="020B0604020202020204" pitchFamily="34" charset="0"/>
                <a:cs typeface="Arial" panose="020B0604020202020204" pitchFamily="34" charset="0"/>
              </a:rPr>
              <a:t>Hvis du sletter billedet og </a:t>
            </a:r>
            <a:br>
              <a:rPr lang="da-DK" altLang="da-DK" sz="675" b="0" noProof="1">
                <a:solidFill>
                  <a:schemeClr val="tx1"/>
                </a:solidFill>
                <a:latin typeface="Arial" panose="020B0604020202020204" pitchFamily="34" charset="0"/>
                <a:cs typeface="Arial" panose="020B0604020202020204" pitchFamily="34" charset="0"/>
              </a:rPr>
            </a:br>
            <a:r>
              <a:rPr lang="da-DK" altLang="da-DK" sz="675" b="0" noProof="1">
                <a:solidFill>
                  <a:schemeClr val="tx1"/>
                </a:solidFill>
                <a:latin typeface="Arial" panose="020B0604020202020204" pitchFamily="34" charset="0"/>
                <a:cs typeface="Arial" panose="020B0604020202020204" pitchFamily="34" charset="0"/>
              </a:rPr>
              <a:t>indsætter et nyt, kan billedet lægge </a:t>
            </a:r>
            <a:br>
              <a:rPr lang="da-DK" altLang="da-DK" sz="675" b="0" noProof="1">
                <a:solidFill>
                  <a:schemeClr val="tx1"/>
                </a:solidFill>
                <a:latin typeface="Arial" panose="020B0604020202020204" pitchFamily="34" charset="0"/>
                <a:cs typeface="Arial" panose="020B0604020202020204" pitchFamily="34" charset="0"/>
              </a:rPr>
            </a:br>
            <a:r>
              <a:rPr lang="da-DK" altLang="da-DK" sz="675" b="0" noProof="1">
                <a:solidFill>
                  <a:schemeClr val="tx1"/>
                </a:solidFill>
                <a:latin typeface="Arial" panose="020B0604020202020204" pitchFamily="34" charset="0"/>
                <a:cs typeface="Arial" panose="020B0604020202020204" pitchFamily="34" charset="0"/>
              </a:rPr>
              <a:t>sig foran tekst og grafik. Hvis dette sker, højreklik på billedet og vælg </a:t>
            </a:r>
            <a:r>
              <a:rPr lang="da-DK" altLang="da-DK" sz="675" b="1" noProof="1">
                <a:solidFill>
                  <a:schemeClr val="tx1"/>
                </a:solidFill>
                <a:latin typeface="Arial" panose="020B0604020202020204" pitchFamily="34" charset="0"/>
                <a:cs typeface="Arial" panose="020B0604020202020204" pitchFamily="34" charset="0"/>
              </a:rPr>
              <a:t>Placer bagest</a:t>
            </a:r>
          </a:p>
        </p:txBody>
      </p:sp>
      <p:sp>
        <p:nvSpPr>
          <p:cNvPr id="25" name="Text Box 4"/>
          <p:cNvSpPr txBox="1">
            <a:spLocks noChangeArrowheads="1"/>
          </p:cNvSpPr>
          <p:nvPr userDrawn="1"/>
        </p:nvSpPr>
        <p:spPr bwMode="auto">
          <a:xfrm>
            <a:off x="6968123" y="1513272"/>
            <a:ext cx="1768682" cy="2660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08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450"/>
              </a:spcAft>
              <a:defRPr/>
            </a:pPr>
            <a:r>
              <a:rPr lang="da-DK" sz="750" b="1" noProof="1">
                <a:solidFill>
                  <a:schemeClr val="tx1"/>
                </a:solidFill>
                <a:latin typeface="Arial" panose="020B0604020202020204" pitchFamily="34" charset="0"/>
                <a:cs typeface="Arial" panose="020B0604020202020204" pitchFamily="34" charset="0"/>
              </a:rPr>
              <a:t>For at justere sidenummerering, </a:t>
            </a:r>
            <a:br>
              <a:rPr lang="da-DK" sz="750" b="1" noProof="1">
                <a:solidFill>
                  <a:schemeClr val="tx1"/>
                </a:solidFill>
                <a:latin typeface="Arial" panose="020B0604020202020204" pitchFamily="34" charset="0"/>
                <a:cs typeface="Arial" panose="020B0604020202020204" pitchFamily="34" charset="0"/>
              </a:rPr>
            </a:br>
            <a:r>
              <a:rPr lang="da-DK" sz="750" b="1" noProof="1">
                <a:solidFill>
                  <a:schemeClr val="tx1"/>
                </a:solidFill>
                <a:latin typeface="Arial" panose="020B0604020202020204" pitchFamily="34" charset="0"/>
                <a:cs typeface="Arial" panose="020B0604020202020204" pitchFamily="34" charset="0"/>
              </a:rPr>
              <a:t>dato og sidefod</a:t>
            </a:r>
          </a:p>
          <a:p>
            <a:pPr marL="0" marR="0" lvl="0" indent="0" algn="l" defTabSz="685800" rtl="0" eaLnBrk="1" fontAlgn="auto" latinLnBrk="0" hangingPunct="1">
              <a:lnSpc>
                <a:spcPct val="100000"/>
              </a:lnSpc>
              <a:spcBef>
                <a:spcPts val="0"/>
              </a:spcBef>
              <a:spcAft>
                <a:spcPts val="450"/>
              </a:spcAft>
              <a:buClrTx/>
              <a:buSzTx/>
              <a:buFontTx/>
              <a:buNone/>
              <a:tabLst/>
              <a:defRPr/>
            </a:pPr>
            <a:r>
              <a:rPr lang="da-DK" altLang="da-DK" sz="675" b="0" noProof="1">
                <a:solidFill>
                  <a:schemeClr val="tx1"/>
                </a:solidFill>
                <a:latin typeface="Arial" panose="020B0604020202020204" pitchFamily="34" charset="0"/>
                <a:cs typeface="Arial" panose="020B0604020202020204" pitchFamily="34" charset="0"/>
              </a:rPr>
              <a:t>Gør dette som</a:t>
            </a:r>
            <a:r>
              <a:rPr lang="da-DK" altLang="da-DK" sz="675" b="0" baseline="0" noProof="1">
                <a:solidFill>
                  <a:schemeClr val="tx1"/>
                </a:solidFill>
                <a:latin typeface="Arial" panose="020B0604020202020204" pitchFamily="34" charset="0"/>
                <a:cs typeface="Arial" panose="020B0604020202020204" pitchFamily="34" charset="0"/>
              </a:rPr>
              <a:t> det sidste i din præsentation, så det slår igennem på alle slides</a:t>
            </a:r>
            <a:endParaRPr lang="da-DK" sz="675" b="1" noProof="1">
              <a:solidFill>
                <a:schemeClr val="tx1"/>
              </a:solidFill>
              <a:latin typeface="Arial" panose="020B0604020202020204" pitchFamily="34" charset="0"/>
              <a:cs typeface="Arial" panose="020B0604020202020204" pitchFamily="34" charset="0"/>
            </a:endParaRPr>
          </a:p>
          <a:p>
            <a:pPr eaLnBrk="1" hangingPunct="1">
              <a:spcAft>
                <a:spcPts val="450"/>
              </a:spcAft>
              <a:defRPr/>
            </a:pPr>
            <a:r>
              <a:rPr lang="da-DK" altLang="da-DK" sz="675" b="1" noProof="1">
                <a:solidFill>
                  <a:schemeClr val="tx1"/>
                </a:solidFill>
                <a:latin typeface="Arial" panose="020B0604020202020204" pitchFamily="34" charset="0"/>
                <a:cs typeface="Arial" panose="020B0604020202020204" pitchFamily="34" charset="0"/>
              </a:rPr>
              <a:t>1. </a:t>
            </a:r>
            <a:r>
              <a:rPr lang="da-DK" altLang="da-DK" sz="675" b="0" noProof="1">
                <a:solidFill>
                  <a:schemeClr val="tx1"/>
                </a:solidFill>
                <a:latin typeface="Arial" panose="020B0604020202020204" pitchFamily="34" charset="0"/>
                <a:cs typeface="Arial" panose="020B0604020202020204" pitchFamily="34" charset="0"/>
              </a:rPr>
              <a:t>Klik på fanen </a:t>
            </a:r>
            <a:r>
              <a:rPr lang="da-DK" altLang="da-DK" sz="675" b="1" noProof="1">
                <a:solidFill>
                  <a:schemeClr val="tx1"/>
                </a:solidFill>
                <a:latin typeface="Arial" panose="020B0604020202020204" pitchFamily="34" charset="0"/>
                <a:cs typeface="Arial" panose="020B0604020202020204" pitchFamily="34" charset="0"/>
              </a:rPr>
              <a:t>Indsæt</a:t>
            </a:r>
          </a:p>
          <a:p>
            <a:pPr eaLnBrk="1" hangingPunct="1">
              <a:spcAft>
                <a:spcPts val="450"/>
              </a:spcAft>
              <a:defRPr/>
            </a:pPr>
            <a:r>
              <a:rPr lang="da-DK" altLang="da-DK" sz="675" b="1" noProof="1">
                <a:solidFill>
                  <a:schemeClr val="tx1"/>
                </a:solidFill>
                <a:latin typeface="Arial" panose="020B0604020202020204" pitchFamily="34" charset="0"/>
                <a:cs typeface="Arial" panose="020B0604020202020204" pitchFamily="34" charset="0"/>
              </a:rPr>
              <a:t>2. </a:t>
            </a:r>
            <a:r>
              <a:rPr lang="da-DK" altLang="da-DK" sz="675" b="0" noProof="1">
                <a:solidFill>
                  <a:schemeClr val="tx1"/>
                </a:solidFill>
                <a:latin typeface="Arial" panose="020B0604020202020204" pitchFamily="34" charset="0"/>
                <a:cs typeface="Arial" panose="020B0604020202020204" pitchFamily="34" charset="0"/>
              </a:rPr>
              <a:t>Klik </a:t>
            </a:r>
            <a:r>
              <a:rPr lang="da-DK" altLang="da-DK" sz="675" b="1" noProof="1">
                <a:solidFill>
                  <a:schemeClr val="tx1"/>
                </a:solidFill>
                <a:latin typeface="Arial" panose="020B0604020202020204" pitchFamily="34" charset="0"/>
                <a:cs typeface="Arial" panose="020B0604020202020204" pitchFamily="34" charset="0"/>
              </a:rPr>
              <a:t>Sidehoved og Sidefod</a:t>
            </a:r>
            <a:br>
              <a:rPr lang="da-DK" altLang="da-DK" sz="675" b="0" noProof="1">
                <a:solidFill>
                  <a:schemeClr val="tx1"/>
                </a:solidFill>
                <a:latin typeface="Arial" panose="020B0604020202020204" pitchFamily="34" charset="0"/>
                <a:cs typeface="Arial" panose="020B0604020202020204" pitchFamily="34" charset="0"/>
              </a:rPr>
            </a:br>
            <a:r>
              <a:rPr lang="da-DK" altLang="da-DK" sz="675" b="0" noProof="1">
                <a:solidFill>
                  <a:schemeClr val="tx1"/>
                </a:solidFill>
                <a:latin typeface="Arial" panose="020B0604020202020204" pitchFamily="34" charset="0"/>
                <a:cs typeface="Arial" panose="020B0604020202020204" pitchFamily="34" charset="0"/>
              </a:rPr>
              <a:t>(indtast evt. tekst i sidefod)</a:t>
            </a:r>
          </a:p>
          <a:p>
            <a:pPr eaLnBrk="1" hangingPunct="1">
              <a:spcAft>
                <a:spcPts val="450"/>
              </a:spcAft>
              <a:defRPr/>
            </a:pPr>
            <a:r>
              <a:rPr lang="da-DK" altLang="da-DK" sz="675" b="0" noProof="1">
                <a:solidFill>
                  <a:schemeClr val="tx1"/>
                </a:solidFill>
                <a:latin typeface="Arial" panose="020B0604020202020204" pitchFamily="34" charset="0"/>
                <a:cs typeface="Arial" panose="020B0604020202020204" pitchFamily="34" charset="0"/>
              </a:rPr>
              <a:t>Vælg </a:t>
            </a:r>
            <a:r>
              <a:rPr lang="da-DK" altLang="da-DK" sz="675" b="1" noProof="1">
                <a:solidFill>
                  <a:schemeClr val="tx1"/>
                </a:solidFill>
                <a:latin typeface="Arial" panose="020B0604020202020204" pitchFamily="34" charset="0"/>
                <a:cs typeface="Arial" panose="020B0604020202020204" pitchFamily="34" charset="0"/>
              </a:rPr>
              <a:t>Anvend på alle </a:t>
            </a:r>
            <a:r>
              <a:rPr lang="da-DK" altLang="da-DK" sz="675" b="0" noProof="1">
                <a:solidFill>
                  <a:schemeClr val="tx1"/>
                </a:solidFill>
                <a:latin typeface="Arial" panose="020B0604020202020204" pitchFamily="34" charset="0"/>
                <a:cs typeface="Arial" panose="020B0604020202020204" pitchFamily="34" charset="0"/>
              </a:rPr>
              <a:t>eller </a:t>
            </a:r>
            <a:r>
              <a:rPr lang="da-DK" altLang="da-DK" sz="675" b="1" noProof="1">
                <a:solidFill>
                  <a:schemeClr val="tx1"/>
                </a:solidFill>
                <a:latin typeface="Arial" panose="020B0604020202020204" pitchFamily="34" charset="0"/>
                <a:cs typeface="Arial" panose="020B0604020202020204" pitchFamily="34" charset="0"/>
              </a:rPr>
              <a:t>Anvend</a:t>
            </a:r>
            <a:r>
              <a:rPr lang="da-DK" altLang="da-DK" sz="675" b="0" noProof="1">
                <a:solidFill>
                  <a:schemeClr val="tx1"/>
                </a:solidFill>
                <a:latin typeface="Arial" panose="020B0604020202020204" pitchFamily="34" charset="0"/>
                <a:cs typeface="Arial" panose="020B0604020202020204" pitchFamily="34" charset="0"/>
              </a:rPr>
              <a:t> hvis det kun skal være på et enkelt slide</a:t>
            </a:r>
          </a:p>
          <a:p>
            <a:pPr eaLnBrk="1" hangingPunct="1">
              <a:spcBef>
                <a:spcPts val="900"/>
              </a:spcBef>
              <a:spcAft>
                <a:spcPts val="450"/>
              </a:spcAft>
              <a:defRPr/>
            </a:pPr>
            <a:r>
              <a:rPr lang="da-DK" sz="750" b="1" noProof="1">
                <a:solidFill>
                  <a:schemeClr val="tx1"/>
                </a:solidFill>
                <a:latin typeface="Arial" panose="020B0604020202020204" pitchFamily="34" charset="0"/>
                <a:cs typeface="Arial" panose="020B0604020202020204" pitchFamily="34" charset="0"/>
              </a:rPr>
              <a:t>Hjælpelinjer</a:t>
            </a:r>
          </a:p>
          <a:p>
            <a:pPr eaLnBrk="1" hangingPunct="1">
              <a:spcAft>
                <a:spcPts val="450"/>
              </a:spcAft>
              <a:defRPr/>
            </a:pPr>
            <a:r>
              <a:rPr lang="da-DK" altLang="da-DK" sz="675" b="0" noProof="1">
                <a:solidFill>
                  <a:schemeClr val="tx1"/>
                </a:solidFill>
                <a:latin typeface="Arial" panose="020B0604020202020204" pitchFamily="34" charset="0"/>
                <a:cs typeface="Arial" panose="020B0604020202020204" pitchFamily="34" charset="0"/>
              </a:rPr>
              <a:t>For at se hjælpelinjer</a:t>
            </a:r>
          </a:p>
          <a:p>
            <a:pPr eaLnBrk="1" hangingPunct="1">
              <a:spcAft>
                <a:spcPts val="450"/>
              </a:spcAft>
              <a:defRPr/>
            </a:pPr>
            <a:r>
              <a:rPr lang="da-DK" altLang="da-DK" sz="675" b="1" noProof="1">
                <a:solidFill>
                  <a:schemeClr val="tx1"/>
                </a:solidFill>
                <a:latin typeface="Arial" panose="020B0604020202020204" pitchFamily="34" charset="0"/>
                <a:cs typeface="Arial" panose="020B0604020202020204" pitchFamily="34" charset="0"/>
              </a:rPr>
              <a:t>1. </a:t>
            </a:r>
            <a:r>
              <a:rPr lang="da-DK" altLang="da-DK" sz="675" b="0" noProof="1">
                <a:solidFill>
                  <a:schemeClr val="tx1"/>
                </a:solidFill>
                <a:latin typeface="Arial" panose="020B0604020202020204" pitchFamily="34" charset="0"/>
                <a:cs typeface="Arial" panose="020B0604020202020204" pitchFamily="34" charset="0"/>
              </a:rPr>
              <a:t>Klik på fanen </a:t>
            </a:r>
            <a:r>
              <a:rPr lang="da-DK" altLang="da-DK" sz="675" b="1" noProof="1">
                <a:solidFill>
                  <a:schemeClr val="tx1"/>
                </a:solidFill>
                <a:latin typeface="Arial" panose="020B0604020202020204" pitchFamily="34" charset="0"/>
                <a:cs typeface="Arial" panose="020B0604020202020204" pitchFamily="34" charset="0"/>
              </a:rPr>
              <a:t>Vis </a:t>
            </a:r>
            <a:r>
              <a:rPr lang="da-DK" altLang="da-DK" sz="675" b="0" noProof="1">
                <a:solidFill>
                  <a:schemeClr val="tx1"/>
                </a:solidFill>
                <a:latin typeface="Arial" panose="020B0604020202020204" pitchFamily="34" charset="0"/>
                <a:cs typeface="Arial" panose="020B0604020202020204" pitchFamily="34" charset="0"/>
              </a:rPr>
              <a:t>og sæt hak ved </a:t>
            </a:r>
            <a:r>
              <a:rPr lang="da-DK" altLang="da-DK" sz="675" b="1" noProof="1">
                <a:solidFill>
                  <a:schemeClr val="tx1"/>
                </a:solidFill>
                <a:latin typeface="Arial" panose="020B0604020202020204" pitchFamily="34" charset="0"/>
                <a:cs typeface="Arial" panose="020B0604020202020204" pitchFamily="34" charset="0"/>
              </a:rPr>
              <a:t>Hjælpelinjer</a:t>
            </a:r>
          </a:p>
          <a:p>
            <a:pPr eaLnBrk="1" hangingPunct="1">
              <a:spcAft>
                <a:spcPts val="450"/>
              </a:spcAft>
              <a:defRPr/>
            </a:pPr>
            <a:endParaRPr lang="da-DK" altLang="da-DK" sz="675" b="0" noProof="1">
              <a:solidFill>
                <a:schemeClr val="tx1"/>
              </a:solidFill>
              <a:latin typeface="Arial" panose="020B0604020202020204" pitchFamily="34" charset="0"/>
              <a:cs typeface="Arial" panose="020B0604020202020204" pitchFamily="34" charset="0"/>
            </a:endParaRPr>
          </a:p>
          <a:p>
            <a:pPr eaLnBrk="1" hangingPunct="1">
              <a:spcAft>
                <a:spcPts val="450"/>
              </a:spcAft>
              <a:defRPr/>
            </a:pPr>
            <a:r>
              <a:rPr lang="da-DK" altLang="da-DK" sz="675" b="1" noProof="1">
                <a:solidFill>
                  <a:schemeClr val="tx1"/>
                </a:solidFill>
                <a:latin typeface="Arial" panose="020B0604020202020204" pitchFamily="34" charset="0"/>
                <a:cs typeface="Arial" panose="020B0604020202020204" pitchFamily="34" charset="0"/>
              </a:rPr>
              <a:t>Tips: Alt + F9 </a:t>
            </a:r>
            <a:r>
              <a:rPr lang="da-DK" altLang="da-DK" sz="675" b="0" noProof="1">
                <a:solidFill>
                  <a:schemeClr val="tx1"/>
                </a:solidFill>
                <a:latin typeface="Arial" panose="020B0604020202020204" pitchFamily="34" charset="0"/>
                <a:cs typeface="Arial" panose="020B0604020202020204" pitchFamily="34" charset="0"/>
              </a:rPr>
              <a:t>for hurtig visning af hjælpelinjer</a:t>
            </a:r>
          </a:p>
          <a:p>
            <a:pPr eaLnBrk="1" hangingPunct="1">
              <a:spcAft>
                <a:spcPts val="450"/>
              </a:spcAft>
              <a:defRPr/>
            </a:pPr>
            <a:endParaRPr lang="da-DK" altLang="da-DK" sz="675" b="0" noProof="1">
              <a:solidFill>
                <a:schemeClr val="tx1"/>
              </a:solidFill>
              <a:latin typeface="Arial" panose="020B0604020202020204" pitchFamily="34" charset="0"/>
              <a:cs typeface="Arial" panose="020B0604020202020204" pitchFamily="34" charset="0"/>
            </a:endParaRPr>
          </a:p>
        </p:txBody>
      </p:sp>
      <p:pic>
        <p:nvPicPr>
          <p:cNvPr id="28" name="1 Forøg formindsk"/>
          <p:cNvPicPr>
            <a:picLocks noChangeAspect="1"/>
          </p:cNvPicPr>
          <p:nvPr userDrawn="1"/>
        </p:nvPicPr>
        <p:blipFill>
          <a:blip r:embed="rId2"/>
          <a:stretch>
            <a:fillRect/>
          </a:stretch>
        </p:blipFill>
        <p:spPr>
          <a:xfrm>
            <a:off x="2775507" y="2397608"/>
            <a:ext cx="411996" cy="237690"/>
          </a:xfrm>
          <a:prstGeom prst="rect">
            <a:avLst/>
          </a:prstGeom>
        </p:spPr>
      </p:pic>
      <p:pic>
        <p:nvPicPr>
          <p:cNvPr id="20" name="2 Ny slide"/>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2785947" y="2948829"/>
            <a:ext cx="272785" cy="539551"/>
          </a:xfrm>
          <a:prstGeom prst="rect">
            <a:avLst/>
          </a:prstGeom>
        </p:spPr>
      </p:pic>
      <p:pic>
        <p:nvPicPr>
          <p:cNvPr id="16" name="3 Layout"/>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2797545" y="3506832"/>
            <a:ext cx="445026" cy="160176"/>
          </a:xfrm>
          <a:prstGeom prst="rect">
            <a:avLst/>
          </a:prstGeom>
        </p:spPr>
      </p:pic>
      <p:pic>
        <p:nvPicPr>
          <p:cNvPr id="24" name="4 Nulstil"/>
          <p:cNvPicPr>
            <a:picLocks noChangeAspect="1"/>
          </p:cNvPicPr>
          <p:nvPr userDrawn="1"/>
        </p:nvPicPr>
        <p:blipFill>
          <a:blip r:embed="rId5"/>
          <a:stretch>
            <a:fillRect/>
          </a:stretch>
        </p:blipFill>
        <p:spPr>
          <a:xfrm>
            <a:off x="2777073" y="4432202"/>
            <a:ext cx="410431" cy="164832"/>
          </a:xfrm>
          <a:prstGeom prst="rect">
            <a:avLst/>
          </a:prstGeom>
        </p:spPr>
      </p:pic>
      <p:pic>
        <p:nvPicPr>
          <p:cNvPr id="5" name="5 Indsæt billede"/>
          <p:cNvPicPr>
            <a:picLocks noChangeAspect="1"/>
          </p:cNvPicPr>
          <p:nvPr userDrawn="1"/>
        </p:nvPicPr>
        <p:blipFill>
          <a:blip r:embed="rId6"/>
          <a:stretch>
            <a:fillRect/>
          </a:stretch>
        </p:blipFill>
        <p:spPr>
          <a:xfrm>
            <a:off x="5616874" y="1729239"/>
            <a:ext cx="196613" cy="213378"/>
          </a:xfrm>
          <a:prstGeom prst="rect">
            <a:avLst/>
          </a:prstGeom>
        </p:spPr>
      </p:pic>
      <p:pic>
        <p:nvPicPr>
          <p:cNvPr id="23" name="6 Beskær"/>
          <p:cNvPicPr>
            <a:picLocks noChangeAspect="1"/>
          </p:cNvPicPr>
          <p:nvPr userDrawn="1"/>
        </p:nvPicPr>
        <p:blipFill>
          <a:blip r:embed="rId7"/>
          <a:stretch>
            <a:fillRect/>
          </a:stretch>
        </p:blipFill>
        <p:spPr>
          <a:xfrm>
            <a:off x="5602347" y="2290341"/>
            <a:ext cx="253050" cy="268089"/>
          </a:xfrm>
          <a:prstGeom prst="rect">
            <a:avLst/>
          </a:prstGeom>
        </p:spPr>
      </p:pic>
      <p:pic>
        <p:nvPicPr>
          <p:cNvPr id="2" name="7 Skalér billede"/>
          <p:cNvPicPr>
            <a:picLocks noChangeAspect="1"/>
          </p:cNvPicPr>
          <p:nvPr userDrawn="1"/>
        </p:nvPicPr>
        <p:blipFill>
          <a:blip r:embed="rId8"/>
          <a:stretch>
            <a:fillRect/>
          </a:stretch>
        </p:blipFill>
        <p:spPr>
          <a:xfrm>
            <a:off x="5585626" y="2702000"/>
            <a:ext cx="269771" cy="279424"/>
          </a:xfrm>
          <a:prstGeom prst="rect">
            <a:avLst/>
          </a:prstGeom>
        </p:spPr>
      </p:pic>
    </p:spTree>
    <p:extLst>
      <p:ext uri="{BB962C8B-B14F-4D97-AF65-F5344CB8AC3E}">
        <p14:creationId xmlns:p14="http://schemas.microsoft.com/office/powerpoint/2010/main" val="7827144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ew Chapter 1lin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59895" y="155924"/>
            <a:ext cx="8830800" cy="4982400"/>
          </a:xfrm>
          <a:prstGeom prst="rect">
            <a:avLst/>
          </a:prstGeom>
        </p:spPr>
        <p:txBody>
          <a:bodyPr vert="horz"/>
          <a:lstStyle/>
          <a:p>
            <a:r>
              <a:rPr lang="da-DK"/>
              <a:t>Klik på ikonet for at tilføje et billede</a:t>
            </a:r>
            <a:endParaRPr lang="en-US"/>
          </a:p>
        </p:txBody>
      </p:sp>
      <p:sp>
        <p:nvSpPr>
          <p:cNvPr id="4" name="Text Placeholder 10"/>
          <p:cNvSpPr>
            <a:spLocks noGrp="1"/>
          </p:cNvSpPr>
          <p:nvPr>
            <p:ph type="body" sz="quarter" idx="11"/>
          </p:nvPr>
        </p:nvSpPr>
        <p:spPr>
          <a:xfrm>
            <a:off x="107505" y="0"/>
            <a:ext cx="4906426" cy="883828"/>
          </a:xfrm>
          <a:prstGeom prst="rect">
            <a:avLst/>
          </a:prstGeom>
          <a:solidFill>
            <a:srgbClr val="EDEDED"/>
          </a:solidFill>
        </p:spPr>
        <p:txBody>
          <a:bodyPr vert="horz" wrap="none" lIns="180000" tIns="180000" rIns="180000" bIns="360000">
            <a:spAutoFit/>
          </a:bodyPr>
          <a:lstStyle>
            <a:lvl1pPr marL="0" indent="0">
              <a:buNone/>
              <a:defRPr sz="2200" b="1" cap="all">
                <a:solidFill>
                  <a:srgbClr val="3D4955"/>
                </a:solidFill>
                <a:latin typeface="+mj-lt"/>
                <a:cs typeface="Montserrat" panose="02000505000000020004" pitchFamily="2" charset="0"/>
              </a:defRPr>
            </a:lvl1pPr>
          </a:lstStyle>
          <a:p>
            <a:pPr lvl="0"/>
            <a:r>
              <a:rPr lang="da-DK" dirty="0"/>
              <a:t>Rediger typografien i masterens</a:t>
            </a:r>
          </a:p>
        </p:txBody>
      </p:sp>
      <p:sp>
        <p:nvSpPr>
          <p:cNvPr id="6" name="Text Placeholder 13"/>
          <p:cNvSpPr>
            <a:spLocks noGrp="1"/>
          </p:cNvSpPr>
          <p:nvPr>
            <p:ph type="body" sz="quarter" idx="13"/>
          </p:nvPr>
        </p:nvSpPr>
        <p:spPr>
          <a:xfrm>
            <a:off x="311658" y="614170"/>
            <a:ext cx="360000" cy="18000"/>
          </a:xfrm>
          <a:prstGeom prst="rect">
            <a:avLst/>
          </a:prstGeom>
          <a:ln w="21590">
            <a:solidFill>
              <a:schemeClr val="accent2"/>
            </a:solidFill>
            <a:miter lim="800000"/>
          </a:ln>
        </p:spPr>
        <p:txBody>
          <a:bodyPr vert="horz" lIns="0" tIns="0" rIns="0" bIns="0"/>
          <a:lstStyle>
            <a:lvl1pPr marL="0" indent="0">
              <a:spcBef>
                <a:spcPts val="0"/>
              </a:spcBef>
              <a:spcAft>
                <a:spcPts val="0"/>
              </a:spcAft>
              <a:buNone/>
              <a:defRPr sz="800" kern="100">
                <a:solidFill>
                  <a:schemeClr val="bg1">
                    <a:alpha val="0"/>
                  </a:schemeClr>
                </a:solidFill>
              </a:defRPr>
            </a:lvl1pPr>
            <a:lvl2pPr>
              <a:defRPr>
                <a:solidFill>
                  <a:schemeClr val="bg1">
                    <a:alpha val="0"/>
                  </a:schemeClr>
                </a:solidFill>
              </a:defRPr>
            </a:lvl2pPr>
            <a:lvl3pPr>
              <a:defRPr>
                <a:solidFill>
                  <a:schemeClr val="bg1">
                    <a:alpha val="0"/>
                  </a:schemeClr>
                </a:solidFill>
              </a:defRPr>
            </a:lvl3pPr>
            <a:lvl4pPr>
              <a:defRPr>
                <a:solidFill>
                  <a:schemeClr val="bg1">
                    <a:alpha val="0"/>
                  </a:schemeClr>
                </a:solidFill>
              </a:defRPr>
            </a:lvl4pPr>
            <a:lvl5pPr>
              <a:defRPr>
                <a:solidFill>
                  <a:schemeClr val="bg1">
                    <a:alpha val="0"/>
                  </a:schemeClr>
                </a:solidFill>
              </a:defRPr>
            </a:lvl5pPr>
          </a:lstStyle>
          <a:p>
            <a:pPr lvl="0"/>
            <a:r>
              <a:rPr lang="da-DK"/>
              <a:t>Rediger typografien i masterens</a:t>
            </a:r>
          </a:p>
        </p:txBody>
      </p:sp>
      <p:sp>
        <p:nvSpPr>
          <p:cNvPr id="7" name="Text Placeholder 3"/>
          <p:cNvSpPr>
            <a:spLocks noGrp="1"/>
          </p:cNvSpPr>
          <p:nvPr>
            <p:ph type="body" sz="quarter" idx="14"/>
          </p:nvPr>
        </p:nvSpPr>
        <p:spPr>
          <a:xfrm>
            <a:off x="395536" y="1128713"/>
            <a:ext cx="3960812" cy="3744912"/>
          </a:xfrm>
          <a:prstGeom prst="rect">
            <a:avLst/>
          </a:prstGeom>
        </p:spPr>
        <p:txBody>
          <a:bodyPr vert="horz"/>
          <a:lstStyle>
            <a:lvl1pPr marL="285750" indent="-285750">
              <a:buFont typeface="Open Sans" panose="020B0606030504020204" pitchFamily="34" charset="0"/>
              <a:buChar char="–"/>
              <a:defRPr sz="1600">
                <a:solidFill>
                  <a:schemeClr val="bg1"/>
                </a:solidFill>
                <a:latin typeface="+mn-lt"/>
                <a:ea typeface="Open Sans" panose="020B0606030504020204" pitchFamily="34" charset="0"/>
                <a:cs typeface="Open Sans" panose="020B0606030504020204" pitchFamily="34" charset="0"/>
              </a:defRPr>
            </a:lvl1pPr>
            <a:lvl2pPr marL="742950" indent="-285750">
              <a:buFont typeface="Open Sans" panose="020B0606030504020204" pitchFamily="34" charset="0"/>
              <a:buChar char="–"/>
              <a:defRPr sz="1600">
                <a:solidFill>
                  <a:schemeClr val="bg1"/>
                </a:solidFill>
                <a:latin typeface="+mn-lt"/>
                <a:ea typeface="Open Sans" panose="020B0606030504020204" pitchFamily="34" charset="0"/>
                <a:cs typeface="Open Sans" panose="020B0606030504020204" pitchFamily="34" charset="0"/>
              </a:defRPr>
            </a:lvl2pPr>
            <a:lvl3pPr marL="1143000" indent="-228600">
              <a:buFont typeface="Open Sans" panose="020B0606030504020204" pitchFamily="34" charset="0"/>
              <a:buChar char="–"/>
              <a:defRPr sz="1600">
                <a:solidFill>
                  <a:schemeClr val="bg1"/>
                </a:solidFill>
                <a:latin typeface="+mn-lt"/>
                <a:ea typeface="Open Sans" panose="020B0606030504020204" pitchFamily="34" charset="0"/>
                <a:cs typeface="Open Sans" panose="020B0606030504020204" pitchFamily="34" charset="0"/>
              </a:defRPr>
            </a:lvl3pPr>
            <a:lvl4pPr marL="1600200" indent="-228600">
              <a:buFont typeface="Open Sans" panose="020B0606030504020204" pitchFamily="34" charset="0"/>
              <a:buChar char="–"/>
              <a:defRPr sz="1600">
                <a:solidFill>
                  <a:schemeClr val="bg1"/>
                </a:solidFill>
                <a:latin typeface="+mn-lt"/>
                <a:ea typeface="Open Sans" panose="020B0606030504020204" pitchFamily="34" charset="0"/>
                <a:cs typeface="Open Sans" panose="020B0606030504020204" pitchFamily="34" charset="0"/>
              </a:defRPr>
            </a:lvl4pPr>
            <a:lvl5pPr marL="2057400" indent="-228600">
              <a:buFont typeface="Open Sans" panose="020B0606030504020204" pitchFamily="34" charset="0"/>
              <a:buChar char="–"/>
              <a:defRPr sz="1600">
                <a:solidFill>
                  <a:schemeClr val="bg1"/>
                </a:solidFill>
                <a:latin typeface="+mn-lt"/>
                <a:ea typeface="Open Sans" panose="020B0606030504020204" pitchFamily="34" charset="0"/>
                <a:cs typeface="Open Sans" panose="020B0606030504020204" pitchFamily="34" charset="0"/>
              </a:defRPr>
            </a:lvl5pPr>
          </a:lstStyle>
          <a:p>
            <a:pPr lvl="0"/>
            <a:r>
              <a:rPr lang="da-DK" dirty="0"/>
              <a:t>Rediger typografien i masterens</a:t>
            </a:r>
          </a:p>
          <a:p>
            <a:pPr lvl="1"/>
            <a:r>
              <a:rPr lang="da-DK" dirty="0"/>
              <a:t>Andet niveau</a:t>
            </a:r>
          </a:p>
          <a:p>
            <a:pPr lvl="2"/>
            <a:r>
              <a:rPr lang="da-DK" dirty="0"/>
              <a:t>Tredje niveau</a:t>
            </a:r>
          </a:p>
          <a:p>
            <a:pPr lvl="3"/>
            <a:r>
              <a:rPr lang="da-DK" dirty="0"/>
              <a:t>Fjerde niveau</a:t>
            </a:r>
          </a:p>
          <a:p>
            <a:pPr lvl="4"/>
            <a:r>
              <a:rPr lang="da-DK" dirty="0"/>
              <a:t>Femte niveau</a:t>
            </a:r>
            <a:endParaRPr lang="en-US" dirty="0"/>
          </a:p>
        </p:txBody>
      </p:sp>
    </p:spTree>
    <p:extLst>
      <p:ext uri="{BB962C8B-B14F-4D97-AF65-F5344CB8AC3E}">
        <p14:creationId xmlns:p14="http://schemas.microsoft.com/office/powerpoint/2010/main" val="22382769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CE Frontpag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57386" y="157461"/>
            <a:ext cx="8828893" cy="4978800"/>
          </a:xfrm>
          <a:prstGeom prst="rect">
            <a:avLst/>
          </a:prstGeom>
        </p:spPr>
      </p:pic>
      <p:sp>
        <p:nvSpPr>
          <p:cNvPr id="4" name="Rectangle 3"/>
          <p:cNvSpPr/>
          <p:nvPr userDrawn="1"/>
        </p:nvSpPr>
        <p:spPr>
          <a:xfrm>
            <a:off x="160462" y="156121"/>
            <a:ext cx="8827200" cy="4978800"/>
          </a:xfrm>
          <a:prstGeom prst="rect">
            <a:avLst/>
          </a:prstGeom>
          <a:solidFill>
            <a:schemeClr val="tx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3"/>
          <a:stretch>
            <a:fillRect/>
          </a:stretch>
        </p:blipFill>
        <p:spPr>
          <a:xfrm>
            <a:off x="417488" y="405532"/>
            <a:ext cx="1346200" cy="939800"/>
          </a:xfrm>
          <a:prstGeom prst="rect">
            <a:avLst/>
          </a:prstGeom>
        </p:spPr>
      </p:pic>
      <p:pic>
        <p:nvPicPr>
          <p:cNvPr id="6" name="Picture 5"/>
          <p:cNvPicPr>
            <a:picLocks noChangeAspect="1"/>
          </p:cNvPicPr>
          <p:nvPr userDrawn="1"/>
        </p:nvPicPr>
        <p:blipFill>
          <a:blip r:embed="rId4"/>
          <a:stretch>
            <a:fillRect/>
          </a:stretch>
        </p:blipFill>
        <p:spPr>
          <a:xfrm>
            <a:off x="7380312" y="3577580"/>
            <a:ext cx="1358900" cy="1282700"/>
          </a:xfrm>
          <a:prstGeom prst="rect">
            <a:avLst/>
          </a:prstGeom>
        </p:spPr>
      </p:pic>
      <p:sp>
        <p:nvSpPr>
          <p:cNvPr id="7" name="TextBox 6"/>
          <p:cNvSpPr txBox="1"/>
          <p:nvPr userDrawn="1"/>
        </p:nvSpPr>
        <p:spPr>
          <a:xfrm>
            <a:off x="330887" y="1634525"/>
            <a:ext cx="4414991" cy="769441"/>
          </a:xfrm>
          <a:prstGeom prst="rect">
            <a:avLst/>
          </a:prstGeom>
          <a:noFill/>
        </p:spPr>
        <p:txBody>
          <a:bodyPr wrap="none" rtlCol="0">
            <a:spAutoFit/>
          </a:bodyPr>
          <a:lstStyle/>
          <a:p>
            <a:r>
              <a:rPr lang="en-US" sz="2200" b="1">
                <a:solidFill>
                  <a:schemeClr val="bg1"/>
                </a:solidFill>
                <a:latin typeface="Montserrat" panose="02000505000000020004" pitchFamily="2" charset="0"/>
                <a:cs typeface="Tw Cen MT"/>
              </a:rPr>
              <a:t>INDENTIFICER POTENTIALET </a:t>
            </a:r>
          </a:p>
          <a:p>
            <a:r>
              <a:rPr lang="en-US" sz="2200" b="1">
                <a:solidFill>
                  <a:schemeClr val="bg1"/>
                </a:solidFill>
                <a:latin typeface="Montserrat" panose="02000505000000020004" pitchFamily="2" charset="0"/>
                <a:cs typeface="Tw Cen MT"/>
              </a:rPr>
              <a:t>FOR SUCCES</a:t>
            </a:r>
            <a:endParaRPr lang="en-GB" sz="2200" b="1">
              <a:solidFill>
                <a:schemeClr val="bg1"/>
              </a:solidFill>
              <a:latin typeface="Montserrat" panose="02000505000000020004" pitchFamily="2" charset="0"/>
              <a:cs typeface="Tw Cen MT"/>
            </a:endParaRPr>
          </a:p>
        </p:txBody>
      </p:sp>
    </p:spTree>
    <p:extLst>
      <p:ext uri="{BB962C8B-B14F-4D97-AF65-F5344CB8AC3E}">
        <p14:creationId xmlns:p14="http://schemas.microsoft.com/office/powerpoint/2010/main" val="19056879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CE Textpag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57385" y="154412"/>
            <a:ext cx="3836710" cy="4978800"/>
          </a:xfrm>
          <a:prstGeom prst="rect">
            <a:avLst/>
          </a:prstGeom>
        </p:spPr>
      </p:pic>
      <p:sp>
        <p:nvSpPr>
          <p:cNvPr id="4" name="Rectangle 3"/>
          <p:cNvSpPr/>
          <p:nvPr userDrawn="1"/>
        </p:nvSpPr>
        <p:spPr>
          <a:xfrm>
            <a:off x="157287" y="156121"/>
            <a:ext cx="3837600" cy="4978800"/>
          </a:xfrm>
          <a:prstGeom prst="rect">
            <a:avLst/>
          </a:prstGeom>
          <a:solidFill>
            <a:schemeClr val="tx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3"/>
          <a:stretch>
            <a:fillRect/>
          </a:stretch>
        </p:blipFill>
        <p:spPr>
          <a:xfrm>
            <a:off x="417488" y="405532"/>
            <a:ext cx="1009650" cy="704850"/>
          </a:xfrm>
          <a:prstGeom prst="rect">
            <a:avLst/>
          </a:prstGeom>
        </p:spPr>
      </p:pic>
      <p:pic>
        <p:nvPicPr>
          <p:cNvPr id="6" name="Picture 5"/>
          <p:cNvPicPr>
            <a:picLocks noChangeAspect="1"/>
          </p:cNvPicPr>
          <p:nvPr userDrawn="1"/>
        </p:nvPicPr>
        <p:blipFill>
          <a:blip r:embed="rId4"/>
          <a:stretch>
            <a:fillRect/>
          </a:stretch>
        </p:blipFill>
        <p:spPr>
          <a:xfrm>
            <a:off x="2699792" y="3937620"/>
            <a:ext cx="1019175" cy="962025"/>
          </a:xfrm>
          <a:prstGeom prst="rect">
            <a:avLst/>
          </a:prstGeom>
        </p:spPr>
      </p:pic>
      <p:sp>
        <p:nvSpPr>
          <p:cNvPr id="7" name="TextBox 6"/>
          <p:cNvSpPr txBox="1"/>
          <p:nvPr userDrawn="1"/>
        </p:nvSpPr>
        <p:spPr>
          <a:xfrm>
            <a:off x="330887" y="4513684"/>
            <a:ext cx="2308645" cy="430887"/>
          </a:xfrm>
          <a:prstGeom prst="rect">
            <a:avLst/>
          </a:prstGeom>
          <a:noFill/>
        </p:spPr>
        <p:txBody>
          <a:bodyPr wrap="none" rtlCol="0">
            <a:spAutoFit/>
          </a:bodyPr>
          <a:lstStyle/>
          <a:p>
            <a:r>
              <a:rPr lang="en-US" sz="1100" b="1">
                <a:solidFill>
                  <a:schemeClr val="bg1"/>
                </a:solidFill>
                <a:latin typeface="Montserrat" panose="02000505000000020004" pitchFamily="2" charset="0"/>
                <a:cs typeface="Tw Cen MT"/>
              </a:rPr>
              <a:t>INDENTIFICER POTENTIALET</a:t>
            </a:r>
            <a:r>
              <a:rPr lang="en-US" sz="1100" b="1" baseline="0">
                <a:solidFill>
                  <a:schemeClr val="bg1"/>
                </a:solidFill>
                <a:latin typeface="Montserrat" panose="02000505000000020004" pitchFamily="2" charset="0"/>
                <a:cs typeface="Tw Cen MT"/>
              </a:rPr>
              <a:t> </a:t>
            </a:r>
          </a:p>
          <a:p>
            <a:r>
              <a:rPr lang="en-US" sz="1100" b="1" baseline="0">
                <a:solidFill>
                  <a:schemeClr val="bg1"/>
                </a:solidFill>
                <a:latin typeface="Montserrat" panose="02000505000000020004" pitchFamily="2" charset="0"/>
                <a:cs typeface="Tw Cen MT"/>
              </a:rPr>
              <a:t>FOR SUCCES</a:t>
            </a:r>
            <a:endParaRPr lang="en-GB" sz="1100" b="1">
              <a:solidFill>
                <a:schemeClr val="bg1"/>
              </a:solidFill>
              <a:latin typeface="Montserrat" panose="02000505000000020004" pitchFamily="2" charset="0"/>
              <a:cs typeface="Tw Cen MT"/>
            </a:endParaRPr>
          </a:p>
        </p:txBody>
      </p:sp>
      <p:sp>
        <p:nvSpPr>
          <p:cNvPr id="9" name="Text Placeholder 3"/>
          <p:cNvSpPr>
            <a:spLocks noGrp="1"/>
          </p:cNvSpPr>
          <p:nvPr>
            <p:ph type="body" sz="quarter" idx="14"/>
          </p:nvPr>
        </p:nvSpPr>
        <p:spPr>
          <a:xfrm>
            <a:off x="4283968" y="481236"/>
            <a:ext cx="4392488" cy="4392488"/>
          </a:xfrm>
          <a:prstGeom prst="rect">
            <a:avLst/>
          </a:prstGeom>
        </p:spPr>
        <p:txBody>
          <a:bodyPr vert="horz"/>
          <a:lstStyle>
            <a:lvl1pPr marL="0" indent="0">
              <a:buNone/>
              <a:defRPr sz="1600">
                <a:latin typeface="Open Sans" panose="020B0606030504020204" pitchFamily="34" charset="0"/>
                <a:ea typeface="Open Sans" panose="020B0606030504020204" pitchFamily="34" charset="0"/>
                <a:cs typeface="Open Sans" panose="020B0606030504020204" pitchFamily="34" charset="0"/>
              </a:defRPr>
            </a:lvl1pPr>
            <a:lvl2pPr marL="742950" indent="-285750">
              <a:buFont typeface="Open Sans" panose="020B0606030504020204" pitchFamily="34" charset="0"/>
              <a:buChar char="–"/>
              <a:defRPr sz="1600">
                <a:latin typeface="Open Sans" panose="020B0606030504020204" pitchFamily="34" charset="0"/>
                <a:ea typeface="Open Sans" panose="020B0606030504020204" pitchFamily="34" charset="0"/>
                <a:cs typeface="Open Sans" panose="020B0606030504020204" pitchFamily="34" charset="0"/>
              </a:defRPr>
            </a:lvl2pPr>
            <a:lvl3pPr marL="1143000" indent="-228600">
              <a:buFont typeface="Open Sans" panose="020B0606030504020204" pitchFamily="34" charset="0"/>
              <a:buChar char="–"/>
              <a:defRPr sz="1600">
                <a:latin typeface="Open Sans" panose="020B0606030504020204" pitchFamily="34" charset="0"/>
                <a:ea typeface="Open Sans" panose="020B0606030504020204" pitchFamily="34" charset="0"/>
                <a:cs typeface="Open Sans" panose="020B0606030504020204" pitchFamily="34" charset="0"/>
              </a:defRPr>
            </a:lvl3pPr>
            <a:lvl4pPr marL="1600200" indent="-228600">
              <a:buFont typeface="Open Sans" panose="020B0606030504020204" pitchFamily="34" charset="0"/>
              <a:buChar char="–"/>
              <a:defRPr sz="1600">
                <a:latin typeface="Open Sans" panose="020B0606030504020204" pitchFamily="34" charset="0"/>
                <a:ea typeface="Open Sans" panose="020B0606030504020204" pitchFamily="34" charset="0"/>
                <a:cs typeface="Open Sans" panose="020B0606030504020204" pitchFamily="34" charset="0"/>
              </a:defRPr>
            </a:lvl4pPr>
            <a:lvl5pPr marL="2057400" indent="-228600">
              <a:buFont typeface="Open Sans" panose="020B0606030504020204" pitchFamily="34" charset="0"/>
              <a:buChar cha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da-DK" dirty="0"/>
              <a:t>Rediger typografien i masterens</a:t>
            </a:r>
          </a:p>
          <a:p>
            <a:pPr lvl="1"/>
            <a:r>
              <a:rPr lang="da-DK" dirty="0"/>
              <a:t>Andet niveau</a:t>
            </a:r>
          </a:p>
          <a:p>
            <a:pPr lvl="2"/>
            <a:r>
              <a:rPr lang="da-DK" dirty="0"/>
              <a:t>Tredje niveau</a:t>
            </a:r>
          </a:p>
          <a:p>
            <a:pPr lvl="3"/>
            <a:r>
              <a:rPr lang="da-DK" dirty="0"/>
              <a:t>Fjerde niveau</a:t>
            </a:r>
          </a:p>
          <a:p>
            <a:pPr lvl="4"/>
            <a:r>
              <a:rPr lang="da-DK" dirty="0"/>
              <a:t>Femte niveau</a:t>
            </a:r>
            <a:endParaRPr lang="en-US" dirty="0"/>
          </a:p>
        </p:txBody>
      </p:sp>
    </p:spTree>
    <p:extLst>
      <p:ext uri="{BB962C8B-B14F-4D97-AF65-F5344CB8AC3E}">
        <p14:creationId xmlns:p14="http://schemas.microsoft.com/office/powerpoint/2010/main" val="42946709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ASI Frontpag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57386" y="157461"/>
            <a:ext cx="8828893" cy="4978800"/>
          </a:xfrm>
          <a:prstGeom prst="rect">
            <a:avLst/>
          </a:prstGeom>
        </p:spPr>
      </p:pic>
      <p:sp>
        <p:nvSpPr>
          <p:cNvPr id="4" name="Rectangle 3"/>
          <p:cNvSpPr/>
          <p:nvPr userDrawn="1"/>
        </p:nvSpPr>
        <p:spPr>
          <a:xfrm>
            <a:off x="160462" y="159296"/>
            <a:ext cx="8827200" cy="4978800"/>
          </a:xfrm>
          <a:prstGeom prst="rect">
            <a:avLst/>
          </a:prstGeom>
          <a:solidFill>
            <a:schemeClr val="tx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userDrawn="1"/>
        </p:nvSpPr>
        <p:spPr>
          <a:xfrm>
            <a:off x="330887" y="1634525"/>
            <a:ext cx="2770310" cy="769441"/>
          </a:xfrm>
          <a:prstGeom prst="rect">
            <a:avLst/>
          </a:prstGeom>
          <a:noFill/>
        </p:spPr>
        <p:txBody>
          <a:bodyPr wrap="none" rtlCol="0">
            <a:spAutoFit/>
          </a:bodyPr>
          <a:lstStyle/>
          <a:p>
            <a:r>
              <a:rPr lang="da-DK" sz="2200" b="1">
                <a:solidFill>
                  <a:schemeClr val="bg1"/>
                </a:solidFill>
                <a:latin typeface="Montserrat" panose="02000505000000020004" pitchFamily="2" charset="0"/>
                <a:cs typeface="Tw Cen MT"/>
              </a:rPr>
              <a:t>OPDAG HVOR </a:t>
            </a:r>
          </a:p>
          <a:p>
            <a:r>
              <a:rPr lang="da-DK" sz="2200" b="1">
                <a:solidFill>
                  <a:schemeClr val="bg1"/>
                </a:solidFill>
                <a:latin typeface="Montserrat" panose="02000505000000020004" pitchFamily="2" charset="0"/>
                <a:cs typeface="Tw Cen MT"/>
              </a:rPr>
              <a:t>DU SKAL UDVIKLE</a:t>
            </a:r>
            <a:endParaRPr lang="en-US" sz="2200" b="1">
              <a:solidFill>
                <a:schemeClr val="bg1"/>
              </a:solidFill>
              <a:latin typeface="Montserrat" panose="02000505000000020004" pitchFamily="2" charset="0"/>
              <a:cs typeface="Tw Cen MT"/>
            </a:endParaRPr>
          </a:p>
        </p:txBody>
      </p:sp>
      <p:pic>
        <p:nvPicPr>
          <p:cNvPr id="6" name="Picture 5"/>
          <p:cNvPicPr>
            <a:picLocks noChangeAspect="1"/>
          </p:cNvPicPr>
          <p:nvPr userDrawn="1"/>
        </p:nvPicPr>
        <p:blipFill>
          <a:blip r:embed="rId3"/>
          <a:stretch>
            <a:fillRect/>
          </a:stretch>
        </p:blipFill>
        <p:spPr>
          <a:xfrm>
            <a:off x="420216" y="401340"/>
            <a:ext cx="1612900" cy="939800"/>
          </a:xfrm>
          <a:prstGeom prst="rect">
            <a:avLst/>
          </a:prstGeom>
        </p:spPr>
      </p:pic>
      <p:pic>
        <p:nvPicPr>
          <p:cNvPr id="7" name="Picture 6"/>
          <p:cNvPicPr>
            <a:picLocks noChangeAspect="1"/>
          </p:cNvPicPr>
          <p:nvPr userDrawn="1"/>
        </p:nvPicPr>
        <p:blipFill>
          <a:blip r:embed="rId4"/>
          <a:stretch>
            <a:fillRect/>
          </a:stretch>
        </p:blipFill>
        <p:spPr>
          <a:xfrm>
            <a:off x="7452320" y="3721596"/>
            <a:ext cx="1231900" cy="1168400"/>
          </a:xfrm>
          <a:prstGeom prst="rect">
            <a:avLst/>
          </a:prstGeom>
        </p:spPr>
      </p:pic>
    </p:spTree>
    <p:extLst>
      <p:ext uri="{BB962C8B-B14F-4D97-AF65-F5344CB8AC3E}">
        <p14:creationId xmlns:p14="http://schemas.microsoft.com/office/powerpoint/2010/main" val="22866383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ASI Textpag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57385" y="157587"/>
            <a:ext cx="3836710" cy="4978800"/>
          </a:xfrm>
          <a:prstGeom prst="rect">
            <a:avLst/>
          </a:prstGeom>
        </p:spPr>
      </p:pic>
      <p:sp>
        <p:nvSpPr>
          <p:cNvPr id="4" name="Rectangle 3"/>
          <p:cNvSpPr/>
          <p:nvPr userDrawn="1"/>
        </p:nvSpPr>
        <p:spPr>
          <a:xfrm>
            <a:off x="160462" y="160731"/>
            <a:ext cx="3837600" cy="4978800"/>
          </a:xfrm>
          <a:prstGeom prst="rect">
            <a:avLst/>
          </a:prstGeom>
          <a:solidFill>
            <a:schemeClr val="tx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userDrawn="1"/>
        </p:nvSpPr>
        <p:spPr>
          <a:xfrm>
            <a:off x="330887" y="4513684"/>
            <a:ext cx="1596912" cy="461665"/>
          </a:xfrm>
          <a:prstGeom prst="rect">
            <a:avLst/>
          </a:prstGeom>
          <a:noFill/>
        </p:spPr>
        <p:txBody>
          <a:bodyPr wrap="none" rtlCol="0">
            <a:spAutoFit/>
          </a:bodyPr>
          <a:lstStyle/>
          <a:p>
            <a:r>
              <a:rPr lang="en-US" sz="1200" b="1">
                <a:solidFill>
                  <a:schemeClr val="bg1"/>
                </a:solidFill>
                <a:latin typeface="Montserrat" panose="02000505000000020004" pitchFamily="2" charset="0"/>
                <a:cs typeface="Tw Cen MT"/>
              </a:rPr>
              <a:t>OPDAG HVOR</a:t>
            </a:r>
          </a:p>
          <a:p>
            <a:r>
              <a:rPr lang="en-US" sz="1200" b="1">
                <a:solidFill>
                  <a:schemeClr val="bg1"/>
                </a:solidFill>
                <a:latin typeface="Montserrat" panose="02000505000000020004" pitchFamily="2" charset="0"/>
                <a:cs typeface="Tw Cen MT"/>
              </a:rPr>
              <a:t>DU SKAL UDVIKLE</a:t>
            </a:r>
            <a:endParaRPr lang="en-GB" sz="1200" b="1">
              <a:solidFill>
                <a:schemeClr val="bg1"/>
              </a:solidFill>
              <a:latin typeface="Montserrat" panose="02000505000000020004" pitchFamily="2" charset="0"/>
              <a:cs typeface="Tw Cen MT"/>
            </a:endParaRPr>
          </a:p>
        </p:txBody>
      </p:sp>
      <p:pic>
        <p:nvPicPr>
          <p:cNvPr id="6" name="Picture 5"/>
          <p:cNvPicPr>
            <a:picLocks noChangeAspect="1"/>
          </p:cNvPicPr>
          <p:nvPr userDrawn="1"/>
        </p:nvPicPr>
        <p:blipFill>
          <a:blip r:embed="rId3"/>
          <a:stretch>
            <a:fillRect/>
          </a:stretch>
        </p:blipFill>
        <p:spPr>
          <a:xfrm>
            <a:off x="420217" y="401340"/>
            <a:ext cx="1209675" cy="704850"/>
          </a:xfrm>
          <a:prstGeom prst="rect">
            <a:avLst/>
          </a:prstGeom>
        </p:spPr>
      </p:pic>
      <p:pic>
        <p:nvPicPr>
          <p:cNvPr id="7" name="Picture 6"/>
          <p:cNvPicPr>
            <a:picLocks noChangeAspect="1"/>
          </p:cNvPicPr>
          <p:nvPr userDrawn="1"/>
        </p:nvPicPr>
        <p:blipFill>
          <a:blip r:embed="rId4"/>
          <a:stretch>
            <a:fillRect/>
          </a:stretch>
        </p:blipFill>
        <p:spPr>
          <a:xfrm>
            <a:off x="2843808" y="4009628"/>
            <a:ext cx="923925" cy="876300"/>
          </a:xfrm>
          <a:prstGeom prst="rect">
            <a:avLst/>
          </a:prstGeom>
        </p:spPr>
      </p:pic>
      <p:sp>
        <p:nvSpPr>
          <p:cNvPr id="9" name="Text Placeholder 3"/>
          <p:cNvSpPr>
            <a:spLocks noGrp="1"/>
          </p:cNvSpPr>
          <p:nvPr>
            <p:ph type="body" sz="quarter" idx="14"/>
          </p:nvPr>
        </p:nvSpPr>
        <p:spPr>
          <a:xfrm>
            <a:off x="4283968" y="481236"/>
            <a:ext cx="4392488" cy="4392488"/>
          </a:xfrm>
          <a:prstGeom prst="rect">
            <a:avLst/>
          </a:prstGeom>
        </p:spPr>
        <p:txBody>
          <a:bodyPr vert="horz"/>
          <a:lstStyle>
            <a:lvl1pPr marL="0" indent="0">
              <a:buNone/>
              <a:defRPr sz="1600">
                <a:latin typeface="Open Sans" panose="020B0606030504020204" pitchFamily="34" charset="0"/>
                <a:ea typeface="Open Sans" panose="020B0606030504020204" pitchFamily="34" charset="0"/>
                <a:cs typeface="Open Sans" panose="020B0606030504020204" pitchFamily="34" charset="0"/>
              </a:defRPr>
            </a:lvl1pPr>
            <a:lvl2pPr marL="742950" indent="-285750">
              <a:buFont typeface="Open Sans" panose="020B0606030504020204" pitchFamily="34" charset="0"/>
              <a:buChar char="–"/>
              <a:defRPr sz="1600">
                <a:latin typeface="Open Sans" panose="020B0606030504020204" pitchFamily="34" charset="0"/>
                <a:ea typeface="Open Sans" panose="020B0606030504020204" pitchFamily="34" charset="0"/>
                <a:cs typeface="Open Sans" panose="020B0606030504020204" pitchFamily="34" charset="0"/>
              </a:defRPr>
            </a:lvl2pPr>
            <a:lvl3pPr marL="1143000" indent="-228600">
              <a:buFont typeface="Open Sans" panose="020B0606030504020204" pitchFamily="34" charset="0"/>
              <a:buChar char="–"/>
              <a:defRPr sz="1600">
                <a:latin typeface="Open Sans" panose="020B0606030504020204" pitchFamily="34" charset="0"/>
                <a:ea typeface="Open Sans" panose="020B0606030504020204" pitchFamily="34" charset="0"/>
                <a:cs typeface="Open Sans" panose="020B0606030504020204" pitchFamily="34" charset="0"/>
              </a:defRPr>
            </a:lvl3pPr>
            <a:lvl4pPr marL="1600200" indent="-228600">
              <a:buFont typeface="Open Sans" panose="020B0606030504020204" pitchFamily="34" charset="0"/>
              <a:buChar char="–"/>
              <a:defRPr sz="1600">
                <a:latin typeface="Open Sans" panose="020B0606030504020204" pitchFamily="34" charset="0"/>
                <a:ea typeface="Open Sans" panose="020B0606030504020204" pitchFamily="34" charset="0"/>
                <a:cs typeface="Open Sans" panose="020B0606030504020204" pitchFamily="34" charset="0"/>
              </a:defRPr>
            </a:lvl4pPr>
            <a:lvl5pPr marL="2057400" indent="-228600">
              <a:buFont typeface="Open Sans" panose="020B0606030504020204" pitchFamily="34" charset="0"/>
              <a:buChar cha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da-DK" dirty="0"/>
              <a:t>Rediger typografien i masterens</a:t>
            </a:r>
          </a:p>
          <a:p>
            <a:pPr lvl="1"/>
            <a:r>
              <a:rPr lang="da-DK" dirty="0"/>
              <a:t>Andet niveau</a:t>
            </a:r>
          </a:p>
          <a:p>
            <a:pPr lvl="2"/>
            <a:r>
              <a:rPr lang="da-DK" dirty="0"/>
              <a:t>Tredje niveau</a:t>
            </a:r>
          </a:p>
          <a:p>
            <a:pPr lvl="3"/>
            <a:r>
              <a:rPr lang="da-DK" dirty="0"/>
              <a:t>Fjerde niveau</a:t>
            </a:r>
          </a:p>
          <a:p>
            <a:pPr lvl="4"/>
            <a:r>
              <a:rPr lang="da-DK" dirty="0"/>
              <a:t>Femte niveau</a:t>
            </a:r>
            <a:endParaRPr lang="en-US" dirty="0"/>
          </a:p>
        </p:txBody>
      </p:sp>
    </p:spTree>
    <p:extLst>
      <p:ext uri="{BB962C8B-B14F-4D97-AF65-F5344CB8AC3E}">
        <p14:creationId xmlns:p14="http://schemas.microsoft.com/office/powerpoint/2010/main" val="42456457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PA Frontpag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57386" y="154285"/>
            <a:ext cx="8828895" cy="4978800"/>
          </a:xfrm>
          <a:prstGeom prst="rect">
            <a:avLst/>
          </a:prstGeom>
        </p:spPr>
      </p:pic>
      <p:sp>
        <p:nvSpPr>
          <p:cNvPr id="4" name="Rectangle 3"/>
          <p:cNvSpPr/>
          <p:nvPr userDrawn="1"/>
        </p:nvSpPr>
        <p:spPr>
          <a:xfrm>
            <a:off x="157287" y="156121"/>
            <a:ext cx="8827200" cy="4978800"/>
          </a:xfrm>
          <a:prstGeom prst="rect">
            <a:avLst/>
          </a:prstGeom>
          <a:solidFill>
            <a:schemeClr val="tx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userDrawn="1"/>
        </p:nvSpPr>
        <p:spPr>
          <a:xfrm>
            <a:off x="330887" y="1634525"/>
            <a:ext cx="3884397" cy="769441"/>
          </a:xfrm>
          <a:prstGeom prst="rect">
            <a:avLst/>
          </a:prstGeom>
          <a:noFill/>
        </p:spPr>
        <p:txBody>
          <a:bodyPr wrap="none" rtlCol="0">
            <a:spAutoFit/>
          </a:bodyPr>
          <a:lstStyle/>
          <a:p>
            <a:r>
              <a:rPr lang="da-DK" sz="2200" b="1">
                <a:solidFill>
                  <a:schemeClr val="bg1"/>
                </a:solidFill>
                <a:latin typeface="Montserrat" panose="02000505000000020004" pitchFamily="2" charset="0"/>
                <a:cs typeface="Tw Cen MT"/>
              </a:rPr>
              <a:t>OPTIMER MATCH </a:t>
            </a:r>
          </a:p>
          <a:p>
            <a:r>
              <a:rPr lang="da-DK" sz="2200" b="1">
                <a:solidFill>
                  <a:schemeClr val="bg1"/>
                </a:solidFill>
                <a:latin typeface="Montserrat" panose="02000505000000020004" pitchFamily="2" charset="0"/>
                <a:cs typeface="Tw Cen MT"/>
              </a:rPr>
              <a:t>MELLEM</a:t>
            </a:r>
            <a:r>
              <a:rPr lang="da-DK" sz="2200" b="1" baseline="0">
                <a:solidFill>
                  <a:schemeClr val="bg1"/>
                </a:solidFill>
                <a:latin typeface="Montserrat" panose="02000505000000020004" pitchFamily="2" charset="0"/>
                <a:cs typeface="Tw Cen MT"/>
              </a:rPr>
              <a:t> JOB OG PERSON</a:t>
            </a:r>
            <a:endParaRPr lang="en-US" sz="2200" b="1">
              <a:solidFill>
                <a:schemeClr val="bg1"/>
              </a:solidFill>
              <a:latin typeface="Montserrat" panose="02000505000000020004" pitchFamily="2" charset="0"/>
              <a:cs typeface="Tw Cen MT"/>
            </a:endParaRPr>
          </a:p>
        </p:txBody>
      </p:sp>
      <p:pic>
        <p:nvPicPr>
          <p:cNvPr id="6" name="Picture 5"/>
          <p:cNvPicPr>
            <a:picLocks noChangeAspect="1"/>
          </p:cNvPicPr>
          <p:nvPr userDrawn="1"/>
        </p:nvPicPr>
        <p:blipFill>
          <a:blip r:embed="rId3"/>
          <a:stretch>
            <a:fillRect/>
          </a:stretch>
        </p:blipFill>
        <p:spPr>
          <a:xfrm>
            <a:off x="418232" y="401340"/>
            <a:ext cx="1625600" cy="939800"/>
          </a:xfrm>
          <a:prstGeom prst="rect">
            <a:avLst/>
          </a:prstGeom>
        </p:spPr>
      </p:pic>
      <p:pic>
        <p:nvPicPr>
          <p:cNvPr id="7" name="Picture 6"/>
          <p:cNvPicPr>
            <a:picLocks noChangeAspect="1"/>
          </p:cNvPicPr>
          <p:nvPr userDrawn="1"/>
        </p:nvPicPr>
        <p:blipFill>
          <a:blip r:embed="rId4"/>
          <a:stretch>
            <a:fillRect/>
          </a:stretch>
        </p:blipFill>
        <p:spPr>
          <a:xfrm>
            <a:off x="7236296" y="4009628"/>
            <a:ext cx="1498600" cy="863600"/>
          </a:xfrm>
          <a:prstGeom prst="rect">
            <a:avLst/>
          </a:prstGeom>
        </p:spPr>
      </p:pic>
    </p:spTree>
    <p:extLst>
      <p:ext uri="{BB962C8B-B14F-4D97-AF65-F5344CB8AC3E}">
        <p14:creationId xmlns:p14="http://schemas.microsoft.com/office/powerpoint/2010/main" val="39792534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Rectangle 12"/>
          <p:cNvSpPr/>
          <p:nvPr userDrawn="1"/>
        </p:nvSpPr>
        <p:spPr>
          <a:xfrm>
            <a:off x="0" y="5137753"/>
            <a:ext cx="9144000" cy="577247"/>
          </a:xfrm>
          <a:prstGeom prst="rect">
            <a:avLst/>
          </a:prstGeom>
          <a:solidFill>
            <a:srgbClr val="EDEDE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userDrawn="1"/>
        </p:nvSpPr>
        <p:spPr>
          <a:xfrm>
            <a:off x="0" y="0"/>
            <a:ext cx="9144000" cy="157200"/>
          </a:xfrm>
          <a:prstGeom prst="rect">
            <a:avLst/>
          </a:prstGeom>
          <a:solidFill>
            <a:srgbClr val="EDEDE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logo.eps"/>
          <p:cNvPicPr>
            <a:picLocks/>
          </p:cNvPicPr>
          <p:nvPr userDrawn="1"/>
        </p:nvPicPr>
        <p:blipFill>
          <a:blip r:embed="rId20">
            <a:extLst>
              <a:ext uri="{28A0092B-C50C-407E-A947-70E740481C1C}">
                <a14:useLocalDpi xmlns:a14="http://schemas.microsoft.com/office/drawing/2010/main"/>
              </a:ext>
            </a:extLst>
          </a:blip>
          <a:stretch>
            <a:fillRect/>
          </a:stretch>
        </p:blipFill>
        <p:spPr>
          <a:xfrm>
            <a:off x="7924358" y="5283424"/>
            <a:ext cx="1040130" cy="295276"/>
          </a:xfrm>
          <a:prstGeom prst="rect">
            <a:avLst/>
          </a:prstGeom>
        </p:spPr>
      </p:pic>
      <p:sp>
        <p:nvSpPr>
          <p:cNvPr id="12" name="Rectangle 11"/>
          <p:cNvSpPr/>
          <p:nvPr userDrawn="1"/>
        </p:nvSpPr>
        <p:spPr>
          <a:xfrm rot="16200000">
            <a:off x="6473400" y="2562588"/>
            <a:ext cx="5184000" cy="157200"/>
          </a:xfrm>
          <a:prstGeom prst="rect">
            <a:avLst/>
          </a:prstGeom>
          <a:solidFill>
            <a:srgbClr val="EDEDE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userDrawn="1"/>
        </p:nvSpPr>
        <p:spPr>
          <a:xfrm rot="16200000">
            <a:off x="-2510584" y="2562588"/>
            <a:ext cx="5184000" cy="157200"/>
          </a:xfrm>
          <a:prstGeom prst="rect">
            <a:avLst/>
          </a:prstGeom>
          <a:solidFill>
            <a:srgbClr val="EDEDE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Subtitle 8"/>
          <p:cNvSpPr txBox="1">
            <a:spLocks/>
          </p:cNvSpPr>
          <p:nvPr userDrawn="1"/>
        </p:nvSpPr>
        <p:spPr>
          <a:xfrm>
            <a:off x="165242" y="5413456"/>
            <a:ext cx="5472608" cy="201753"/>
          </a:xfrm>
          <a:prstGeom prst="rect">
            <a:avLst/>
          </a:prstGeom>
        </p:spPr>
        <p:txBody>
          <a:bodyPr>
            <a:normAutofit/>
          </a:bodyPr>
          <a:lstStyle>
            <a:lvl1pPr marL="342900" indent="-342900" algn="l" defTabSz="914400" rtl="0" eaLnBrk="1" latinLnBrk="0" hangingPunct="1">
              <a:spcBef>
                <a:spcPct val="20000"/>
              </a:spcBef>
              <a:spcAft>
                <a:spcPts val="600"/>
              </a:spcAft>
              <a:buFont typeface="Arial" pitchFamily="34" charset="0"/>
              <a:buChar char="•"/>
              <a:defRPr sz="2000" kern="1200">
                <a:solidFill>
                  <a:srgbClr val="3D4955"/>
                </a:solidFill>
                <a:latin typeface="+mn-lt"/>
                <a:ea typeface="+mn-ea"/>
                <a:cs typeface="+mn-cs"/>
              </a:defRPr>
            </a:lvl1pPr>
            <a:lvl2pPr marL="742950" indent="-285750" algn="l" defTabSz="914400" rtl="0" eaLnBrk="1" latinLnBrk="0" hangingPunct="1">
              <a:spcBef>
                <a:spcPct val="20000"/>
              </a:spcBef>
              <a:spcAft>
                <a:spcPts val="600"/>
              </a:spcAft>
              <a:buFont typeface="Arial" pitchFamily="34" charset="0"/>
              <a:buChar char="•"/>
              <a:defRPr sz="1800" kern="1200">
                <a:solidFill>
                  <a:srgbClr val="3D4955"/>
                </a:solidFill>
                <a:latin typeface="+mn-lt"/>
                <a:ea typeface="+mn-ea"/>
                <a:cs typeface="+mn-cs"/>
              </a:defRPr>
            </a:lvl2pPr>
            <a:lvl3pPr marL="1143000" indent="-228600" algn="l" defTabSz="914400" rtl="0" eaLnBrk="1" latinLnBrk="0" hangingPunct="1">
              <a:spcBef>
                <a:spcPct val="20000"/>
              </a:spcBef>
              <a:spcAft>
                <a:spcPts val="600"/>
              </a:spcAft>
              <a:buFont typeface="Calibri" pitchFamily="34" charset="0"/>
              <a:buChar char="–"/>
              <a:defRPr sz="1600" kern="1200">
                <a:solidFill>
                  <a:srgbClr val="3D4955"/>
                </a:solidFill>
                <a:latin typeface="+mn-lt"/>
                <a:ea typeface="+mn-ea"/>
                <a:cs typeface="+mn-cs"/>
              </a:defRPr>
            </a:lvl3pPr>
            <a:lvl4pPr marL="1600200" indent="-228600" algn="l" defTabSz="914400" rtl="0" eaLnBrk="1" latinLnBrk="0" hangingPunct="1">
              <a:spcBef>
                <a:spcPct val="20000"/>
              </a:spcBef>
              <a:spcAft>
                <a:spcPts val="600"/>
              </a:spcAft>
              <a:buFont typeface="Arial" pitchFamily="34" charset="0"/>
              <a:buChar char="–"/>
              <a:defRPr sz="1400" kern="1200">
                <a:solidFill>
                  <a:srgbClr val="3D4955"/>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200" kern="1200">
                <a:solidFill>
                  <a:srgbClr val="3D4955"/>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n-US" sz="700">
                <a:solidFill>
                  <a:schemeClr val="bg2"/>
                </a:solidFill>
                <a:latin typeface="Franklin Gothic Book"/>
                <a:cs typeface="Franklin Gothic Book"/>
              </a:rPr>
              <a:t>©</a:t>
            </a:r>
            <a:r>
              <a:rPr lang="en-US" sz="700" baseline="0">
                <a:solidFill>
                  <a:schemeClr val="bg2"/>
                </a:solidFill>
                <a:latin typeface="Franklin Gothic Book"/>
                <a:cs typeface="Franklin Gothic Book"/>
              </a:rPr>
              <a:t> Master </a:t>
            </a:r>
            <a:r>
              <a:rPr lang="en-US" sz="700" baseline="0" err="1">
                <a:solidFill>
                  <a:schemeClr val="bg2"/>
                </a:solidFill>
                <a:latin typeface="Franklin Gothic Book"/>
                <a:cs typeface="Franklin Gothic Book"/>
              </a:rPr>
              <a:t>Danmark</a:t>
            </a:r>
            <a:r>
              <a:rPr lang="en-US" sz="700" baseline="0">
                <a:solidFill>
                  <a:schemeClr val="bg2"/>
                </a:solidFill>
                <a:latin typeface="Franklin Gothic Book"/>
                <a:cs typeface="Franklin Gothic Book"/>
              </a:rPr>
              <a:t> A/S</a:t>
            </a:r>
            <a:endParaRPr lang="en-US" sz="700">
              <a:solidFill>
                <a:schemeClr val="bg2"/>
              </a:solidFill>
              <a:latin typeface="Franklin Gothic Book"/>
              <a:cs typeface="Franklin Gothic Book"/>
            </a:endParaRPr>
          </a:p>
        </p:txBody>
      </p:sp>
      <p:sp>
        <p:nvSpPr>
          <p:cNvPr id="18" name="Subtitle 8"/>
          <p:cNvSpPr txBox="1">
            <a:spLocks/>
          </p:cNvSpPr>
          <p:nvPr userDrawn="1"/>
        </p:nvSpPr>
        <p:spPr>
          <a:xfrm>
            <a:off x="162232" y="5212744"/>
            <a:ext cx="5472608" cy="277449"/>
          </a:xfrm>
          <a:prstGeom prst="rect">
            <a:avLst/>
          </a:prstGeom>
        </p:spPr>
        <p:txBody>
          <a:bodyPr>
            <a:normAutofit/>
          </a:bodyPr>
          <a:lstStyle>
            <a:lvl1pPr marL="342900" indent="-342900" algn="l" defTabSz="914400" rtl="0" eaLnBrk="1" latinLnBrk="0" hangingPunct="1">
              <a:spcBef>
                <a:spcPct val="20000"/>
              </a:spcBef>
              <a:spcAft>
                <a:spcPts val="600"/>
              </a:spcAft>
              <a:buFont typeface="Arial" pitchFamily="34" charset="0"/>
              <a:buChar char="•"/>
              <a:defRPr sz="2000" kern="1200">
                <a:solidFill>
                  <a:srgbClr val="3D4955"/>
                </a:solidFill>
                <a:latin typeface="+mn-lt"/>
                <a:ea typeface="+mn-ea"/>
                <a:cs typeface="+mn-cs"/>
              </a:defRPr>
            </a:lvl1pPr>
            <a:lvl2pPr marL="742950" indent="-285750" algn="l" defTabSz="914400" rtl="0" eaLnBrk="1" latinLnBrk="0" hangingPunct="1">
              <a:spcBef>
                <a:spcPct val="20000"/>
              </a:spcBef>
              <a:spcAft>
                <a:spcPts val="600"/>
              </a:spcAft>
              <a:buFont typeface="Arial" pitchFamily="34" charset="0"/>
              <a:buChar char="•"/>
              <a:defRPr sz="1800" kern="1200">
                <a:solidFill>
                  <a:srgbClr val="3D4955"/>
                </a:solidFill>
                <a:latin typeface="+mn-lt"/>
                <a:ea typeface="+mn-ea"/>
                <a:cs typeface="+mn-cs"/>
              </a:defRPr>
            </a:lvl2pPr>
            <a:lvl3pPr marL="1143000" indent="-228600" algn="l" defTabSz="914400" rtl="0" eaLnBrk="1" latinLnBrk="0" hangingPunct="1">
              <a:spcBef>
                <a:spcPct val="20000"/>
              </a:spcBef>
              <a:spcAft>
                <a:spcPts val="600"/>
              </a:spcAft>
              <a:buFont typeface="Calibri" pitchFamily="34" charset="0"/>
              <a:buChar char="–"/>
              <a:defRPr sz="1600" kern="1200">
                <a:solidFill>
                  <a:srgbClr val="3D4955"/>
                </a:solidFill>
                <a:latin typeface="+mn-lt"/>
                <a:ea typeface="+mn-ea"/>
                <a:cs typeface="+mn-cs"/>
              </a:defRPr>
            </a:lvl3pPr>
            <a:lvl4pPr marL="1600200" indent="-228600" algn="l" defTabSz="914400" rtl="0" eaLnBrk="1" latinLnBrk="0" hangingPunct="1">
              <a:spcBef>
                <a:spcPct val="20000"/>
              </a:spcBef>
              <a:spcAft>
                <a:spcPts val="600"/>
              </a:spcAft>
              <a:buFont typeface="Arial" pitchFamily="34" charset="0"/>
              <a:buChar char="–"/>
              <a:defRPr sz="1400" kern="1200">
                <a:solidFill>
                  <a:srgbClr val="3D4955"/>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200" kern="1200">
                <a:solidFill>
                  <a:srgbClr val="3D4955"/>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l">
              <a:buFont typeface="Arial" pitchFamily="34" charset="0"/>
              <a:buNone/>
            </a:pPr>
            <a:r>
              <a:rPr lang="da-DK" sz="1200" noProof="0">
                <a:solidFill>
                  <a:srgbClr val="389BC5"/>
                </a:solidFill>
                <a:latin typeface="Franklin Gothic Book"/>
                <a:cs typeface="Franklin Gothic Book"/>
              </a:rPr>
              <a:t>Vi</a:t>
            </a:r>
            <a:r>
              <a:rPr lang="da-DK" sz="1200" baseline="0" noProof="0">
                <a:solidFill>
                  <a:srgbClr val="389BC5"/>
                </a:solidFill>
                <a:latin typeface="Franklin Gothic Book"/>
                <a:cs typeface="Franklin Gothic Book"/>
              </a:rPr>
              <a:t> sætter pris på mennesker</a:t>
            </a:r>
            <a:endParaRPr lang="da-DK" sz="1200" noProof="0">
              <a:solidFill>
                <a:srgbClr val="389BC5"/>
              </a:solidFill>
              <a:latin typeface="Franklin Gothic Book"/>
              <a:cs typeface="Franklin Gothic Book"/>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2"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 id="2147483665" r:id="rId14"/>
    <p:sldLayoutId id="2147483666" r:id="rId15"/>
    <p:sldLayoutId id="2147483668" r:id="rId16"/>
    <p:sldLayoutId id="2147483670" r:id="rId17"/>
    <p:sldLayoutId id="2147483673" r:id="rId18"/>
  </p:sldLayoutIdLst>
  <p:txStyles>
    <p:titleStyle>
      <a:lvl1pPr algn="l" defTabSz="914400" rtl="0" eaLnBrk="1" latinLnBrk="0" hangingPunct="1">
        <a:spcBef>
          <a:spcPct val="0"/>
        </a:spcBef>
        <a:buNone/>
        <a:defRPr sz="2200" b="1" i="0" kern="1200" cap="all">
          <a:solidFill>
            <a:srgbClr val="3D4955"/>
          </a:solidFill>
          <a:effectLst/>
          <a:latin typeface="Tw Cen MT"/>
          <a:ea typeface="+mj-ea"/>
          <a:cs typeface="Olsen Regular"/>
        </a:defRPr>
      </a:lvl1pPr>
    </p:titleStyle>
    <p:bodyStyle>
      <a:lvl1pPr marL="342900" indent="-342900" algn="l" defTabSz="914400" rtl="0" eaLnBrk="1" latinLnBrk="0" hangingPunct="1">
        <a:spcBef>
          <a:spcPct val="20000"/>
        </a:spcBef>
        <a:spcAft>
          <a:spcPts val="600"/>
        </a:spcAft>
        <a:buFont typeface="Arial" pitchFamily="34" charset="0"/>
        <a:buChar char="•"/>
        <a:defRPr sz="2000" kern="1200">
          <a:solidFill>
            <a:srgbClr val="3D4955"/>
          </a:solidFill>
          <a:latin typeface="+mn-lt"/>
          <a:ea typeface="+mn-ea"/>
          <a:cs typeface="+mn-cs"/>
        </a:defRPr>
      </a:lvl1pPr>
      <a:lvl2pPr marL="742950" indent="-285750" algn="l" defTabSz="914400" rtl="0" eaLnBrk="1" latinLnBrk="0" hangingPunct="1">
        <a:spcBef>
          <a:spcPct val="20000"/>
        </a:spcBef>
        <a:spcAft>
          <a:spcPts val="600"/>
        </a:spcAft>
        <a:buFont typeface="Arial" pitchFamily="34" charset="0"/>
        <a:buChar char="•"/>
        <a:defRPr sz="1800" kern="1200">
          <a:solidFill>
            <a:srgbClr val="3D4955"/>
          </a:solidFill>
          <a:latin typeface="+mn-lt"/>
          <a:ea typeface="+mn-ea"/>
          <a:cs typeface="+mn-cs"/>
        </a:defRPr>
      </a:lvl2pPr>
      <a:lvl3pPr marL="1143000" indent="-228600" algn="l" defTabSz="914400" rtl="0" eaLnBrk="1" latinLnBrk="0" hangingPunct="1">
        <a:spcBef>
          <a:spcPct val="20000"/>
        </a:spcBef>
        <a:spcAft>
          <a:spcPts val="600"/>
        </a:spcAft>
        <a:buFont typeface="Calibri" pitchFamily="34" charset="0"/>
        <a:buChar char="–"/>
        <a:defRPr sz="1600" kern="1200">
          <a:solidFill>
            <a:srgbClr val="3D4955"/>
          </a:solidFill>
          <a:latin typeface="+mn-lt"/>
          <a:ea typeface="+mn-ea"/>
          <a:cs typeface="+mn-cs"/>
        </a:defRPr>
      </a:lvl3pPr>
      <a:lvl4pPr marL="1600200" indent="-228600" algn="l" defTabSz="914400" rtl="0" eaLnBrk="1" latinLnBrk="0" hangingPunct="1">
        <a:spcBef>
          <a:spcPct val="20000"/>
        </a:spcBef>
        <a:spcAft>
          <a:spcPts val="600"/>
        </a:spcAft>
        <a:buFont typeface="Arial" pitchFamily="34" charset="0"/>
        <a:buChar char="–"/>
        <a:defRPr sz="1400" kern="1200">
          <a:solidFill>
            <a:srgbClr val="3D4955"/>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200" kern="1200">
          <a:solidFill>
            <a:srgbClr val="3D4955"/>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67000" y="630000"/>
            <a:ext cx="6420600" cy="779075"/>
          </a:xfrm>
          <a:prstGeom prst="rect">
            <a:avLst/>
          </a:prstGeom>
        </p:spPr>
        <p:txBody>
          <a:bodyPr vert="horz" lIns="0" tIns="0" rIns="0" bIns="0" rtlCol="0" anchor="ctr" anchorCtr="0">
            <a:noAutofit/>
          </a:bodyPr>
          <a:lstStyle/>
          <a:p>
            <a:r>
              <a:rPr lang="en-US" dirty="0"/>
              <a:t>Click to edit Master title style</a:t>
            </a:r>
            <a:endParaRPr lang="en-GB" dirty="0"/>
          </a:p>
        </p:txBody>
      </p:sp>
      <p:sp>
        <p:nvSpPr>
          <p:cNvPr id="3" name="Text Placeholder 2"/>
          <p:cNvSpPr>
            <a:spLocks noGrp="1"/>
          </p:cNvSpPr>
          <p:nvPr>
            <p:ph type="body" idx="1"/>
          </p:nvPr>
        </p:nvSpPr>
        <p:spPr>
          <a:xfrm>
            <a:off x="1155601" y="1657547"/>
            <a:ext cx="5832000" cy="3427453"/>
          </a:xfrm>
          <a:prstGeom prst="rect">
            <a:avLst/>
          </a:prstGeom>
        </p:spPr>
        <p:txBody>
          <a:bodyPr vert="horz" lIns="0" tIns="0" rIns="0" bIns="0" rtlCol="0">
            <a:noAutofit/>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6" name="Slide Number Placeholder 5"/>
          <p:cNvSpPr>
            <a:spLocks noGrp="1"/>
          </p:cNvSpPr>
          <p:nvPr>
            <p:ph type="sldNum" sz="quarter" idx="4"/>
          </p:nvPr>
        </p:nvSpPr>
        <p:spPr>
          <a:xfrm>
            <a:off x="8507610" y="5440763"/>
            <a:ext cx="296190" cy="150000"/>
          </a:xfrm>
          <a:prstGeom prst="rect">
            <a:avLst/>
          </a:prstGeom>
        </p:spPr>
        <p:txBody>
          <a:bodyPr vert="horz" lIns="0" tIns="0" rIns="0" bIns="0" rtlCol="0" anchor="b" anchorCtr="0"/>
          <a:lstStyle>
            <a:lvl1pPr algn="r">
              <a:defRPr sz="1050" b="1">
                <a:solidFill>
                  <a:schemeClr val="tx1">
                    <a:lumMod val="50000"/>
                    <a:lumOff val="50000"/>
                  </a:schemeClr>
                </a:solidFill>
              </a:defRPr>
            </a:lvl1pPr>
          </a:lstStyle>
          <a:p>
            <a:fld id="{24C8C45C-947F-4981-8B3F-4F32E973C901}" type="slidenum">
              <a:rPr lang="en-GB" smtClean="0"/>
              <a:pPr/>
              <a:t>‹nr.›</a:t>
            </a:fld>
            <a:endParaRPr lang="en-GB"/>
          </a:p>
        </p:txBody>
      </p:sp>
      <p:sp>
        <p:nvSpPr>
          <p:cNvPr id="17" name="Date Placeholder 3" hidden="1"/>
          <p:cNvSpPr>
            <a:spLocks noGrp="1"/>
          </p:cNvSpPr>
          <p:nvPr>
            <p:ph type="dt" sz="half" idx="2"/>
          </p:nvPr>
        </p:nvSpPr>
        <p:spPr>
          <a:xfrm>
            <a:off x="0" y="5760000"/>
            <a:ext cx="0" cy="0"/>
          </a:xfrm>
          <a:prstGeom prst="rect">
            <a:avLst/>
          </a:prstGeom>
        </p:spPr>
        <p:txBody>
          <a:bodyPr vert="horz" lIns="0" tIns="0" rIns="0" bIns="0" rtlCol="0" anchor="b" anchorCtr="0"/>
          <a:lstStyle>
            <a:lvl1pPr algn="l">
              <a:defRPr sz="100">
                <a:noFill/>
              </a:defRPr>
            </a:lvl1pPr>
          </a:lstStyle>
          <a:p>
            <a:fld id="{D9FE36D3-6D8A-41B0-8F1B-2F75587B4040}" type="datetime2">
              <a:rPr lang="da-DK" smtClean="0"/>
              <a:t>2. september 2019</a:t>
            </a:fld>
            <a:endParaRPr lang="en-GB"/>
          </a:p>
        </p:txBody>
      </p:sp>
      <p:sp>
        <p:nvSpPr>
          <p:cNvPr id="18" name="Footer Placeholder 4" hidden="1"/>
          <p:cNvSpPr>
            <a:spLocks noGrp="1"/>
          </p:cNvSpPr>
          <p:nvPr>
            <p:ph type="ftr" sz="quarter" idx="3"/>
          </p:nvPr>
        </p:nvSpPr>
        <p:spPr>
          <a:xfrm>
            <a:off x="0" y="5760000"/>
            <a:ext cx="0" cy="0"/>
          </a:xfrm>
          <a:prstGeom prst="rect">
            <a:avLst/>
          </a:prstGeom>
        </p:spPr>
        <p:txBody>
          <a:bodyPr vert="horz" lIns="0" tIns="0" rIns="0" bIns="0" rtlCol="0" anchor="b" anchorCtr="0"/>
          <a:lstStyle>
            <a:lvl1pPr algn="ctr">
              <a:defRPr sz="100">
                <a:noFill/>
              </a:defRPr>
            </a:lvl1pPr>
          </a:lstStyle>
          <a:p>
            <a:endParaRPr lang="en-GB"/>
          </a:p>
        </p:txBody>
      </p:sp>
    </p:spTree>
    <p:extLst>
      <p:ext uri="{BB962C8B-B14F-4D97-AF65-F5344CB8AC3E}">
        <p14:creationId xmlns:p14="http://schemas.microsoft.com/office/powerpoint/2010/main" val="3354053973"/>
      </p:ext>
    </p:extLst>
  </p:cSld>
  <p:clrMap bg1="lt1" tx1="dk1" bg2="lt2" tx2="dk2" accent1="accent1" accent2="accent2" accent3="accent3" accent4="accent4" accent5="accent5" accent6="accent6" hlink="hlink" folHlink="folHlink"/>
  <p:sldLayoutIdLst>
    <p:sldLayoutId id="2147483682"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Lst>
  <p:hf hdr="0"/>
  <p:txStyles>
    <p:titleStyle>
      <a:lvl1pPr algn="l" defTabSz="685800" rtl="0" eaLnBrk="1" latinLnBrk="0" hangingPunct="1">
        <a:lnSpc>
          <a:spcPct val="88000"/>
        </a:lnSpc>
        <a:spcBef>
          <a:spcPct val="0"/>
        </a:spcBef>
        <a:buNone/>
        <a:defRPr lang="en-US" sz="2550" b="1" kern="1200" dirty="0">
          <a:solidFill>
            <a:schemeClr val="tx1"/>
          </a:solidFill>
          <a:latin typeface="+mj-lt"/>
          <a:ea typeface="+mj-ea"/>
          <a:cs typeface="+mj-cs"/>
        </a:defRPr>
      </a:lvl1pPr>
    </p:titleStyle>
    <p:bodyStyle>
      <a:lvl1pPr marL="162000" indent="-162000" algn="l" defTabSz="685800" rtl="0" eaLnBrk="1" latinLnBrk="0" hangingPunct="1">
        <a:lnSpc>
          <a:spcPct val="101000"/>
        </a:lnSpc>
        <a:spcBef>
          <a:spcPts val="0"/>
        </a:spcBef>
        <a:spcAft>
          <a:spcPts val="1050"/>
        </a:spcAft>
        <a:buClrTx/>
        <a:buSzPct val="90000"/>
        <a:buFont typeface="Wingdings 2" panose="05020102010507070707" pitchFamily="18" charset="2"/>
        <a:buChar char="¡"/>
        <a:defRPr sz="1350" kern="1200">
          <a:solidFill>
            <a:schemeClr val="tx1"/>
          </a:solidFill>
          <a:latin typeface="+mn-lt"/>
          <a:ea typeface="+mn-ea"/>
          <a:cs typeface="+mn-cs"/>
        </a:defRPr>
      </a:lvl1pPr>
      <a:lvl2pPr marL="324000" indent="-162000" algn="l" defTabSz="685800" rtl="0" eaLnBrk="1" latinLnBrk="0" hangingPunct="1">
        <a:lnSpc>
          <a:spcPct val="101000"/>
        </a:lnSpc>
        <a:spcBef>
          <a:spcPts val="0"/>
        </a:spcBef>
        <a:spcAft>
          <a:spcPts val="1050"/>
        </a:spcAft>
        <a:buClrTx/>
        <a:buSzPct val="90000"/>
        <a:buFont typeface="Wingdings 2" panose="05020102010507070707" pitchFamily="18" charset="2"/>
        <a:buChar char="¡"/>
        <a:defRPr sz="1350" kern="1200">
          <a:solidFill>
            <a:schemeClr val="tx1"/>
          </a:solidFill>
          <a:latin typeface="+mn-lt"/>
          <a:ea typeface="+mn-ea"/>
          <a:cs typeface="+mn-cs"/>
        </a:defRPr>
      </a:lvl2pPr>
      <a:lvl3pPr marL="486000" indent="-162000" algn="l" defTabSz="685800" rtl="0" eaLnBrk="1" latinLnBrk="0" hangingPunct="1">
        <a:lnSpc>
          <a:spcPct val="101000"/>
        </a:lnSpc>
        <a:spcBef>
          <a:spcPts val="0"/>
        </a:spcBef>
        <a:spcAft>
          <a:spcPts val="1050"/>
        </a:spcAft>
        <a:buClrTx/>
        <a:buSzPct val="90000"/>
        <a:buFont typeface="Wingdings 2" panose="05020102010507070707" pitchFamily="18" charset="2"/>
        <a:buChar char="¡"/>
        <a:defRPr sz="1350" kern="1200">
          <a:solidFill>
            <a:schemeClr val="tx1"/>
          </a:solidFill>
          <a:latin typeface="+mn-lt"/>
          <a:ea typeface="+mn-ea"/>
          <a:cs typeface="+mn-cs"/>
        </a:defRPr>
      </a:lvl3pPr>
      <a:lvl4pPr marL="648000" indent="-162000" algn="l" defTabSz="685800" rtl="0" eaLnBrk="1" latinLnBrk="0" hangingPunct="1">
        <a:lnSpc>
          <a:spcPct val="101000"/>
        </a:lnSpc>
        <a:spcBef>
          <a:spcPts val="0"/>
        </a:spcBef>
        <a:spcAft>
          <a:spcPts val="1050"/>
        </a:spcAft>
        <a:buClrTx/>
        <a:buSzPct val="90000"/>
        <a:buFont typeface="Wingdings 2" panose="05020102010507070707" pitchFamily="18" charset="2"/>
        <a:buChar char="¡"/>
        <a:defRPr sz="1350" kern="1200">
          <a:solidFill>
            <a:schemeClr val="tx1"/>
          </a:solidFill>
          <a:latin typeface="+mn-lt"/>
          <a:ea typeface="+mn-ea"/>
          <a:cs typeface="+mn-cs"/>
        </a:defRPr>
      </a:lvl4pPr>
      <a:lvl5pPr marL="810000" indent="-162000" algn="l" defTabSz="685800" rtl="0" eaLnBrk="1" latinLnBrk="0" hangingPunct="1">
        <a:lnSpc>
          <a:spcPct val="101000"/>
        </a:lnSpc>
        <a:spcBef>
          <a:spcPts val="0"/>
        </a:spcBef>
        <a:spcAft>
          <a:spcPts val="1050"/>
        </a:spcAft>
        <a:buClrTx/>
        <a:buSzPct val="90000"/>
        <a:buFont typeface="Wingdings 2" panose="05020102010507070707" pitchFamily="18" charset="2"/>
        <a:buChar char="¡"/>
        <a:defRPr sz="1350" kern="1200">
          <a:solidFill>
            <a:schemeClr val="tx1"/>
          </a:solidFill>
          <a:latin typeface="+mn-lt"/>
          <a:ea typeface="+mn-ea"/>
          <a:cs typeface="+mn-cs"/>
        </a:defRPr>
      </a:lvl5pPr>
      <a:lvl6pPr marL="810000" indent="-162000" algn="l" defTabSz="685800" rtl="0" eaLnBrk="1" latinLnBrk="0" hangingPunct="1">
        <a:lnSpc>
          <a:spcPct val="101000"/>
        </a:lnSpc>
        <a:spcBef>
          <a:spcPts val="0"/>
        </a:spcBef>
        <a:spcAft>
          <a:spcPts val="1050"/>
        </a:spcAft>
        <a:buClrTx/>
        <a:buSzPct val="90000"/>
        <a:buFont typeface="Wingdings 2" panose="05020102010507070707" pitchFamily="18" charset="2"/>
        <a:buChar char="¡"/>
        <a:defRPr sz="1350" kern="1200">
          <a:solidFill>
            <a:schemeClr val="tx1"/>
          </a:solidFill>
          <a:latin typeface="+mn-lt"/>
          <a:ea typeface="+mn-ea"/>
          <a:cs typeface="+mn-cs"/>
        </a:defRPr>
      </a:lvl6pPr>
      <a:lvl7pPr marL="810000" indent="-162000" algn="l" defTabSz="685800" rtl="0" eaLnBrk="1" latinLnBrk="0" hangingPunct="1">
        <a:lnSpc>
          <a:spcPct val="101000"/>
        </a:lnSpc>
        <a:spcBef>
          <a:spcPts val="0"/>
        </a:spcBef>
        <a:spcAft>
          <a:spcPts val="1050"/>
        </a:spcAft>
        <a:buClrTx/>
        <a:buSzPct val="90000"/>
        <a:buFont typeface="Wingdings 2" panose="05020102010507070707" pitchFamily="18" charset="2"/>
        <a:buChar char="¡"/>
        <a:defRPr sz="1350" kern="1200" baseline="0">
          <a:solidFill>
            <a:schemeClr val="tx1"/>
          </a:solidFill>
          <a:latin typeface="+mn-lt"/>
          <a:ea typeface="+mn-ea"/>
          <a:cs typeface="+mn-cs"/>
        </a:defRPr>
      </a:lvl7pPr>
      <a:lvl8pPr marL="810000" indent="-162000" algn="l" defTabSz="685800" rtl="0" eaLnBrk="1" latinLnBrk="0" hangingPunct="1">
        <a:lnSpc>
          <a:spcPct val="101000"/>
        </a:lnSpc>
        <a:spcBef>
          <a:spcPts val="0"/>
        </a:spcBef>
        <a:spcAft>
          <a:spcPts val="1050"/>
        </a:spcAft>
        <a:buClrTx/>
        <a:buSzPct val="90000"/>
        <a:buFont typeface="Wingdings 2" panose="05020102010507070707" pitchFamily="18" charset="2"/>
        <a:buChar char="¡"/>
        <a:defRPr sz="1350" kern="1200">
          <a:solidFill>
            <a:schemeClr val="tx1"/>
          </a:solidFill>
          <a:latin typeface="+mn-lt"/>
          <a:ea typeface="+mn-ea"/>
          <a:cs typeface="+mn-cs"/>
        </a:defRPr>
      </a:lvl8pPr>
      <a:lvl9pPr marL="810000" indent="-162000" algn="l" defTabSz="685800" rtl="0" eaLnBrk="1" latinLnBrk="0" hangingPunct="1">
        <a:lnSpc>
          <a:spcPct val="101000"/>
        </a:lnSpc>
        <a:spcBef>
          <a:spcPts val="450"/>
        </a:spcBef>
        <a:spcAft>
          <a:spcPts val="1050"/>
        </a:spcAft>
        <a:buClrTx/>
        <a:buSzPct val="90000"/>
        <a:buFont typeface="Wingdings 2" panose="05020102010507070707" pitchFamily="18" charset="2"/>
        <a:buChar char="¡"/>
        <a:defRPr sz="1350" kern="1200" baseline="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76">
          <p15:clr>
            <a:srgbClr val="F26B43"/>
          </p15:clr>
        </p15:guide>
        <p15:guide id="2" pos="5868">
          <p15:clr>
            <a:srgbClr val="F26B43"/>
          </p15:clr>
        </p15:guide>
        <p15:guide id="3" orient="horz" pos="476">
          <p15:clr>
            <a:srgbClr val="F26B43"/>
          </p15:clr>
        </p15:guide>
        <p15:guide id="4" orient="horz" pos="1065">
          <p15:clr>
            <a:srgbClr val="F26B43"/>
          </p15:clr>
        </p15:guide>
        <p15:guide id="5" pos="970">
          <p15:clr>
            <a:srgbClr val="F26B43"/>
          </p15:clr>
        </p15:guide>
        <p15:guide id="6" orient="horz" pos="1252">
          <p15:clr>
            <a:srgbClr val="F26B43"/>
          </p15:clr>
        </p15:guide>
        <p15:guide id="7" orient="horz" pos="3843">
          <p15:clr>
            <a:srgbClr val="F26B43"/>
          </p15:clr>
        </p15:guide>
        <p15:guide id="8" pos="6843">
          <p15:clr>
            <a:srgbClr val="00000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02.xml"/><Relationship Id="rId1" Type="http://schemas.openxmlformats.org/officeDocument/2006/relationships/slideLayout" Target="../slideLayouts/slideLayout3.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07.xml"/><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08.xml"/><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0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22.xml"/><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23.xml"/><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07/relationships/hdphoto" Target="../media/hdphoto1.wdp"/></Relationships>
</file>

<file path=ppt/slides/_rels/slide13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33.xml"/><Relationship Id="rId1" Type="http://schemas.openxmlformats.org/officeDocument/2006/relationships/slideLayout" Target="../slideLayouts/slideLayout3.xml"/><Relationship Id="rId5" Type="http://schemas.openxmlformats.org/officeDocument/2006/relationships/image" Target="../media/image86.png"/><Relationship Id="rId4" Type="http://schemas.openxmlformats.org/officeDocument/2006/relationships/image" Target="../media/image85.png"/></Relationships>
</file>

<file path=ppt/slides/_rels/slide13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34.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hyperlink" Target="https://master.dk/loesninger/easi/easi-materiale/" TargetMode="External"/><Relationship Id="rId7"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39.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9.xml"/><Relationship Id="rId1" Type="http://schemas.openxmlformats.org/officeDocument/2006/relationships/slideLayout" Target="../slideLayouts/slideLayout4.xml"/><Relationship Id="rId5" Type="http://schemas.openxmlformats.org/officeDocument/2006/relationships/image" Target="../media/image45.png"/><Relationship Id="rId4" Type="http://schemas.openxmlformats.org/officeDocument/2006/relationships/hyperlink" Target="https://www.google.dk/url?sa=i&amp;rct=j&amp;q=&amp;esrc=s&amp;source=images&amp;cd=&amp;cad=rja&amp;uact=8&amp;ved=2ahUKEwihlYKOhercAhVBjqQKHbpxCnQQjRx6BAgBEAU&amp;url=https://courses.lumenlearning.com/suny-principlesmanagement/chapter/reading-the-five-stages-of-team-development/&amp;psig=AOvVaw0HaP5vOoQxG8bLwfS2Jr2t&amp;ust=1534249914415493" TargetMode="Externa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hyperlink" Target="https://master.dk/loesninger/easi/easi-materiale/" TargetMode="External"/><Relationship Id="rId2" Type="http://schemas.openxmlformats.org/officeDocument/2006/relationships/notesSlide" Target="../notesSlides/notesSlide41.xml"/><Relationship Id="rId1" Type="http://schemas.openxmlformats.org/officeDocument/2006/relationships/slideLayout" Target="../slideLayouts/slideLayout3.xml"/><Relationship Id="rId5" Type="http://schemas.openxmlformats.org/officeDocument/2006/relationships/image" Target="../media/image47.png"/><Relationship Id="rId4" Type="http://schemas.openxmlformats.org/officeDocument/2006/relationships/image" Target="../media/image46.png"/></Relationships>
</file>

<file path=ppt/slides/_rels/slide4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5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9.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31C013BD-56F7-4BB6-807C-08E08C82B9BA}"/>
              </a:ext>
            </a:extLst>
          </p:cNvPr>
          <p:cNvSpPr>
            <a:spLocks noGrp="1"/>
          </p:cNvSpPr>
          <p:nvPr>
            <p:ph type="body" sz="quarter" idx="11"/>
          </p:nvPr>
        </p:nvSpPr>
        <p:spPr>
          <a:xfrm>
            <a:off x="107505" y="0"/>
            <a:ext cx="6686593" cy="883828"/>
          </a:xfrm>
        </p:spPr>
        <p:txBody>
          <a:bodyPr/>
          <a:lstStyle/>
          <a:p>
            <a:r>
              <a:rPr lang="en-GB"/>
              <a:t>Get Off to a good start – for the instructor</a:t>
            </a:r>
          </a:p>
        </p:txBody>
      </p:sp>
      <p:sp>
        <p:nvSpPr>
          <p:cNvPr id="7" name="Pladsholder til tekst 6">
            <a:extLst>
              <a:ext uri="{FF2B5EF4-FFF2-40B4-BE49-F238E27FC236}">
                <a16:creationId xmlns:a16="http://schemas.microsoft.com/office/drawing/2014/main" id="{7D962B19-FA4B-482A-B611-2917DC7A27CB}"/>
              </a:ext>
            </a:extLst>
          </p:cNvPr>
          <p:cNvSpPr>
            <a:spLocks noGrp="1"/>
          </p:cNvSpPr>
          <p:nvPr>
            <p:ph type="body" sz="quarter" idx="13"/>
          </p:nvPr>
        </p:nvSpPr>
        <p:spPr/>
        <p:txBody>
          <a:bodyPr/>
          <a:lstStyle/>
          <a:p>
            <a:endParaRPr lang="en-GB"/>
          </a:p>
        </p:txBody>
      </p:sp>
      <p:sp>
        <p:nvSpPr>
          <p:cNvPr id="8" name="Pladsholder til tekst 7">
            <a:extLst>
              <a:ext uri="{FF2B5EF4-FFF2-40B4-BE49-F238E27FC236}">
                <a16:creationId xmlns:a16="http://schemas.microsoft.com/office/drawing/2014/main" id="{5E05F1C6-4FE0-4BCD-95C8-D6BDA14222FA}"/>
              </a:ext>
            </a:extLst>
          </p:cNvPr>
          <p:cNvSpPr>
            <a:spLocks noGrp="1"/>
          </p:cNvSpPr>
          <p:nvPr>
            <p:ph type="body" sz="quarter" idx="14"/>
          </p:nvPr>
        </p:nvSpPr>
        <p:spPr>
          <a:xfrm>
            <a:off x="395536" y="1057300"/>
            <a:ext cx="8280920" cy="3960439"/>
          </a:xfrm>
        </p:spPr>
        <p:txBody>
          <a:bodyPr>
            <a:normAutofit fontScale="92500" lnSpcReduction="10000"/>
          </a:bodyPr>
          <a:lstStyle/>
          <a:p>
            <a:r>
              <a:rPr lang="en-GB"/>
              <a:t>Dear instructor</a:t>
            </a:r>
          </a:p>
          <a:p>
            <a:r>
              <a:rPr lang="en-GB"/>
              <a:t>At your fingertips is a presentation that you can use as a starting point for facilitation based on the EASI typology. All you have to do is select the slides you wish to use and delete or hide the rest.</a:t>
            </a:r>
          </a:p>
          <a:p>
            <a:r>
              <a:rPr lang="en-GB"/>
              <a:t>Remember to use the team’s own profiles when you show team analyses. Insert them in place of our examples. </a:t>
            </a:r>
          </a:p>
          <a:p>
            <a:r>
              <a:rPr lang="en-GB"/>
              <a:t>The presentation is structured as follows: Introduction, topics and closing. Before you start, please select one or more topics and delete the rest. Under each topic you will find a number of exercises to choose from. For easy navigation, each topic starts with a green cover page and exercises start with a blue page.</a:t>
            </a:r>
          </a:p>
          <a:p>
            <a:r>
              <a:rPr lang="en-GB"/>
              <a:t>Materials for the exercises can be printed from the collection ”EASI – Floor exercises for print”.</a:t>
            </a:r>
          </a:p>
          <a:p>
            <a:r>
              <a:rPr lang="en-GB" sz="3600">
                <a:latin typeface="Freestyle Script" panose="030804020302050B0404" pitchFamily="66" charset="0"/>
              </a:rPr>
              <a:t>Enjoy! </a:t>
            </a:r>
          </a:p>
          <a:p>
            <a:r>
              <a:rPr lang="en-GB"/>
              <a:t>The Master Denmark team</a:t>
            </a:r>
          </a:p>
          <a:p>
            <a:endParaRPr lang="en-GB"/>
          </a:p>
        </p:txBody>
      </p:sp>
    </p:spTree>
    <p:extLst>
      <p:ext uri="{BB962C8B-B14F-4D97-AF65-F5344CB8AC3E}">
        <p14:creationId xmlns:p14="http://schemas.microsoft.com/office/powerpoint/2010/main" val="10851540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3" name="Undertitel 2">
            <a:extLst>
              <a:ext uri="{FF2B5EF4-FFF2-40B4-BE49-F238E27FC236}">
                <a16:creationId xmlns:a16="http://schemas.microsoft.com/office/drawing/2014/main" id="{9BF1ADDC-370F-4228-89C4-9BD83FB7AE33}"/>
              </a:ext>
            </a:extLst>
          </p:cNvPr>
          <p:cNvSpPr>
            <a:spLocks noGrp="1"/>
          </p:cNvSpPr>
          <p:nvPr>
            <p:ph type="subTitle" idx="1"/>
          </p:nvPr>
        </p:nvSpPr>
        <p:spPr/>
        <p:txBody>
          <a:bodyPr/>
          <a:lstStyle/>
          <a:p>
            <a:pPr marL="285750" indent="-285750">
              <a:buFont typeface="Wingdings" panose="05000000000000000000" pitchFamily="2" charset="2"/>
              <a:buChar char="ü"/>
            </a:pPr>
            <a:r>
              <a:rPr lang="en-US">
                <a:solidFill>
                  <a:schemeClr val="tx2"/>
                </a:solidFill>
              </a:rPr>
              <a:t>Select and adjust the relevant slides</a:t>
            </a:r>
          </a:p>
          <a:p>
            <a:pPr marL="285750" indent="-285750">
              <a:buFont typeface="Wingdings" panose="05000000000000000000" pitchFamily="2" charset="2"/>
              <a:buChar char="ü"/>
            </a:pPr>
            <a:r>
              <a:rPr lang="en-US">
                <a:solidFill>
                  <a:schemeClr val="tx2"/>
                </a:solidFill>
              </a:rPr>
              <a:t>Delete the other slides</a:t>
            </a:r>
          </a:p>
          <a:p>
            <a:pPr marL="285750" indent="-285750">
              <a:buFont typeface="Wingdings" panose="05000000000000000000" pitchFamily="2" charset="2"/>
              <a:buChar char="ü"/>
            </a:pPr>
            <a:r>
              <a:rPr lang="en-US">
                <a:solidFill>
                  <a:schemeClr val="tx2"/>
                </a:solidFill>
              </a:rPr>
              <a:t>Delete these instructions</a:t>
            </a:r>
          </a:p>
        </p:txBody>
      </p:sp>
      <p:sp>
        <p:nvSpPr>
          <p:cNvPr id="4" name="Pladsholder til tekst 3">
            <a:extLst>
              <a:ext uri="{FF2B5EF4-FFF2-40B4-BE49-F238E27FC236}">
                <a16:creationId xmlns:a16="http://schemas.microsoft.com/office/drawing/2014/main" id="{47DCB648-B909-4D9A-899B-98018EBE2D46}"/>
              </a:ext>
            </a:extLst>
          </p:cNvPr>
          <p:cNvSpPr>
            <a:spLocks noGrp="1"/>
          </p:cNvSpPr>
          <p:nvPr>
            <p:ph type="body" sz="quarter" idx="13"/>
          </p:nvPr>
        </p:nvSpPr>
        <p:spPr/>
        <p:txBody>
          <a:bodyPr/>
          <a:lstStyle/>
          <a:p>
            <a:endParaRPr lang="en-US"/>
          </a:p>
        </p:txBody>
      </p:sp>
      <p:sp>
        <p:nvSpPr>
          <p:cNvPr id="5" name="Pladsholder til tekst 4">
            <a:extLst>
              <a:ext uri="{FF2B5EF4-FFF2-40B4-BE49-F238E27FC236}">
                <a16:creationId xmlns:a16="http://schemas.microsoft.com/office/drawing/2014/main" id="{F853F8E0-DAEB-4B50-AEB1-0B3AD374BEB7}"/>
              </a:ext>
            </a:extLst>
          </p:cNvPr>
          <p:cNvSpPr>
            <a:spLocks noGrp="1"/>
          </p:cNvSpPr>
          <p:nvPr>
            <p:ph type="body" sz="quarter" idx="14"/>
          </p:nvPr>
        </p:nvSpPr>
        <p:spPr/>
        <p:txBody>
          <a:bodyPr/>
          <a:lstStyle/>
          <a:p>
            <a:r>
              <a:rPr lang="en-US" b="1">
                <a:solidFill>
                  <a:schemeClr val="tx2"/>
                </a:solidFill>
              </a:rPr>
              <a:t>exercises - Introduction</a:t>
            </a:r>
          </a:p>
        </p:txBody>
      </p:sp>
    </p:spTree>
    <p:extLst>
      <p:ext uri="{BB962C8B-B14F-4D97-AF65-F5344CB8AC3E}">
        <p14:creationId xmlns:p14="http://schemas.microsoft.com/office/powerpoint/2010/main" val="427519964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Pladsholder til indhold 2"/>
          <p:cNvSpPr>
            <a:spLocks noGrp="1"/>
          </p:cNvSpPr>
          <p:nvPr>
            <p:ph type="body" sz="quarter" idx="11"/>
          </p:nvPr>
        </p:nvSpPr>
        <p:spPr>
          <a:xfrm>
            <a:off x="107505" y="0"/>
            <a:ext cx="4320479" cy="883828"/>
          </a:xfrm>
        </p:spPr>
        <p:txBody>
          <a:bodyPr>
            <a:normAutofit fontScale="92500" lnSpcReduction="20000"/>
          </a:bodyPr>
          <a:lstStyle/>
          <a:p>
            <a:pPr>
              <a:buSzPct val="100000"/>
            </a:pPr>
            <a:r>
              <a:rPr lang="en-US">
                <a:cs typeface="Tahoma" pitchFamily="34" charset="0"/>
                <a:sym typeface="Tahoma" pitchFamily="34" charset="0"/>
              </a:rPr>
              <a:t>We cannot ”not communicate”</a:t>
            </a:r>
          </a:p>
          <a:p>
            <a:pPr>
              <a:buSzPct val="100000"/>
              <a:buFontTx/>
              <a:buNone/>
            </a:pPr>
            <a:endParaRPr lang="en-US">
              <a:cs typeface="Tahoma" pitchFamily="34" charset="0"/>
              <a:sym typeface="Tahoma" pitchFamily="34" charset="0"/>
            </a:endParaRPr>
          </a:p>
        </p:txBody>
      </p:sp>
      <p:sp>
        <p:nvSpPr>
          <p:cNvPr id="7" name="Pladsholder til tekst 6">
            <a:extLst>
              <a:ext uri="{FF2B5EF4-FFF2-40B4-BE49-F238E27FC236}">
                <a16:creationId xmlns:a16="http://schemas.microsoft.com/office/drawing/2014/main" id="{47B24850-AA27-4B28-B1E9-0EFC18E31F1A}"/>
              </a:ext>
            </a:extLst>
          </p:cNvPr>
          <p:cNvSpPr>
            <a:spLocks noGrp="1"/>
          </p:cNvSpPr>
          <p:nvPr>
            <p:ph type="body" sz="quarter" idx="13"/>
          </p:nvPr>
        </p:nvSpPr>
        <p:spPr/>
        <p:txBody>
          <a:bodyPr/>
          <a:lstStyle/>
          <a:p>
            <a:endParaRPr lang="en-US"/>
          </a:p>
        </p:txBody>
      </p:sp>
      <p:sp>
        <p:nvSpPr>
          <p:cNvPr id="9" name="Pladsholder til tekst 8">
            <a:extLst>
              <a:ext uri="{FF2B5EF4-FFF2-40B4-BE49-F238E27FC236}">
                <a16:creationId xmlns:a16="http://schemas.microsoft.com/office/drawing/2014/main" id="{8AB41F16-EE43-4BDD-834E-351B9F1E4F20}"/>
              </a:ext>
            </a:extLst>
          </p:cNvPr>
          <p:cNvSpPr>
            <a:spLocks noGrp="1"/>
          </p:cNvSpPr>
          <p:nvPr>
            <p:ph type="body" sz="quarter" idx="14"/>
          </p:nvPr>
        </p:nvSpPr>
        <p:spPr>
          <a:xfrm>
            <a:off x="395536" y="1128713"/>
            <a:ext cx="8280920" cy="3528987"/>
          </a:xfrm>
        </p:spPr>
        <p:txBody>
          <a:bodyPr/>
          <a:lstStyle/>
          <a:p>
            <a:pPr>
              <a:buSzPct val="100000"/>
            </a:pPr>
            <a:r>
              <a:rPr lang="en-US">
                <a:cs typeface="Tahoma" pitchFamily="34" charset="0"/>
                <a:sym typeface="Tahoma" pitchFamily="34" charset="0"/>
              </a:rPr>
              <a:t>In statements regarding feelings and opinions the following holds true: </a:t>
            </a:r>
          </a:p>
          <a:p>
            <a:pPr lvl="1"/>
            <a:endParaRPr lang="en-US">
              <a:cs typeface="Tahoma" pitchFamily="34" charset="0"/>
              <a:sym typeface="Tahoma" pitchFamily="34" charset="0"/>
            </a:endParaRPr>
          </a:p>
          <a:p>
            <a:pPr lvl="1"/>
            <a:r>
              <a:rPr lang="en-US">
                <a:cs typeface="Tahoma" pitchFamily="34" charset="0"/>
                <a:sym typeface="Tahoma" pitchFamily="34" charset="0"/>
              </a:rPr>
              <a:t>7 % of the message is conveyed by the words used.</a:t>
            </a:r>
          </a:p>
          <a:p>
            <a:pPr lvl="1"/>
            <a:endParaRPr lang="en-US">
              <a:cs typeface="Tahoma" pitchFamily="34" charset="0"/>
              <a:sym typeface="Tahoma" pitchFamily="34" charset="0"/>
            </a:endParaRPr>
          </a:p>
          <a:p>
            <a:pPr lvl="1"/>
            <a:r>
              <a:rPr lang="en-US">
                <a:cs typeface="Tahoma" pitchFamily="34" charset="0"/>
                <a:sym typeface="Tahoma" pitchFamily="34" charset="0"/>
              </a:rPr>
              <a:t>38 % of the message is conveyed </a:t>
            </a:r>
            <a:r>
              <a:rPr lang="en-US" err="1">
                <a:cs typeface="Tahoma" pitchFamily="34" charset="0"/>
                <a:sym typeface="Tahoma" pitchFamily="34" charset="0"/>
              </a:rPr>
              <a:t>bÿ</a:t>
            </a:r>
            <a:r>
              <a:rPr lang="en-US">
                <a:cs typeface="Tahoma" pitchFamily="34" charset="0"/>
                <a:sym typeface="Tahoma" pitchFamily="34" charset="0"/>
              </a:rPr>
              <a:t> the way</a:t>
            </a:r>
          </a:p>
          <a:p>
            <a:pPr lvl="1">
              <a:buNone/>
            </a:pPr>
            <a:r>
              <a:rPr lang="en-US">
                <a:cs typeface="Tahoma" pitchFamily="34" charset="0"/>
                <a:sym typeface="Tahoma" pitchFamily="34" charset="0"/>
              </a:rPr>
              <a:t>	 the words are said.</a:t>
            </a:r>
          </a:p>
          <a:p>
            <a:pPr lvl="1">
              <a:buNone/>
            </a:pPr>
            <a:endParaRPr lang="en-US">
              <a:cs typeface="Tahoma" pitchFamily="34" charset="0"/>
              <a:sym typeface="Tahoma" pitchFamily="34" charset="0"/>
            </a:endParaRPr>
          </a:p>
          <a:p>
            <a:pPr lvl="1"/>
            <a:r>
              <a:rPr lang="en-US">
                <a:cs typeface="Tahoma" pitchFamily="34" charset="0"/>
                <a:sym typeface="Tahoma" pitchFamily="34" charset="0"/>
              </a:rPr>
              <a:t>55 % of the message is conveyed by facial expressions.</a:t>
            </a:r>
          </a:p>
          <a:p>
            <a:pPr>
              <a:buSzPct val="100000"/>
            </a:pPr>
            <a:br>
              <a:rPr lang="en-US" sz="1000">
                <a:cs typeface="Tahoma" pitchFamily="34" charset="0"/>
                <a:sym typeface="Tahoma" pitchFamily="34" charset="0"/>
              </a:rPr>
            </a:br>
            <a:endParaRPr lang="en-US" sz="1000">
              <a:cs typeface="Tahoma" pitchFamily="34" charset="0"/>
              <a:sym typeface="Tahoma" pitchFamily="34" charset="0"/>
            </a:endParaRPr>
          </a:p>
          <a:p>
            <a:pPr>
              <a:buSzPct val="100000"/>
            </a:pPr>
            <a:endParaRPr lang="en-US" sz="1000">
              <a:cs typeface="Tahoma" pitchFamily="34" charset="0"/>
              <a:sym typeface="Tahoma" pitchFamily="34" charset="0"/>
            </a:endParaRPr>
          </a:p>
          <a:p>
            <a:pPr>
              <a:buSzPct val="100000"/>
            </a:pPr>
            <a:r>
              <a:rPr lang="en-US" sz="1200" i="1">
                <a:cs typeface="Tahoma" pitchFamily="34" charset="0"/>
                <a:sym typeface="Tahoma" pitchFamily="34" charset="0"/>
              </a:rPr>
              <a:t>Source: Albert Mehrabian, 1981/2009</a:t>
            </a:r>
          </a:p>
          <a:p>
            <a:endParaRPr lang="en-US"/>
          </a:p>
        </p:txBody>
      </p:sp>
      <p:sp>
        <p:nvSpPr>
          <p:cNvPr id="4" name="Højre klammeparentes 3"/>
          <p:cNvSpPr/>
          <p:nvPr/>
        </p:nvSpPr>
        <p:spPr>
          <a:xfrm>
            <a:off x="6802436" y="1897393"/>
            <a:ext cx="158751" cy="1205219"/>
          </a:xfrm>
          <a:prstGeom prst="rightBrace">
            <a:avLst/>
          </a:prstGeom>
          <a:ln w="317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500"/>
          </a:p>
        </p:txBody>
      </p:sp>
      <p:sp>
        <p:nvSpPr>
          <p:cNvPr id="5" name="Højre klammeparentes 4"/>
          <p:cNvSpPr/>
          <p:nvPr/>
        </p:nvSpPr>
        <p:spPr>
          <a:xfrm>
            <a:off x="6802436" y="3821389"/>
            <a:ext cx="158750" cy="555625"/>
          </a:xfrm>
          <a:prstGeom prst="rightBrace">
            <a:avLst/>
          </a:prstGeom>
          <a:ln w="317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500"/>
          </a:p>
        </p:txBody>
      </p:sp>
      <p:sp>
        <p:nvSpPr>
          <p:cNvPr id="76806" name="Tekstboks 5"/>
          <p:cNvSpPr txBox="1">
            <a:spLocks noChangeArrowheads="1"/>
          </p:cNvSpPr>
          <p:nvPr/>
        </p:nvSpPr>
        <p:spPr bwMode="auto">
          <a:xfrm>
            <a:off x="7060881" y="2338419"/>
            <a:ext cx="1512168" cy="323165"/>
          </a:xfrm>
          <a:prstGeom prst="rect">
            <a:avLst/>
          </a:prstGeom>
          <a:noFill/>
          <a:ln w="9525">
            <a:noFill/>
            <a:miter lim="800000"/>
            <a:headEnd/>
            <a:tailEnd/>
          </a:ln>
        </p:spPr>
        <p:txBody>
          <a:bodyPr wrap="square">
            <a:spAutoFit/>
          </a:bodyPr>
          <a:lstStyle/>
          <a:p>
            <a:pPr>
              <a:buSzPct val="100000"/>
            </a:pPr>
            <a:r>
              <a:rPr lang="en-US" sz="1500">
                <a:solidFill>
                  <a:srgbClr val="4D4D4D"/>
                </a:solidFill>
                <a:latin typeface="Tahoma" pitchFamily="34" charset="0"/>
                <a:cs typeface="Tahoma" pitchFamily="34" charset="0"/>
                <a:sym typeface="Tahoma" pitchFamily="34" charset="0"/>
              </a:rPr>
              <a:t>What we say</a:t>
            </a:r>
          </a:p>
        </p:txBody>
      </p:sp>
      <p:sp>
        <p:nvSpPr>
          <p:cNvPr id="76807" name="Tekstboks 6"/>
          <p:cNvSpPr txBox="1">
            <a:spLocks noChangeArrowheads="1"/>
          </p:cNvSpPr>
          <p:nvPr/>
        </p:nvSpPr>
        <p:spPr bwMode="auto">
          <a:xfrm>
            <a:off x="7060881" y="3937620"/>
            <a:ext cx="1903607" cy="323165"/>
          </a:xfrm>
          <a:prstGeom prst="rect">
            <a:avLst/>
          </a:prstGeom>
          <a:noFill/>
          <a:ln w="9525">
            <a:noFill/>
            <a:miter lim="800000"/>
            <a:headEnd/>
            <a:tailEnd/>
          </a:ln>
        </p:spPr>
        <p:txBody>
          <a:bodyPr wrap="square">
            <a:spAutoFit/>
          </a:bodyPr>
          <a:lstStyle/>
          <a:p>
            <a:pPr>
              <a:buSzPct val="100000"/>
            </a:pPr>
            <a:r>
              <a:rPr lang="en-US" sz="1500">
                <a:solidFill>
                  <a:srgbClr val="4D4D4D"/>
                </a:solidFill>
                <a:latin typeface="Tahoma" pitchFamily="34" charset="0"/>
                <a:cs typeface="Tahoma" pitchFamily="34" charset="0"/>
                <a:sym typeface="Tahoma" pitchFamily="34" charset="0"/>
              </a:rPr>
              <a:t>How we say it</a:t>
            </a:r>
          </a:p>
        </p:txBody>
      </p:sp>
    </p:spTree>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F6C688DC-842C-459F-B607-7119F9A255B4}"/>
              </a:ext>
            </a:extLst>
          </p:cNvPr>
          <p:cNvSpPr>
            <a:spLocks noGrp="1"/>
          </p:cNvSpPr>
          <p:nvPr>
            <p:ph type="body" sz="quarter" idx="11"/>
          </p:nvPr>
        </p:nvSpPr>
        <p:spPr>
          <a:xfrm>
            <a:off x="107505" y="0"/>
            <a:ext cx="3927696" cy="883828"/>
          </a:xfrm>
        </p:spPr>
        <p:txBody>
          <a:bodyPr/>
          <a:lstStyle/>
          <a:p>
            <a:r>
              <a:rPr lang="en-US"/>
              <a:t>Communication examples</a:t>
            </a:r>
          </a:p>
        </p:txBody>
      </p:sp>
      <p:sp>
        <p:nvSpPr>
          <p:cNvPr id="3" name="Pladsholder til tekst 2">
            <a:extLst>
              <a:ext uri="{FF2B5EF4-FFF2-40B4-BE49-F238E27FC236}">
                <a16:creationId xmlns:a16="http://schemas.microsoft.com/office/drawing/2014/main" id="{5AD0D0D1-8424-4EC5-B1F9-77F2B4D10FC1}"/>
              </a:ext>
            </a:extLst>
          </p:cNvPr>
          <p:cNvSpPr>
            <a:spLocks noGrp="1"/>
          </p:cNvSpPr>
          <p:nvPr>
            <p:ph type="body" sz="quarter" idx="13"/>
          </p:nvPr>
        </p:nvSpPr>
        <p:spPr/>
        <p:txBody>
          <a:bodyPr/>
          <a:lstStyle/>
          <a:p>
            <a:endParaRPr lang="en-US"/>
          </a:p>
        </p:txBody>
      </p:sp>
      <p:sp>
        <p:nvSpPr>
          <p:cNvPr id="4" name="Pladsholder til tekst 3">
            <a:extLst>
              <a:ext uri="{FF2B5EF4-FFF2-40B4-BE49-F238E27FC236}">
                <a16:creationId xmlns:a16="http://schemas.microsoft.com/office/drawing/2014/main" id="{1E0DB050-4F85-46F0-9760-2B14D3E45348}"/>
              </a:ext>
            </a:extLst>
          </p:cNvPr>
          <p:cNvSpPr>
            <a:spLocks noGrp="1"/>
          </p:cNvSpPr>
          <p:nvPr>
            <p:ph type="body" sz="quarter" idx="14"/>
          </p:nvPr>
        </p:nvSpPr>
        <p:spPr>
          <a:xfrm>
            <a:off x="395536" y="985292"/>
            <a:ext cx="8280920" cy="3744912"/>
          </a:xfrm>
        </p:spPr>
        <p:txBody>
          <a:bodyPr/>
          <a:lstStyle/>
          <a:p>
            <a:r>
              <a:rPr lang="en-US" u="sng"/>
              <a:t>Enthusiast: </a:t>
            </a:r>
          </a:p>
          <a:p>
            <a:r>
              <a:rPr lang="en-US"/>
              <a:t>We’re going to spend 2 fantastic and inspiring days together, where we will share experiences and learn new ways to develop our organization…</a:t>
            </a:r>
          </a:p>
          <a:p>
            <a:r>
              <a:rPr lang="en-US" u="sng"/>
              <a:t>Supporter: </a:t>
            </a:r>
          </a:p>
          <a:p>
            <a:r>
              <a:rPr lang="en-US"/>
              <a:t>We will spend 2 cozy days together. We will have a nice lunch together at noon. I hope you will all contribute… </a:t>
            </a:r>
          </a:p>
          <a:p>
            <a:r>
              <a:rPr lang="en-US" u="sng"/>
              <a:t>Implementer:</a:t>
            </a:r>
          </a:p>
          <a:p>
            <a:r>
              <a:rPr lang="en-US"/>
              <a:t>We have 2 days to spend together. The goal is to teach you how you can create value for your organization by using a typology tool.</a:t>
            </a:r>
          </a:p>
          <a:p>
            <a:r>
              <a:rPr lang="en-US" u="sng"/>
              <a:t>Analyst:</a:t>
            </a:r>
          </a:p>
          <a:p>
            <a:r>
              <a:rPr lang="en-US"/>
              <a:t>For the next 2 days we will be together from 9am to 4pm. Everything we teach is built on a solid foundation. We will go into detail with the typology tool…</a:t>
            </a:r>
          </a:p>
        </p:txBody>
      </p:sp>
    </p:spTree>
    <p:extLst>
      <p:ext uri="{BB962C8B-B14F-4D97-AF65-F5344CB8AC3E}">
        <p14:creationId xmlns:p14="http://schemas.microsoft.com/office/powerpoint/2010/main" val="345827678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4755" name="Rectangle 3"/>
          <p:cNvSpPr>
            <a:spLocks noGrp="1" noChangeArrowheads="1"/>
          </p:cNvSpPr>
          <p:nvPr>
            <p:ph type="body" sz="quarter" idx="11"/>
          </p:nvPr>
        </p:nvSpPr>
        <p:spPr>
          <a:xfrm>
            <a:off x="107505" y="0"/>
            <a:ext cx="5616623" cy="883828"/>
          </a:xfrm>
        </p:spPr>
        <p:txBody>
          <a:bodyPr>
            <a:normAutofit/>
          </a:bodyPr>
          <a:lstStyle/>
          <a:p>
            <a:pPr>
              <a:lnSpc>
                <a:spcPct val="90000"/>
              </a:lnSpc>
            </a:pPr>
            <a:r>
              <a:rPr lang="en-US">
                <a:cs typeface="Tahoma" pitchFamily="34" charset="0"/>
                <a:sym typeface="Tahoma" pitchFamily="34" charset="0"/>
              </a:rPr>
              <a:t>different meanings of the same word</a:t>
            </a:r>
          </a:p>
        </p:txBody>
      </p:sp>
      <p:sp>
        <p:nvSpPr>
          <p:cNvPr id="2" name="Pladsholder til tekst 1">
            <a:extLst>
              <a:ext uri="{FF2B5EF4-FFF2-40B4-BE49-F238E27FC236}">
                <a16:creationId xmlns:a16="http://schemas.microsoft.com/office/drawing/2014/main" id="{2509A2C7-4321-402E-8845-F9B8D116E374}"/>
              </a:ext>
            </a:extLst>
          </p:cNvPr>
          <p:cNvSpPr>
            <a:spLocks noGrp="1"/>
          </p:cNvSpPr>
          <p:nvPr>
            <p:ph type="body" sz="quarter" idx="13"/>
          </p:nvPr>
        </p:nvSpPr>
        <p:spPr/>
        <p:txBody>
          <a:bodyPr/>
          <a:lstStyle/>
          <a:p>
            <a:endParaRPr lang="en-US"/>
          </a:p>
        </p:txBody>
      </p:sp>
      <p:sp>
        <p:nvSpPr>
          <p:cNvPr id="3" name="Pladsholder til tekst 2">
            <a:extLst>
              <a:ext uri="{FF2B5EF4-FFF2-40B4-BE49-F238E27FC236}">
                <a16:creationId xmlns:a16="http://schemas.microsoft.com/office/drawing/2014/main" id="{69850D41-91C6-4E7C-ACE2-14FB03DC8601}"/>
              </a:ext>
            </a:extLst>
          </p:cNvPr>
          <p:cNvSpPr>
            <a:spLocks noGrp="1"/>
          </p:cNvSpPr>
          <p:nvPr>
            <p:ph type="body" sz="quarter" idx="14"/>
          </p:nvPr>
        </p:nvSpPr>
        <p:spPr>
          <a:xfrm>
            <a:off x="395536" y="1128713"/>
            <a:ext cx="8280920" cy="982024"/>
          </a:xfrm>
        </p:spPr>
        <p:txBody>
          <a:bodyPr/>
          <a:lstStyle/>
          <a:p>
            <a:pPr>
              <a:lnSpc>
                <a:spcPct val="90000"/>
              </a:lnSpc>
            </a:pPr>
            <a:r>
              <a:rPr lang="en-US">
                <a:cs typeface="Tahoma" pitchFamily="34" charset="0"/>
                <a:sym typeface="Tahoma" pitchFamily="34" charset="0"/>
              </a:rPr>
              <a:t>Words can be interpreted in many ways. They are colored by our behavioral style and our experience. </a:t>
            </a:r>
          </a:p>
          <a:p>
            <a:pPr>
              <a:lnSpc>
                <a:spcPct val="90000"/>
              </a:lnSpc>
            </a:pPr>
            <a:r>
              <a:rPr lang="en-US">
                <a:cs typeface="Tahoma" pitchFamily="34" charset="0"/>
                <a:sym typeface="Tahoma" pitchFamily="34" charset="0"/>
              </a:rPr>
              <a:t>For example, the word ”</a:t>
            </a:r>
            <a:r>
              <a:rPr lang="en-US" b="1">
                <a:cs typeface="Tahoma" pitchFamily="34" charset="0"/>
                <a:sym typeface="Tahoma" pitchFamily="34" charset="0"/>
              </a:rPr>
              <a:t>education</a:t>
            </a:r>
            <a:r>
              <a:rPr lang="en-US">
                <a:cs typeface="Tahoma" pitchFamily="34" charset="0"/>
                <a:sym typeface="Tahoma" pitchFamily="34" charset="0"/>
              </a:rPr>
              <a:t>" might mean:</a:t>
            </a:r>
          </a:p>
        </p:txBody>
      </p:sp>
      <p:pic>
        <p:nvPicPr>
          <p:cNvPr id="10" name="Billede 9">
            <a:extLst>
              <a:ext uri="{FF2B5EF4-FFF2-40B4-BE49-F238E27FC236}">
                <a16:creationId xmlns:a16="http://schemas.microsoft.com/office/drawing/2014/main" id="{AE787B44-8246-42D0-ADC5-680CE611EC8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88024" y="2420241"/>
            <a:ext cx="1202978" cy="1134422"/>
          </a:xfrm>
          <a:prstGeom prst="rect">
            <a:avLst/>
          </a:prstGeom>
        </p:spPr>
      </p:pic>
      <p:sp>
        <p:nvSpPr>
          <p:cNvPr id="14" name="Pladsholder til tekst 2">
            <a:extLst>
              <a:ext uri="{FF2B5EF4-FFF2-40B4-BE49-F238E27FC236}">
                <a16:creationId xmlns:a16="http://schemas.microsoft.com/office/drawing/2014/main" id="{01BF7ABF-1568-448C-A741-6AEFF250A8AC}"/>
              </a:ext>
            </a:extLst>
          </p:cNvPr>
          <p:cNvSpPr txBox="1">
            <a:spLocks/>
          </p:cNvSpPr>
          <p:nvPr/>
        </p:nvSpPr>
        <p:spPr>
          <a:xfrm>
            <a:off x="1259632" y="2515721"/>
            <a:ext cx="3600400" cy="982024"/>
          </a:xfrm>
          <a:prstGeom prst="rect">
            <a:avLst/>
          </a:prstGeom>
        </p:spPr>
        <p:txBody>
          <a:bodyPr vert="horz"/>
          <a:lstStyle>
            <a:lvl1pPr marL="0" indent="0" algn="l" defTabSz="914400" rtl="0" eaLnBrk="1" latinLnBrk="0" hangingPunct="1">
              <a:spcBef>
                <a:spcPct val="20000"/>
              </a:spcBef>
              <a:spcAft>
                <a:spcPts val="600"/>
              </a:spcAft>
              <a:buFont typeface="Arial" pitchFamily="34" charset="0"/>
              <a:buNone/>
              <a:defRPr sz="1600" kern="1200">
                <a:solidFill>
                  <a:srgbClr val="3D4955"/>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spcAft>
                <a:spcPts val="600"/>
              </a:spcAft>
              <a:buFont typeface="Open Sans" panose="020B0606030504020204" pitchFamily="34" charset="0"/>
              <a:buChar char="–"/>
              <a:defRPr sz="1600" kern="1200">
                <a:solidFill>
                  <a:srgbClr val="3D4955"/>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spcAft>
                <a:spcPts val="600"/>
              </a:spcAft>
              <a:buFont typeface="Open Sans" panose="020B0606030504020204" pitchFamily="34" charset="0"/>
              <a:buChar char="–"/>
              <a:defRPr sz="1600" kern="1200">
                <a:solidFill>
                  <a:srgbClr val="3D4955"/>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spcAft>
                <a:spcPts val="600"/>
              </a:spcAft>
              <a:buFont typeface="Open Sans" panose="020B0606030504020204" pitchFamily="34" charset="0"/>
              <a:buChar char="–"/>
              <a:defRPr sz="1600" kern="1200">
                <a:solidFill>
                  <a:srgbClr val="3D4955"/>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spcBef>
                <a:spcPct val="20000"/>
              </a:spcBef>
              <a:buFont typeface="Open Sans" panose="020B0606030504020204" pitchFamily="34" charset="0"/>
              <a:buChar char="–"/>
              <a:defRPr sz="1600" kern="1200">
                <a:solidFill>
                  <a:srgbClr val="3D4955"/>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lnSpc>
                <a:spcPct val="90000"/>
              </a:lnSpc>
              <a:buNone/>
            </a:pPr>
            <a:r>
              <a:rPr lang="en-US">
                <a:latin typeface="+mn-lt"/>
                <a:cs typeface="Tahoma" pitchFamily="34" charset="0"/>
                <a:sym typeface="Tahoma" pitchFamily="34" charset="0"/>
              </a:rPr>
              <a:t>Implementer: </a:t>
            </a:r>
          </a:p>
          <a:p>
            <a:pPr marL="457200" lvl="1" indent="0">
              <a:lnSpc>
                <a:spcPct val="90000"/>
              </a:lnSpc>
              <a:buNone/>
            </a:pPr>
            <a:r>
              <a:rPr lang="en-US">
                <a:latin typeface="+mn-lt"/>
                <a:cs typeface="Tahoma" pitchFamily="34" charset="0"/>
                <a:sym typeface="Tahoma" pitchFamily="34" charset="0"/>
              </a:rPr>
              <a:t>New goals</a:t>
            </a:r>
          </a:p>
          <a:p>
            <a:pPr marL="457200" lvl="1" indent="0">
              <a:lnSpc>
                <a:spcPct val="90000"/>
              </a:lnSpc>
              <a:buNone/>
            </a:pPr>
            <a:endParaRPr lang="en-US">
              <a:latin typeface="+mn-lt"/>
              <a:cs typeface="Tahoma" pitchFamily="34" charset="0"/>
              <a:sym typeface="Tahoma" pitchFamily="34" charset="0"/>
            </a:endParaRPr>
          </a:p>
          <a:p>
            <a:pPr marL="457200" lvl="1" indent="0">
              <a:lnSpc>
                <a:spcPct val="90000"/>
              </a:lnSpc>
              <a:buNone/>
            </a:pPr>
            <a:endParaRPr lang="en-US">
              <a:latin typeface="+mn-lt"/>
              <a:cs typeface="Tahoma" pitchFamily="34" charset="0"/>
              <a:sym typeface="Tahoma" pitchFamily="34" charset="0"/>
            </a:endParaRPr>
          </a:p>
          <a:p>
            <a:pPr marL="457200" lvl="1" indent="0">
              <a:lnSpc>
                <a:spcPct val="90000"/>
              </a:lnSpc>
              <a:buNone/>
            </a:pPr>
            <a:r>
              <a:rPr lang="en-US">
                <a:latin typeface="+mn-lt"/>
                <a:cs typeface="Tahoma" pitchFamily="34" charset="0"/>
                <a:sym typeface="Tahoma" pitchFamily="34" charset="0"/>
              </a:rPr>
              <a:t>Analyst: </a:t>
            </a:r>
          </a:p>
          <a:p>
            <a:pPr marL="457200" lvl="1" indent="0">
              <a:lnSpc>
                <a:spcPct val="90000"/>
              </a:lnSpc>
              <a:buNone/>
            </a:pPr>
            <a:r>
              <a:rPr lang="en-US">
                <a:latin typeface="+mn-lt"/>
                <a:cs typeface="Tahoma" pitchFamily="34" charset="0"/>
                <a:sym typeface="Tahoma" pitchFamily="34" charset="0"/>
              </a:rPr>
              <a:t>New knowledge</a:t>
            </a:r>
          </a:p>
        </p:txBody>
      </p:sp>
      <p:sp>
        <p:nvSpPr>
          <p:cNvPr id="15" name="Pladsholder til tekst 2">
            <a:extLst>
              <a:ext uri="{FF2B5EF4-FFF2-40B4-BE49-F238E27FC236}">
                <a16:creationId xmlns:a16="http://schemas.microsoft.com/office/drawing/2014/main" id="{65E67847-F007-49BC-BB74-D4DEFF4DF0B1}"/>
              </a:ext>
            </a:extLst>
          </p:cNvPr>
          <p:cNvSpPr txBox="1">
            <a:spLocks/>
          </p:cNvSpPr>
          <p:nvPr/>
        </p:nvSpPr>
        <p:spPr>
          <a:xfrm>
            <a:off x="5652120" y="2515721"/>
            <a:ext cx="4085580" cy="982024"/>
          </a:xfrm>
          <a:prstGeom prst="rect">
            <a:avLst/>
          </a:prstGeom>
        </p:spPr>
        <p:txBody>
          <a:bodyPr vert="horz"/>
          <a:lstStyle>
            <a:lvl1pPr marL="0" indent="0" algn="l" defTabSz="914400" rtl="0" eaLnBrk="1" latinLnBrk="0" hangingPunct="1">
              <a:spcBef>
                <a:spcPct val="20000"/>
              </a:spcBef>
              <a:spcAft>
                <a:spcPts val="600"/>
              </a:spcAft>
              <a:buFont typeface="Arial" pitchFamily="34" charset="0"/>
              <a:buNone/>
              <a:defRPr sz="1600" kern="1200">
                <a:solidFill>
                  <a:srgbClr val="3D4955"/>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spcAft>
                <a:spcPts val="600"/>
              </a:spcAft>
              <a:buFont typeface="Open Sans" panose="020B0606030504020204" pitchFamily="34" charset="0"/>
              <a:buChar char="–"/>
              <a:defRPr sz="1600" kern="1200">
                <a:solidFill>
                  <a:srgbClr val="3D4955"/>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spcAft>
                <a:spcPts val="600"/>
              </a:spcAft>
              <a:buFont typeface="Open Sans" panose="020B0606030504020204" pitchFamily="34" charset="0"/>
              <a:buChar char="–"/>
              <a:defRPr sz="1600" kern="1200">
                <a:solidFill>
                  <a:srgbClr val="3D4955"/>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spcAft>
                <a:spcPts val="600"/>
              </a:spcAft>
              <a:buFont typeface="Open Sans" panose="020B0606030504020204" pitchFamily="34" charset="0"/>
              <a:buChar char="–"/>
              <a:defRPr sz="1600" kern="1200">
                <a:solidFill>
                  <a:srgbClr val="3D4955"/>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spcBef>
                <a:spcPct val="20000"/>
              </a:spcBef>
              <a:buFont typeface="Open Sans" panose="020B0606030504020204" pitchFamily="34" charset="0"/>
              <a:buChar char="–"/>
              <a:defRPr sz="1600" kern="1200">
                <a:solidFill>
                  <a:srgbClr val="3D4955"/>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lnSpc>
                <a:spcPct val="90000"/>
              </a:lnSpc>
              <a:buNone/>
            </a:pPr>
            <a:r>
              <a:rPr lang="en-US">
                <a:latin typeface="+mn-lt"/>
                <a:cs typeface="Tahoma" pitchFamily="34" charset="0"/>
                <a:sym typeface="Tahoma" pitchFamily="34" charset="0"/>
              </a:rPr>
              <a:t>Enthusiast:</a:t>
            </a:r>
          </a:p>
          <a:p>
            <a:pPr marL="457200" lvl="1" indent="0">
              <a:lnSpc>
                <a:spcPct val="90000"/>
              </a:lnSpc>
              <a:buNone/>
            </a:pPr>
            <a:r>
              <a:rPr lang="en-US">
                <a:latin typeface="+mn-lt"/>
                <a:cs typeface="Tahoma" pitchFamily="34" charset="0"/>
                <a:sym typeface="Tahoma" pitchFamily="34" charset="0"/>
              </a:rPr>
              <a:t>New inspiration</a:t>
            </a:r>
          </a:p>
          <a:p>
            <a:pPr marL="457200" lvl="1" indent="0">
              <a:lnSpc>
                <a:spcPct val="90000"/>
              </a:lnSpc>
              <a:buNone/>
            </a:pPr>
            <a:endParaRPr lang="en-US">
              <a:latin typeface="+mn-lt"/>
              <a:cs typeface="Tahoma" pitchFamily="34" charset="0"/>
              <a:sym typeface="Tahoma" pitchFamily="34" charset="0"/>
            </a:endParaRPr>
          </a:p>
          <a:p>
            <a:pPr marL="457200" lvl="1" indent="0">
              <a:lnSpc>
                <a:spcPct val="90000"/>
              </a:lnSpc>
              <a:buNone/>
            </a:pPr>
            <a:endParaRPr lang="en-US">
              <a:latin typeface="+mn-lt"/>
              <a:cs typeface="Tahoma" pitchFamily="34" charset="0"/>
              <a:sym typeface="Tahoma" pitchFamily="34" charset="0"/>
            </a:endParaRPr>
          </a:p>
          <a:p>
            <a:pPr marL="457200" lvl="1" indent="0">
              <a:lnSpc>
                <a:spcPct val="90000"/>
              </a:lnSpc>
              <a:buNone/>
            </a:pPr>
            <a:r>
              <a:rPr lang="en-US">
                <a:latin typeface="+mn-lt"/>
                <a:cs typeface="Tahoma" pitchFamily="34" charset="0"/>
                <a:sym typeface="Tahoma" pitchFamily="34" charset="0"/>
              </a:rPr>
              <a:t>Supporter:</a:t>
            </a:r>
          </a:p>
          <a:p>
            <a:pPr marL="457200" lvl="1" indent="0">
              <a:lnSpc>
                <a:spcPct val="90000"/>
              </a:lnSpc>
              <a:buNone/>
            </a:pPr>
            <a:r>
              <a:rPr lang="en-US">
                <a:latin typeface="+mn-lt"/>
                <a:cs typeface="Tahoma" pitchFamily="34" charset="0"/>
                <a:sym typeface="Tahoma" pitchFamily="34" charset="0"/>
              </a:rPr>
              <a:t>New relationships</a:t>
            </a:r>
          </a:p>
        </p:txBody>
      </p:sp>
      <p:pic>
        <p:nvPicPr>
          <p:cNvPr id="13" name="Billede 12">
            <a:extLst>
              <a:ext uri="{FF2B5EF4-FFF2-40B4-BE49-F238E27FC236}">
                <a16:creationId xmlns:a16="http://schemas.microsoft.com/office/drawing/2014/main" id="{D45C457C-6B54-4EC0-BC54-768C68F041F9}"/>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516" y="2239544"/>
            <a:ext cx="1025525" cy="1209040"/>
          </a:xfrm>
          <a:prstGeom prst="rect">
            <a:avLst/>
          </a:prstGeom>
          <a:noFill/>
          <a:ln>
            <a:noFill/>
          </a:ln>
        </p:spPr>
      </p:pic>
      <p:pic>
        <p:nvPicPr>
          <p:cNvPr id="16" name="Billede 15">
            <a:extLst>
              <a:ext uri="{FF2B5EF4-FFF2-40B4-BE49-F238E27FC236}">
                <a16:creationId xmlns:a16="http://schemas.microsoft.com/office/drawing/2014/main" id="{BBB47562-54FE-44B3-9643-DF919B3A5E5A}"/>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5287" y="3601324"/>
            <a:ext cx="948690" cy="1119505"/>
          </a:xfrm>
          <a:prstGeom prst="rect">
            <a:avLst/>
          </a:prstGeom>
          <a:noFill/>
          <a:ln>
            <a:noFill/>
          </a:ln>
        </p:spPr>
      </p:pic>
      <p:pic>
        <p:nvPicPr>
          <p:cNvPr id="17" name="Billede 16">
            <a:extLst>
              <a:ext uri="{FF2B5EF4-FFF2-40B4-BE49-F238E27FC236}">
                <a16:creationId xmlns:a16="http://schemas.microsoft.com/office/drawing/2014/main" id="{26E90E2D-DEF2-420F-8A36-93930EFF712C}"/>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29773" y="3650143"/>
            <a:ext cx="919480" cy="1083310"/>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1"/>
          </p:nvPr>
        </p:nvSpPr>
        <p:spPr>
          <a:xfrm>
            <a:off x="107505" y="0"/>
            <a:ext cx="2512887" cy="853050"/>
          </a:xfrm>
        </p:spPr>
        <p:txBody>
          <a:bodyPr/>
          <a:lstStyle/>
          <a:p>
            <a:r>
              <a:rPr lang="en-US" sz="2000">
                <a:solidFill>
                  <a:srgbClr val="389BC5"/>
                </a:solidFill>
              </a:rPr>
              <a:t>what</a:t>
            </a:r>
            <a:r>
              <a:rPr lang="en-US" sz="2000"/>
              <a:t> do we say? </a:t>
            </a:r>
          </a:p>
        </p:txBody>
      </p:sp>
      <p:sp>
        <p:nvSpPr>
          <p:cNvPr id="8" name="Pladsholder til tekst 7">
            <a:extLst>
              <a:ext uri="{FF2B5EF4-FFF2-40B4-BE49-F238E27FC236}">
                <a16:creationId xmlns:a16="http://schemas.microsoft.com/office/drawing/2014/main" id="{C952B675-4511-463B-AD3F-DF69018F1389}"/>
              </a:ext>
            </a:extLst>
          </p:cNvPr>
          <p:cNvSpPr>
            <a:spLocks noGrp="1"/>
          </p:cNvSpPr>
          <p:nvPr>
            <p:ph type="body" sz="quarter" idx="13"/>
          </p:nvPr>
        </p:nvSpPr>
        <p:spPr/>
        <p:txBody>
          <a:bodyPr/>
          <a:lstStyle/>
          <a:p>
            <a:endParaRPr lang="en-US"/>
          </a:p>
        </p:txBody>
      </p:sp>
      <p:grpSp>
        <p:nvGrpSpPr>
          <p:cNvPr id="5" name="Group 3"/>
          <p:cNvGrpSpPr>
            <a:grpSpLocks/>
          </p:cNvGrpSpPr>
          <p:nvPr/>
        </p:nvGrpSpPr>
        <p:grpSpPr bwMode="auto">
          <a:xfrm>
            <a:off x="3203848" y="520778"/>
            <a:ext cx="4800600" cy="4267200"/>
            <a:chOff x="336" y="1440"/>
            <a:chExt cx="3648" cy="3792"/>
          </a:xfrm>
        </p:grpSpPr>
        <p:sp>
          <p:nvSpPr>
            <p:cNvPr id="6" name="Line 4"/>
            <p:cNvSpPr>
              <a:spLocks noChangeShapeType="1"/>
            </p:cNvSpPr>
            <p:nvPr/>
          </p:nvSpPr>
          <p:spPr bwMode="auto">
            <a:xfrm>
              <a:off x="2160" y="1440"/>
              <a:ext cx="0" cy="3792"/>
            </a:xfrm>
            <a:prstGeom prst="line">
              <a:avLst/>
            </a:prstGeom>
            <a:noFill/>
            <a:ln w="38100">
              <a:solidFill>
                <a:srgbClr val="3D4955"/>
              </a:solidFill>
              <a:round/>
              <a:headEnd type="triangle" w="med" len="med"/>
              <a:tailEnd type="triangle" w="med" len="med"/>
            </a:ln>
          </p:spPr>
          <p:txBody>
            <a:bodyPr/>
            <a:lstStyle/>
            <a:p>
              <a:endParaRPr lang="en-US"/>
            </a:p>
          </p:txBody>
        </p:sp>
        <p:sp>
          <p:nvSpPr>
            <p:cNvPr id="7" name="Line 5"/>
            <p:cNvSpPr>
              <a:spLocks noChangeShapeType="1"/>
            </p:cNvSpPr>
            <p:nvPr/>
          </p:nvSpPr>
          <p:spPr bwMode="auto">
            <a:xfrm>
              <a:off x="336" y="3216"/>
              <a:ext cx="3648" cy="0"/>
            </a:xfrm>
            <a:prstGeom prst="line">
              <a:avLst/>
            </a:prstGeom>
            <a:noFill/>
            <a:ln w="38100">
              <a:solidFill>
                <a:srgbClr val="3D4955"/>
              </a:solidFill>
              <a:round/>
              <a:headEnd type="triangle" w="med" len="med"/>
              <a:tailEnd type="triangle" w="med" len="med"/>
            </a:ln>
          </p:spPr>
          <p:txBody>
            <a:bodyPr/>
            <a:lstStyle/>
            <a:p>
              <a:endParaRPr lang="en-US"/>
            </a:p>
          </p:txBody>
        </p:sp>
      </p:grpSp>
      <p:sp>
        <p:nvSpPr>
          <p:cNvPr id="4" name="Tekstfelt 3">
            <a:extLst>
              <a:ext uri="{FF2B5EF4-FFF2-40B4-BE49-F238E27FC236}">
                <a16:creationId xmlns:a16="http://schemas.microsoft.com/office/drawing/2014/main" id="{57E252C3-F0BC-4743-8470-53D5FA73807F}"/>
              </a:ext>
            </a:extLst>
          </p:cNvPr>
          <p:cNvSpPr txBox="1"/>
          <p:nvPr/>
        </p:nvSpPr>
        <p:spPr>
          <a:xfrm>
            <a:off x="3685206" y="409780"/>
            <a:ext cx="1887303" cy="2022601"/>
          </a:xfrm>
          <a:prstGeom prst="rect">
            <a:avLst/>
          </a:prstGeom>
          <a:noFill/>
        </p:spPr>
        <p:txBody>
          <a:bodyPr vert="horz" wrap="square" lIns="180000" tIns="180000" rIns="180000" bIns="360000" rtlCol="0" anchor="t" anchorCtr="0">
            <a:spAutoFit/>
          </a:bodyPr>
          <a:lstStyle/>
          <a:p>
            <a:pPr marL="87312"/>
            <a:endParaRPr lang="en-US" sz="1200">
              <a:solidFill>
                <a:srgbClr val="3D4955"/>
              </a:solidFill>
              <a:sym typeface="Tahoma" pitchFamily="34" charset="0"/>
            </a:endParaRPr>
          </a:p>
          <a:p>
            <a:pPr marL="87312"/>
            <a:endParaRPr lang="en-US" sz="1200">
              <a:solidFill>
                <a:srgbClr val="3D4955"/>
              </a:solidFill>
              <a:sym typeface="Tahoma" pitchFamily="34" charset="0"/>
            </a:endParaRPr>
          </a:p>
          <a:p>
            <a:pPr marL="87312"/>
            <a:endParaRPr lang="en-US" sz="1200">
              <a:solidFill>
                <a:srgbClr val="3D4955"/>
              </a:solidFill>
              <a:sym typeface="Tahoma" pitchFamily="34" charset="0"/>
            </a:endParaRPr>
          </a:p>
          <a:p>
            <a:pPr marL="87312"/>
            <a:r>
              <a:rPr lang="en-US" sz="1200">
                <a:solidFill>
                  <a:srgbClr val="3D4955"/>
                </a:solidFill>
                <a:sym typeface="Tahoma" pitchFamily="34" charset="0"/>
              </a:rPr>
              <a:t>Opportunities </a:t>
            </a:r>
          </a:p>
          <a:p>
            <a:pPr marL="87312"/>
            <a:r>
              <a:rPr lang="en-US" sz="1200">
                <a:solidFill>
                  <a:srgbClr val="3D4955"/>
                </a:solidFill>
                <a:sym typeface="Tahoma" pitchFamily="34" charset="0"/>
              </a:rPr>
              <a:t>Excitement</a:t>
            </a:r>
          </a:p>
          <a:p>
            <a:pPr marL="87312"/>
            <a:r>
              <a:rPr lang="en-US" sz="1200">
                <a:solidFill>
                  <a:srgbClr val="3D4955"/>
                </a:solidFill>
                <a:sym typeface="Tahoma" pitchFamily="34" charset="0"/>
              </a:rPr>
              <a:t>News value</a:t>
            </a:r>
          </a:p>
          <a:p>
            <a:pPr marL="87312"/>
            <a:r>
              <a:rPr lang="en-US" sz="1200">
                <a:solidFill>
                  <a:srgbClr val="3D4955"/>
                </a:solidFill>
                <a:sym typeface="Tahoma" pitchFamily="34" charset="0"/>
              </a:rPr>
              <a:t>Enthusiasm</a:t>
            </a:r>
          </a:p>
          <a:p>
            <a:pPr marL="87312"/>
            <a:r>
              <a:rPr lang="en-US" sz="1200">
                <a:solidFill>
                  <a:srgbClr val="3D4955"/>
                </a:solidFill>
                <a:sym typeface="Tahoma" pitchFamily="34" charset="0"/>
              </a:rPr>
              <a:t>Big picture</a:t>
            </a:r>
            <a:endParaRPr lang="en-US" sz="1200">
              <a:latin typeface="Franklin Gothic Book" panose="020B0503020102020204" pitchFamily="34" charset="0"/>
            </a:endParaRPr>
          </a:p>
        </p:txBody>
      </p:sp>
      <p:sp>
        <p:nvSpPr>
          <p:cNvPr id="25" name="Tekstfelt 24">
            <a:extLst>
              <a:ext uri="{FF2B5EF4-FFF2-40B4-BE49-F238E27FC236}">
                <a16:creationId xmlns:a16="http://schemas.microsoft.com/office/drawing/2014/main" id="{66892B28-E953-48BD-933A-07F3CA486AA7}"/>
              </a:ext>
            </a:extLst>
          </p:cNvPr>
          <p:cNvSpPr txBox="1"/>
          <p:nvPr/>
        </p:nvSpPr>
        <p:spPr>
          <a:xfrm>
            <a:off x="3726462" y="2627879"/>
            <a:ext cx="1914225" cy="1653269"/>
          </a:xfrm>
          <a:prstGeom prst="rect">
            <a:avLst/>
          </a:prstGeom>
          <a:noFill/>
        </p:spPr>
        <p:txBody>
          <a:bodyPr vert="horz" wrap="square" lIns="180000" tIns="180000" rIns="180000" bIns="360000" rtlCol="0" anchor="t" anchorCtr="0">
            <a:spAutoFit/>
          </a:bodyPr>
          <a:lstStyle/>
          <a:p>
            <a:pPr marL="87312"/>
            <a:r>
              <a:rPr lang="en-US" sz="1200">
                <a:solidFill>
                  <a:srgbClr val="3D4955"/>
                </a:solidFill>
                <a:sym typeface="Tahoma" pitchFamily="34" charset="0"/>
              </a:rPr>
              <a:t>Results</a:t>
            </a:r>
          </a:p>
          <a:p>
            <a:pPr marL="87312"/>
            <a:r>
              <a:rPr lang="en-US" sz="1200">
                <a:solidFill>
                  <a:srgbClr val="3D4955"/>
                </a:solidFill>
                <a:sym typeface="Tahoma" pitchFamily="34" charset="0"/>
              </a:rPr>
              <a:t>Progress</a:t>
            </a:r>
          </a:p>
          <a:p>
            <a:pPr marL="87312"/>
            <a:r>
              <a:rPr lang="en-US" sz="1200">
                <a:solidFill>
                  <a:srgbClr val="3D4955"/>
                </a:solidFill>
                <a:sym typeface="Tahoma" pitchFamily="34" charset="0"/>
              </a:rPr>
              <a:t>Efficiency</a:t>
            </a:r>
          </a:p>
          <a:p>
            <a:pPr marL="87312"/>
            <a:r>
              <a:rPr lang="en-US" sz="1200">
                <a:solidFill>
                  <a:srgbClr val="3D4955"/>
                </a:solidFill>
                <a:sym typeface="Tahoma" pitchFamily="34" charset="0"/>
              </a:rPr>
              <a:t>Goals</a:t>
            </a:r>
          </a:p>
          <a:p>
            <a:pPr marL="87312"/>
            <a:r>
              <a:rPr lang="en-US" sz="1200">
                <a:solidFill>
                  <a:srgbClr val="3D4955"/>
                </a:solidFill>
                <a:sym typeface="Tahoma" pitchFamily="34" charset="0"/>
              </a:rPr>
              <a:t>Decisions</a:t>
            </a:r>
            <a:endParaRPr lang="en-US" sz="1200">
              <a:latin typeface="Franklin Gothic Book" panose="020B0503020102020204" pitchFamily="34" charset="0"/>
              <a:sym typeface="Tahoma" pitchFamily="34" charset="0"/>
            </a:endParaRPr>
          </a:p>
          <a:p>
            <a:endParaRPr lang="en-US" sz="1200">
              <a:latin typeface="Franklin Gothic Book" panose="020B0503020102020204" pitchFamily="34" charset="0"/>
            </a:endParaRPr>
          </a:p>
        </p:txBody>
      </p:sp>
      <p:sp>
        <p:nvSpPr>
          <p:cNvPr id="26" name="Tekstfelt 25">
            <a:extLst>
              <a:ext uri="{FF2B5EF4-FFF2-40B4-BE49-F238E27FC236}">
                <a16:creationId xmlns:a16="http://schemas.microsoft.com/office/drawing/2014/main" id="{AB4435B4-8912-48AA-B5DA-D2D8E183D7BB}"/>
              </a:ext>
            </a:extLst>
          </p:cNvPr>
          <p:cNvSpPr txBox="1"/>
          <p:nvPr/>
        </p:nvSpPr>
        <p:spPr>
          <a:xfrm>
            <a:off x="5847368" y="2610829"/>
            <a:ext cx="2667820" cy="1837935"/>
          </a:xfrm>
          <a:prstGeom prst="rect">
            <a:avLst/>
          </a:prstGeom>
          <a:noFill/>
        </p:spPr>
        <p:txBody>
          <a:bodyPr vert="horz" wrap="square" lIns="180000" tIns="180000" rIns="180000" bIns="360000" rtlCol="0" anchor="t" anchorCtr="0">
            <a:spAutoFit/>
          </a:bodyPr>
          <a:lstStyle/>
          <a:p>
            <a:pPr marL="87312"/>
            <a:r>
              <a:rPr lang="en-US" sz="1200">
                <a:solidFill>
                  <a:srgbClr val="3D4955"/>
                </a:solidFill>
                <a:sym typeface="Tahoma" pitchFamily="34" charset="0"/>
              </a:rPr>
              <a:t>Quality</a:t>
            </a:r>
          </a:p>
          <a:p>
            <a:pPr marL="87312"/>
            <a:r>
              <a:rPr lang="en-US" sz="1200">
                <a:solidFill>
                  <a:srgbClr val="3D4955"/>
                </a:solidFill>
                <a:sym typeface="Tahoma" pitchFamily="34" charset="0"/>
              </a:rPr>
              <a:t>Security</a:t>
            </a:r>
          </a:p>
          <a:p>
            <a:pPr marL="87312"/>
            <a:r>
              <a:rPr lang="en-US" sz="1200">
                <a:solidFill>
                  <a:srgbClr val="3D4955"/>
                </a:solidFill>
                <a:sym typeface="Tahoma" pitchFamily="34" charset="0"/>
              </a:rPr>
              <a:t>Plans and structure</a:t>
            </a:r>
          </a:p>
          <a:p>
            <a:pPr marL="87312"/>
            <a:r>
              <a:rPr lang="en-US" sz="1200">
                <a:solidFill>
                  <a:srgbClr val="3D4955"/>
                </a:solidFill>
                <a:sym typeface="Tahoma" pitchFamily="34" charset="0"/>
              </a:rPr>
              <a:t>Logic</a:t>
            </a:r>
          </a:p>
          <a:p>
            <a:pPr marL="87312"/>
            <a:r>
              <a:rPr lang="en-US" sz="1200">
                <a:solidFill>
                  <a:srgbClr val="3D4955"/>
                </a:solidFill>
                <a:sym typeface="Tahoma" pitchFamily="34" charset="0"/>
              </a:rPr>
              <a:t>Facts</a:t>
            </a:r>
            <a:endParaRPr lang="en-US" sz="1200">
              <a:latin typeface="Franklin Gothic Book" panose="020B0503020102020204" pitchFamily="34" charset="0"/>
            </a:endParaRPr>
          </a:p>
          <a:p>
            <a:br>
              <a:rPr lang="en-US" sz="1200">
                <a:latin typeface="Franklin Gothic Book" panose="020B0503020102020204" pitchFamily="34" charset="0"/>
              </a:rPr>
            </a:br>
            <a:endParaRPr lang="en-US" sz="1200">
              <a:latin typeface="Franklin Gothic Book" panose="020B0503020102020204" pitchFamily="34" charset="0"/>
              <a:sym typeface="Wingdings" panose="05000000000000000000" pitchFamily="2" charset="2"/>
            </a:endParaRPr>
          </a:p>
        </p:txBody>
      </p:sp>
      <p:sp>
        <p:nvSpPr>
          <p:cNvPr id="27" name="Tekstfelt 26">
            <a:extLst>
              <a:ext uri="{FF2B5EF4-FFF2-40B4-BE49-F238E27FC236}">
                <a16:creationId xmlns:a16="http://schemas.microsoft.com/office/drawing/2014/main" id="{F4567AFE-8A20-4F6B-8CF9-57C761D5B5B6}"/>
              </a:ext>
            </a:extLst>
          </p:cNvPr>
          <p:cNvSpPr txBox="1"/>
          <p:nvPr/>
        </p:nvSpPr>
        <p:spPr>
          <a:xfrm>
            <a:off x="5830851" y="922123"/>
            <a:ext cx="2337813" cy="1468603"/>
          </a:xfrm>
          <a:prstGeom prst="rect">
            <a:avLst/>
          </a:prstGeom>
          <a:noFill/>
        </p:spPr>
        <p:txBody>
          <a:bodyPr vert="horz" wrap="square" lIns="180000" tIns="180000" rIns="180000" bIns="360000" rtlCol="0" anchor="t" anchorCtr="0">
            <a:spAutoFit/>
          </a:bodyPr>
          <a:lstStyle/>
          <a:p>
            <a:pPr marL="87312"/>
            <a:r>
              <a:rPr lang="en-US" sz="1200">
                <a:solidFill>
                  <a:srgbClr val="3D4955"/>
                </a:solidFill>
                <a:sym typeface="Tahoma" pitchFamily="34" charset="0"/>
              </a:rPr>
              <a:t>Feelings and values</a:t>
            </a:r>
          </a:p>
          <a:p>
            <a:pPr marL="87312"/>
            <a:r>
              <a:rPr lang="en-US" sz="1200">
                <a:solidFill>
                  <a:srgbClr val="3D4955"/>
                </a:solidFill>
                <a:sym typeface="Tahoma" pitchFamily="34" charset="0"/>
              </a:rPr>
              <a:t>Personal experiences</a:t>
            </a:r>
          </a:p>
          <a:p>
            <a:pPr marL="87312"/>
            <a:r>
              <a:rPr lang="en-US" sz="1200">
                <a:solidFill>
                  <a:srgbClr val="3D4955"/>
                </a:solidFill>
                <a:sym typeface="Tahoma" pitchFamily="34" charset="0"/>
              </a:rPr>
              <a:t>Unity</a:t>
            </a:r>
          </a:p>
          <a:p>
            <a:pPr marL="87312"/>
            <a:r>
              <a:rPr lang="en-US" sz="1200">
                <a:solidFill>
                  <a:srgbClr val="3D4955"/>
                </a:solidFill>
                <a:sym typeface="Tahoma" pitchFamily="34" charset="0"/>
              </a:rPr>
              <a:t>Recognition</a:t>
            </a:r>
          </a:p>
          <a:p>
            <a:pPr marL="87312"/>
            <a:r>
              <a:rPr lang="en-US" sz="1200">
                <a:solidFill>
                  <a:srgbClr val="3D4955"/>
                </a:solidFill>
                <a:sym typeface="Tahoma" pitchFamily="34" charset="0"/>
              </a:rPr>
              <a:t>Experiences</a:t>
            </a:r>
            <a:endParaRPr lang="en-US" sz="1200">
              <a:latin typeface="Franklin Gothic Book" panose="020B0503020102020204" pitchFamily="34" charset="0"/>
            </a:endParaRPr>
          </a:p>
        </p:txBody>
      </p:sp>
      <p:sp>
        <p:nvSpPr>
          <p:cNvPr id="24" name="Tekstboks 12">
            <a:extLst>
              <a:ext uri="{FF2B5EF4-FFF2-40B4-BE49-F238E27FC236}">
                <a16:creationId xmlns:a16="http://schemas.microsoft.com/office/drawing/2014/main" id="{F9C930E2-4055-4D85-9D6B-B7050E988739}"/>
              </a:ext>
            </a:extLst>
          </p:cNvPr>
          <p:cNvSpPr txBox="1"/>
          <p:nvPr/>
        </p:nvSpPr>
        <p:spPr>
          <a:xfrm>
            <a:off x="2850229" y="195877"/>
            <a:ext cx="707237" cy="1421928"/>
          </a:xfrm>
          <a:prstGeom prst="rect">
            <a:avLst/>
          </a:prstGeom>
          <a:noFill/>
        </p:spPr>
        <p:txBody>
          <a:bodyPr wrap="square" rtlCol="0">
            <a:spAutoFit/>
          </a:bodyPr>
          <a:lstStyle/>
          <a:p>
            <a:pPr defTabSz="822960"/>
            <a:r>
              <a:rPr lang="en-US" sz="8640">
                <a:solidFill>
                  <a:srgbClr val="C05C56"/>
                </a:solidFill>
                <a:latin typeface="Franklin Gothic Book" panose="020B0503020102020204" pitchFamily="34" charset="0"/>
              </a:rPr>
              <a:t>E</a:t>
            </a:r>
          </a:p>
        </p:txBody>
      </p:sp>
      <p:sp>
        <p:nvSpPr>
          <p:cNvPr id="28" name="Tekstboks 13">
            <a:extLst>
              <a:ext uri="{FF2B5EF4-FFF2-40B4-BE49-F238E27FC236}">
                <a16:creationId xmlns:a16="http://schemas.microsoft.com/office/drawing/2014/main" id="{C27D4386-C923-42C0-A300-2772360518B1}"/>
              </a:ext>
            </a:extLst>
          </p:cNvPr>
          <p:cNvSpPr txBox="1"/>
          <p:nvPr/>
        </p:nvSpPr>
        <p:spPr>
          <a:xfrm>
            <a:off x="7650829" y="172864"/>
            <a:ext cx="707237" cy="1421928"/>
          </a:xfrm>
          <a:prstGeom prst="rect">
            <a:avLst/>
          </a:prstGeom>
          <a:noFill/>
        </p:spPr>
        <p:txBody>
          <a:bodyPr wrap="square" rtlCol="0">
            <a:spAutoFit/>
          </a:bodyPr>
          <a:lstStyle/>
          <a:p>
            <a:pPr defTabSz="822960"/>
            <a:r>
              <a:rPr lang="en-US" sz="8640">
                <a:solidFill>
                  <a:srgbClr val="73A3A1"/>
                </a:solidFill>
                <a:latin typeface="Franklin Gothic Book" panose="020B0503020102020204" pitchFamily="34" charset="0"/>
              </a:rPr>
              <a:t>S</a:t>
            </a:r>
          </a:p>
        </p:txBody>
      </p:sp>
      <p:sp>
        <p:nvSpPr>
          <p:cNvPr id="29" name="Tekstboks 15">
            <a:extLst>
              <a:ext uri="{FF2B5EF4-FFF2-40B4-BE49-F238E27FC236}">
                <a16:creationId xmlns:a16="http://schemas.microsoft.com/office/drawing/2014/main" id="{B8272399-0B46-4D5F-A99A-67351DF6516B}"/>
              </a:ext>
            </a:extLst>
          </p:cNvPr>
          <p:cNvSpPr txBox="1"/>
          <p:nvPr/>
        </p:nvSpPr>
        <p:spPr>
          <a:xfrm>
            <a:off x="2975542" y="3737705"/>
            <a:ext cx="707237" cy="1421928"/>
          </a:xfrm>
          <a:prstGeom prst="rect">
            <a:avLst/>
          </a:prstGeom>
          <a:noFill/>
        </p:spPr>
        <p:txBody>
          <a:bodyPr wrap="square" rtlCol="0">
            <a:spAutoFit/>
          </a:bodyPr>
          <a:lstStyle/>
          <a:p>
            <a:pPr defTabSz="822960"/>
            <a:r>
              <a:rPr lang="en-US" sz="8640">
                <a:solidFill>
                  <a:srgbClr val="FEC665"/>
                </a:solidFill>
                <a:latin typeface="Franklin Gothic Book" panose="020B0503020102020204" pitchFamily="34" charset="0"/>
              </a:rPr>
              <a:t>I</a:t>
            </a:r>
          </a:p>
        </p:txBody>
      </p:sp>
      <p:sp>
        <p:nvSpPr>
          <p:cNvPr id="30" name="Tekstboks 14">
            <a:extLst>
              <a:ext uri="{FF2B5EF4-FFF2-40B4-BE49-F238E27FC236}">
                <a16:creationId xmlns:a16="http://schemas.microsoft.com/office/drawing/2014/main" id="{303F9A6D-A066-43FF-B3C0-4C9DBA21FB00}"/>
              </a:ext>
            </a:extLst>
          </p:cNvPr>
          <p:cNvSpPr txBox="1"/>
          <p:nvPr/>
        </p:nvSpPr>
        <p:spPr>
          <a:xfrm>
            <a:off x="7690911" y="3628279"/>
            <a:ext cx="707237" cy="1421928"/>
          </a:xfrm>
          <a:prstGeom prst="rect">
            <a:avLst/>
          </a:prstGeom>
          <a:noFill/>
        </p:spPr>
        <p:txBody>
          <a:bodyPr wrap="square" rtlCol="0">
            <a:spAutoFit/>
          </a:bodyPr>
          <a:lstStyle/>
          <a:p>
            <a:pPr defTabSz="822960"/>
            <a:r>
              <a:rPr lang="en-US" sz="8640">
                <a:solidFill>
                  <a:srgbClr val="2D7FA8"/>
                </a:solidFill>
                <a:latin typeface="Franklin Gothic Book" panose="020B0503020102020204" pitchFamily="34" charset="0"/>
              </a:rPr>
              <a:t>A</a:t>
            </a:r>
          </a:p>
        </p:txBody>
      </p:sp>
      <p:sp>
        <p:nvSpPr>
          <p:cNvPr id="21" name="Tekstboks 17">
            <a:extLst>
              <a:ext uri="{FF2B5EF4-FFF2-40B4-BE49-F238E27FC236}">
                <a16:creationId xmlns:a16="http://schemas.microsoft.com/office/drawing/2014/main" id="{0BA8667A-0744-43B8-B28B-1321FDAC34AE}"/>
              </a:ext>
            </a:extLst>
          </p:cNvPr>
          <p:cNvSpPr txBox="1">
            <a:spLocks noChangeArrowheads="1"/>
          </p:cNvSpPr>
          <p:nvPr/>
        </p:nvSpPr>
        <p:spPr bwMode="auto">
          <a:xfrm>
            <a:off x="2346560" y="2321260"/>
            <a:ext cx="1014413" cy="338554"/>
          </a:xfrm>
          <a:prstGeom prst="rect">
            <a:avLst/>
          </a:prstGeom>
          <a:noFill/>
          <a:ln w="9525">
            <a:noFill/>
            <a:miter lim="800000"/>
            <a:headEnd/>
            <a:tailEnd/>
          </a:ln>
        </p:spPr>
        <p:txBody>
          <a:bodyPr>
            <a:spAutoFit/>
          </a:bodyPr>
          <a:lstStyle/>
          <a:p>
            <a:pPr algn="ctr">
              <a:buSzPct val="100000"/>
            </a:pPr>
            <a:r>
              <a:rPr lang="en-US" sz="1600">
                <a:solidFill>
                  <a:srgbClr val="3D4955"/>
                </a:solidFill>
                <a:sym typeface="Tahoma" pitchFamily="34" charset="0"/>
              </a:rPr>
              <a:t>Control</a:t>
            </a:r>
          </a:p>
        </p:txBody>
      </p:sp>
      <p:sp>
        <p:nvSpPr>
          <p:cNvPr id="22" name="Tekstboks 18">
            <a:extLst>
              <a:ext uri="{FF2B5EF4-FFF2-40B4-BE49-F238E27FC236}">
                <a16:creationId xmlns:a16="http://schemas.microsoft.com/office/drawing/2014/main" id="{50E4E5E3-0CFC-418C-83BB-D7082348C8D9}"/>
              </a:ext>
            </a:extLst>
          </p:cNvPr>
          <p:cNvSpPr txBox="1">
            <a:spLocks noChangeArrowheads="1"/>
          </p:cNvSpPr>
          <p:nvPr/>
        </p:nvSpPr>
        <p:spPr bwMode="auto">
          <a:xfrm>
            <a:off x="5027848" y="4723148"/>
            <a:ext cx="1127125" cy="338554"/>
          </a:xfrm>
          <a:prstGeom prst="rect">
            <a:avLst/>
          </a:prstGeom>
          <a:noFill/>
          <a:ln w="9525">
            <a:noFill/>
            <a:miter lim="800000"/>
            <a:headEnd/>
            <a:tailEnd/>
          </a:ln>
        </p:spPr>
        <p:txBody>
          <a:bodyPr>
            <a:spAutoFit/>
          </a:bodyPr>
          <a:lstStyle/>
          <a:p>
            <a:pPr algn="ctr">
              <a:buSzPct val="100000"/>
            </a:pPr>
            <a:r>
              <a:rPr lang="en-US" sz="1600">
                <a:solidFill>
                  <a:srgbClr val="3D4955"/>
                </a:solidFill>
                <a:sym typeface="Tahoma" pitchFamily="34" charset="0"/>
              </a:rPr>
              <a:t>Task</a:t>
            </a:r>
          </a:p>
        </p:txBody>
      </p:sp>
      <p:sp>
        <p:nvSpPr>
          <p:cNvPr id="23" name="Tekstboks 19">
            <a:extLst>
              <a:ext uri="{FF2B5EF4-FFF2-40B4-BE49-F238E27FC236}">
                <a16:creationId xmlns:a16="http://schemas.microsoft.com/office/drawing/2014/main" id="{D5EEAE02-C94D-4A9A-A89C-68DB0C9FF7A2}"/>
              </a:ext>
            </a:extLst>
          </p:cNvPr>
          <p:cNvSpPr txBox="1">
            <a:spLocks noChangeArrowheads="1"/>
          </p:cNvSpPr>
          <p:nvPr/>
        </p:nvSpPr>
        <p:spPr bwMode="auto">
          <a:xfrm>
            <a:off x="4929423" y="138448"/>
            <a:ext cx="1444625" cy="338554"/>
          </a:xfrm>
          <a:prstGeom prst="rect">
            <a:avLst/>
          </a:prstGeom>
          <a:noFill/>
          <a:ln w="9525">
            <a:noFill/>
            <a:miter lim="800000"/>
            <a:headEnd/>
            <a:tailEnd/>
          </a:ln>
        </p:spPr>
        <p:txBody>
          <a:bodyPr>
            <a:spAutoFit/>
          </a:bodyPr>
          <a:lstStyle/>
          <a:p>
            <a:pPr algn="ctr">
              <a:buSzPct val="100000"/>
            </a:pPr>
            <a:r>
              <a:rPr lang="en-US" sz="1600">
                <a:solidFill>
                  <a:srgbClr val="3D4955"/>
                </a:solidFill>
                <a:sym typeface="Tahoma" pitchFamily="34" charset="0"/>
              </a:rPr>
              <a:t>Person</a:t>
            </a:r>
          </a:p>
        </p:txBody>
      </p:sp>
      <p:sp>
        <p:nvSpPr>
          <p:cNvPr id="31" name="Tekstboks 20">
            <a:extLst>
              <a:ext uri="{FF2B5EF4-FFF2-40B4-BE49-F238E27FC236}">
                <a16:creationId xmlns:a16="http://schemas.microsoft.com/office/drawing/2014/main" id="{533AB9A1-59B7-4864-B00D-DFE0D2C9D136}"/>
              </a:ext>
            </a:extLst>
          </p:cNvPr>
          <p:cNvSpPr txBox="1">
            <a:spLocks noChangeArrowheads="1"/>
          </p:cNvSpPr>
          <p:nvPr/>
        </p:nvSpPr>
        <p:spPr bwMode="auto">
          <a:xfrm>
            <a:off x="7898048" y="2313323"/>
            <a:ext cx="1155700" cy="338554"/>
          </a:xfrm>
          <a:prstGeom prst="rect">
            <a:avLst/>
          </a:prstGeom>
          <a:noFill/>
          <a:ln w="9525">
            <a:noFill/>
            <a:miter lim="800000"/>
            <a:headEnd/>
            <a:tailEnd/>
          </a:ln>
        </p:spPr>
        <p:txBody>
          <a:bodyPr wrap="square">
            <a:spAutoFit/>
          </a:bodyPr>
          <a:lstStyle/>
          <a:p>
            <a:pPr algn="ctr">
              <a:buSzPct val="100000"/>
            </a:pPr>
            <a:r>
              <a:rPr lang="en-US" sz="1600">
                <a:solidFill>
                  <a:srgbClr val="3D4955"/>
                </a:solidFill>
                <a:sym typeface="Tahoma" pitchFamily="34" charset="0"/>
              </a:rPr>
              <a:t>Participate</a:t>
            </a:r>
          </a:p>
        </p:txBody>
      </p:sp>
    </p:spTree>
    <p:extLst>
      <p:ext uri="{BB962C8B-B14F-4D97-AF65-F5344CB8AC3E}">
        <p14:creationId xmlns:p14="http://schemas.microsoft.com/office/powerpoint/2010/main" val="88504560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1"/>
          </p:nvPr>
        </p:nvSpPr>
        <p:spPr>
          <a:xfrm>
            <a:off x="107505" y="0"/>
            <a:ext cx="2674854" cy="853050"/>
          </a:xfrm>
        </p:spPr>
        <p:txBody>
          <a:bodyPr/>
          <a:lstStyle/>
          <a:p>
            <a:r>
              <a:rPr lang="en-US" sz="2000">
                <a:solidFill>
                  <a:srgbClr val="389BC5"/>
                </a:solidFill>
              </a:rPr>
              <a:t>how</a:t>
            </a:r>
            <a:r>
              <a:rPr lang="en-US" sz="2000"/>
              <a:t> do we say it? </a:t>
            </a:r>
          </a:p>
        </p:txBody>
      </p:sp>
      <p:sp>
        <p:nvSpPr>
          <p:cNvPr id="8" name="Pladsholder til tekst 7">
            <a:extLst>
              <a:ext uri="{FF2B5EF4-FFF2-40B4-BE49-F238E27FC236}">
                <a16:creationId xmlns:a16="http://schemas.microsoft.com/office/drawing/2014/main" id="{C952B675-4511-463B-AD3F-DF69018F1389}"/>
              </a:ext>
            </a:extLst>
          </p:cNvPr>
          <p:cNvSpPr>
            <a:spLocks noGrp="1"/>
          </p:cNvSpPr>
          <p:nvPr>
            <p:ph type="body" sz="quarter" idx="13"/>
          </p:nvPr>
        </p:nvSpPr>
        <p:spPr/>
        <p:txBody>
          <a:bodyPr/>
          <a:lstStyle/>
          <a:p>
            <a:endParaRPr lang="en-US"/>
          </a:p>
        </p:txBody>
      </p:sp>
      <p:grpSp>
        <p:nvGrpSpPr>
          <p:cNvPr id="5" name="Group 3"/>
          <p:cNvGrpSpPr>
            <a:grpSpLocks/>
          </p:cNvGrpSpPr>
          <p:nvPr/>
        </p:nvGrpSpPr>
        <p:grpSpPr bwMode="auto">
          <a:xfrm>
            <a:off x="3203848" y="553244"/>
            <a:ext cx="4800600" cy="4267200"/>
            <a:chOff x="336" y="1440"/>
            <a:chExt cx="3648" cy="3792"/>
          </a:xfrm>
        </p:grpSpPr>
        <p:sp>
          <p:nvSpPr>
            <p:cNvPr id="6" name="Line 4"/>
            <p:cNvSpPr>
              <a:spLocks noChangeShapeType="1"/>
            </p:cNvSpPr>
            <p:nvPr/>
          </p:nvSpPr>
          <p:spPr bwMode="auto">
            <a:xfrm>
              <a:off x="2160" y="1440"/>
              <a:ext cx="0" cy="3792"/>
            </a:xfrm>
            <a:prstGeom prst="line">
              <a:avLst/>
            </a:prstGeom>
            <a:noFill/>
            <a:ln w="38100">
              <a:solidFill>
                <a:srgbClr val="3D4955"/>
              </a:solidFill>
              <a:round/>
              <a:headEnd type="triangle" w="med" len="med"/>
              <a:tailEnd type="triangle" w="med" len="med"/>
            </a:ln>
          </p:spPr>
          <p:txBody>
            <a:bodyPr/>
            <a:lstStyle/>
            <a:p>
              <a:endParaRPr lang="en-US"/>
            </a:p>
          </p:txBody>
        </p:sp>
        <p:sp>
          <p:nvSpPr>
            <p:cNvPr id="7" name="Line 5"/>
            <p:cNvSpPr>
              <a:spLocks noChangeShapeType="1"/>
            </p:cNvSpPr>
            <p:nvPr/>
          </p:nvSpPr>
          <p:spPr bwMode="auto">
            <a:xfrm>
              <a:off x="336" y="3216"/>
              <a:ext cx="3648" cy="0"/>
            </a:xfrm>
            <a:prstGeom prst="line">
              <a:avLst/>
            </a:prstGeom>
            <a:noFill/>
            <a:ln w="38100">
              <a:solidFill>
                <a:srgbClr val="3D4955"/>
              </a:solidFill>
              <a:round/>
              <a:headEnd type="triangle" w="med" len="med"/>
              <a:tailEnd type="triangle" w="med" len="med"/>
            </a:ln>
          </p:spPr>
          <p:txBody>
            <a:bodyPr/>
            <a:lstStyle/>
            <a:p>
              <a:endParaRPr lang="en-US"/>
            </a:p>
          </p:txBody>
        </p:sp>
      </p:grpSp>
      <p:sp>
        <p:nvSpPr>
          <p:cNvPr id="4" name="Tekstfelt 3">
            <a:extLst>
              <a:ext uri="{FF2B5EF4-FFF2-40B4-BE49-F238E27FC236}">
                <a16:creationId xmlns:a16="http://schemas.microsoft.com/office/drawing/2014/main" id="{57E252C3-F0BC-4743-8470-53D5FA73807F}"/>
              </a:ext>
            </a:extLst>
          </p:cNvPr>
          <p:cNvSpPr txBox="1"/>
          <p:nvPr/>
        </p:nvSpPr>
        <p:spPr>
          <a:xfrm>
            <a:off x="3685206" y="409780"/>
            <a:ext cx="1887303" cy="2391933"/>
          </a:xfrm>
          <a:prstGeom prst="rect">
            <a:avLst/>
          </a:prstGeom>
          <a:noFill/>
        </p:spPr>
        <p:txBody>
          <a:bodyPr vert="horz" wrap="square" lIns="180000" tIns="180000" rIns="180000" bIns="360000" rtlCol="0" anchor="t" anchorCtr="0">
            <a:spAutoFit/>
          </a:bodyPr>
          <a:lstStyle/>
          <a:p>
            <a:pPr lvl="0">
              <a:buSzPct val="50000"/>
            </a:pPr>
            <a:r>
              <a:rPr lang="en-US" sz="1000">
                <a:latin typeface="Franklin Gothic Book" panose="020B0503020102020204" pitchFamily="34" charset="0"/>
              </a:rPr>
              <a:t>Many lively words</a:t>
            </a:r>
          </a:p>
          <a:p>
            <a:pPr lvl="0">
              <a:buSzPct val="50000"/>
            </a:pPr>
            <a:r>
              <a:rPr lang="en-US" sz="1000">
                <a:latin typeface="Franklin Gothic Book" panose="020B0503020102020204" pitchFamily="34" charset="0"/>
              </a:rPr>
              <a:t>Open body language</a:t>
            </a:r>
          </a:p>
          <a:p>
            <a:pPr lvl="0">
              <a:buSzPct val="50000"/>
            </a:pPr>
            <a:r>
              <a:rPr lang="en-US" sz="1000">
                <a:latin typeface="Franklin Gothic Book" panose="020B0503020102020204" pitchFamily="34" charset="0"/>
              </a:rPr>
              <a:t>Motivating intonation and body language</a:t>
            </a:r>
          </a:p>
          <a:p>
            <a:pPr lvl="0">
              <a:buSzPct val="50000"/>
            </a:pPr>
            <a:r>
              <a:rPr lang="en-US" sz="1000">
                <a:latin typeface="Franklin Gothic Book" panose="020B0503020102020204" pitchFamily="34" charset="0"/>
              </a:rPr>
              <a:t>Loose structure/changes of subject</a:t>
            </a:r>
          </a:p>
          <a:p>
            <a:pPr lvl="0">
              <a:buSzPct val="50000"/>
            </a:pPr>
            <a:r>
              <a:rPr lang="en-US" sz="1000">
                <a:latin typeface="Franklin Gothic Book" panose="020B0503020102020204" pitchFamily="34" charset="0"/>
              </a:rPr>
              <a:t>Lively and animated</a:t>
            </a:r>
          </a:p>
          <a:p>
            <a:pPr lvl="0">
              <a:buSzPct val="50000"/>
            </a:pPr>
            <a:r>
              <a:rPr lang="en-US" sz="1000">
                <a:latin typeface="Franklin Gothic Book" panose="020B0503020102020204" pitchFamily="34" charset="0"/>
              </a:rPr>
              <a:t>Curious and informal</a:t>
            </a:r>
          </a:p>
          <a:p>
            <a:pPr lvl="0">
              <a:buSzPct val="50000"/>
            </a:pPr>
            <a:r>
              <a:rPr lang="en-US" sz="1000">
                <a:latin typeface="Franklin Gothic Book" panose="020B0503020102020204" pitchFamily="34" charset="0"/>
              </a:rPr>
              <a:t>Spoken rather than written </a:t>
            </a:r>
          </a:p>
          <a:p>
            <a:pPr lvl="0"/>
            <a:r>
              <a:rPr lang="en-US" sz="1000">
                <a:latin typeface="Franklin Gothic Book" panose="020B0503020102020204" pitchFamily="34" charset="0"/>
              </a:rPr>
              <a:t>Short overview</a:t>
            </a:r>
          </a:p>
          <a:p>
            <a:pPr lvl="0"/>
            <a:r>
              <a:rPr lang="en-US" sz="1000">
                <a:latin typeface="Franklin Gothic Book" panose="020B0503020102020204" pitchFamily="34" charset="0"/>
              </a:rPr>
              <a:t>Preferably humorous and colorful</a:t>
            </a:r>
            <a:endParaRPr lang="en-US" sz="1050">
              <a:latin typeface="Franklin Gothic Book" panose="020B0503020102020204" pitchFamily="34" charset="0"/>
            </a:endParaRPr>
          </a:p>
        </p:txBody>
      </p:sp>
      <p:sp>
        <p:nvSpPr>
          <p:cNvPr id="25" name="Tekstfelt 24">
            <a:extLst>
              <a:ext uri="{FF2B5EF4-FFF2-40B4-BE49-F238E27FC236}">
                <a16:creationId xmlns:a16="http://schemas.microsoft.com/office/drawing/2014/main" id="{66892B28-E953-48BD-933A-07F3CA486AA7}"/>
              </a:ext>
            </a:extLst>
          </p:cNvPr>
          <p:cNvSpPr txBox="1"/>
          <p:nvPr/>
        </p:nvSpPr>
        <p:spPr>
          <a:xfrm>
            <a:off x="3689923" y="2589323"/>
            <a:ext cx="1914225" cy="2238045"/>
          </a:xfrm>
          <a:prstGeom prst="rect">
            <a:avLst/>
          </a:prstGeom>
          <a:noFill/>
        </p:spPr>
        <p:txBody>
          <a:bodyPr vert="horz" wrap="square" lIns="180000" tIns="180000" rIns="180000" bIns="360000" rtlCol="0" anchor="t" anchorCtr="0">
            <a:spAutoFit/>
          </a:bodyPr>
          <a:lstStyle/>
          <a:p>
            <a:pPr>
              <a:buSzPct val="50000"/>
            </a:pPr>
            <a:r>
              <a:rPr lang="en-US" sz="1000">
                <a:latin typeface="Franklin Gothic Book" panose="020B0503020102020204" pitchFamily="34" charset="0"/>
              </a:rPr>
              <a:t>Short precise sentences</a:t>
            </a:r>
          </a:p>
          <a:p>
            <a:pPr>
              <a:buSzPct val="50000"/>
            </a:pPr>
            <a:r>
              <a:rPr lang="en-US" sz="1000">
                <a:latin typeface="Franklin Gothic Book" panose="020B0503020102020204" pitchFamily="34" charset="0"/>
              </a:rPr>
              <a:t>Powerful body language Direct and at times hurtful intonations </a:t>
            </a:r>
          </a:p>
          <a:p>
            <a:pPr>
              <a:buSzPct val="50000"/>
            </a:pPr>
            <a:r>
              <a:rPr lang="en-US" sz="1000">
                <a:latin typeface="Franklin Gothic Book" panose="020B0503020102020204" pitchFamily="34" charset="0"/>
              </a:rPr>
              <a:t>Stick with the ”issue”</a:t>
            </a:r>
          </a:p>
          <a:p>
            <a:pPr>
              <a:buSzPct val="50000"/>
            </a:pPr>
            <a:r>
              <a:rPr lang="en-US" sz="1000">
                <a:latin typeface="Franklin Gothic Book" panose="020B0503020102020204" pitchFamily="34" charset="0"/>
              </a:rPr>
              <a:t>Speak fast</a:t>
            </a:r>
          </a:p>
          <a:p>
            <a:pPr>
              <a:buSzPct val="50000"/>
            </a:pPr>
            <a:r>
              <a:rPr lang="en-US" sz="1000">
                <a:latin typeface="Franklin Gothic Book" panose="020B0503020102020204" pitchFamily="34" charset="0"/>
              </a:rPr>
              <a:t>Engaged and focused</a:t>
            </a:r>
          </a:p>
          <a:p>
            <a:pPr>
              <a:buSzPct val="50000"/>
            </a:pPr>
            <a:r>
              <a:rPr lang="en-US" sz="1000">
                <a:latin typeface="Franklin Gothic Book" panose="020B0503020102020204" pitchFamily="34" charset="0"/>
              </a:rPr>
              <a:t>Direct and convincing</a:t>
            </a:r>
          </a:p>
          <a:p>
            <a:pPr>
              <a:buSzPct val="50000"/>
            </a:pPr>
            <a:r>
              <a:rPr lang="en-US" sz="1000">
                <a:latin typeface="Franklin Gothic Book" panose="020B0503020102020204" pitchFamily="34" charset="0"/>
              </a:rPr>
              <a:t>Written or spoken – depending on what’s most efficient.</a:t>
            </a:r>
          </a:p>
        </p:txBody>
      </p:sp>
      <p:sp>
        <p:nvSpPr>
          <p:cNvPr id="26" name="Tekstfelt 25">
            <a:extLst>
              <a:ext uri="{FF2B5EF4-FFF2-40B4-BE49-F238E27FC236}">
                <a16:creationId xmlns:a16="http://schemas.microsoft.com/office/drawing/2014/main" id="{AB4435B4-8912-48AA-B5DA-D2D8E183D7BB}"/>
              </a:ext>
            </a:extLst>
          </p:cNvPr>
          <p:cNvSpPr txBox="1"/>
          <p:nvPr/>
        </p:nvSpPr>
        <p:spPr>
          <a:xfrm>
            <a:off x="5794368" y="2580386"/>
            <a:ext cx="2667820" cy="2545821"/>
          </a:xfrm>
          <a:prstGeom prst="rect">
            <a:avLst/>
          </a:prstGeom>
          <a:noFill/>
        </p:spPr>
        <p:txBody>
          <a:bodyPr vert="horz" wrap="square" lIns="180000" tIns="180000" rIns="180000" bIns="360000" rtlCol="0" anchor="t" anchorCtr="0">
            <a:spAutoFit/>
          </a:bodyPr>
          <a:lstStyle/>
          <a:p>
            <a:pPr>
              <a:buSzPct val="50000"/>
            </a:pPr>
            <a:r>
              <a:rPr lang="en-US" sz="1000">
                <a:latin typeface="Franklin Gothic Book" panose="020B0503020102020204" pitchFamily="34" charset="0"/>
              </a:rPr>
              <a:t>Many details</a:t>
            </a:r>
          </a:p>
          <a:p>
            <a:pPr>
              <a:buSzPct val="50000"/>
            </a:pPr>
            <a:r>
              <a:rPr lang="en-US" sz="1000">
                <a:latin typeface="Franklin Gothic Book" panose="020B0503020102020204" pitchFamily="34" charset="0"/>
              </a:rPr>
              <a:t>Fact-based sentences</a:t>
            </a:r>
          </a:p>
          <a:p>
            <a:pPr>
              <a:buSzPct val="50000"/>
            </a:pPr>
            <a:r>
              <a:rPr lang="en-US" sz="1000">
                <a:latin typeface="Franklin Gothic Book" panose="020B0503020102020204" pitchFamily="34" charset="0"/>
              </a:rPr>
              <a:t>Short sentences </a:t>
            </a:r>
          </a:p>
          <a:p>
            <a:pPr>
              <a:buSzPct val="50000"/>
            </a:pPr>
            <a:r>
              <a:rPr lang="en-US" sz="1000">
                <a:latin typeface="Franklin Gothic Book" panose="020B0503020102020204" pitchFamily="34" charset="0"/>
              </a:rPr>
              <a:t>Stick to the ”issue”</a:t>
            </a:r>
          </a:p>
          <a:p>
            <a:pPr>
              <a:buSzPct val="50000"/>
            </a:pPr>
            <a:r>
              <a:rPr lang="en-US" sz="1000">
                <a:latin typeface="Franklin Gothic Book" panose="020B0503020102020204" pitchFamily="34" charset="0"/>
              </a:rPr>
              <a:t>Seek objectivity </a:t>
            </a:r>
            <a:endParaRPr lang="en-US" sz="1000">
              <a:latin typeface="Franklin Gothic Book" panose="020B0503020102020204" pitchFamily="34" charset="0"/>
              <a:sym typeface="Tahoma" pitchFamily="34" charset="0"/>
            </a:endParaRPr>
          </a:p>
          <a:p>
            <a:pPr>
              <a:buSzPct val="50000"/>
            </a:pPr>
            <a:r>
              <a:rPr lang="en-US" sz="1000">
                <a:latin typeface="Franklin Gothic Book" panose="020B0503020102020204" pitchFamily="34" charset="0"/>
                <a:sym typeface="Tahoma" pitchFamily="34" charset="0"/>
              </a:rPr>
              <a:t>Subdued and formal</a:t>
            </a:r>
          </a:p>
          <a:p>
            <a:pPr>
              <a:buSzPct val="50000"/>
            </a:pPr>
            <a:r>
              <a:rPr lang="en-US" sz="1000">
                <a:latin typeface="Franklin Gothic Book" panose="020B0503020102020204" pitchFamily="34" charset="0"/>
                <a:sym typeface="Tahoma" pitchFamily="34" charset="0"/>
              </a:rPr>
              <a:t>Well thought-through</a:t>
            </a:r>
          </a:p>
          <a:p>
            <a:pPr>
              <a:buSzPct val="50000"/>
            </a:pPr>
            <a:r>
              <a:rPr lang="en-US" sz="1000">
                <a:latin typeface="Franklin Gothic Book" panose="020B0503020102020204" pitchFamily="34" charset="0"/>
                <a:sym typeface="Tahoma" pitchFamily="34" charset="0"/>
              </a:rPr>
              <a:t>Interested and calm</a:t>
            </a:r>
          </a:p>
          <a:p>
            <a:pPr>
              <a:buSzPct val="50000"/>
            </a:pPr>
            <a:r>
              <a:rPr lang="en-US" sz="1000">
                <a:latin typeface="Franklin Gothic Book" panose="020B0503020102020204" pitchFamily="34" charset="0"/>
                <a:sym typeface="Tahoma" pitchFamily="34" charset="0"/>
              </a:rPr>
              <a:t>Structured</a:t>
            </a:r>
          </a:p>
          <a:p>
            <a:pPr>
              <a:buSzPct val="50000"/>
            </a:pPr>
            <a:r>
              <a:rPr lang="en-US" sz="1000">
                <a:latin typeface="Franklin Gothic Book" panose="020B0503020102020204" pitchFamily="34" charset="0"/>
                <a:sym typeface="Tahoma" pitchFamily="34" charset="0"/>
              </a:rPr>
              <a:t>Preferably in writing</a:t>
            </a:r>
          </a:p>
          <a:p>
            <a:endParaRPr lang="en-US" sz="1000">
              <a:latin typeface="Franklin Gothic Book" panose="020B0503020102020204" pitchFamily="34" charset="0"/>
            </a:endParaRPr>
          </a:p>
          <a:p>
            <a:br>
              <a:rPr lang="en-US" sz="1000">
                <a:latin typeface="Franklin Gothic Book" panose="020B0503020102020204" pitchFamily="34" charset="0"/>
              </a:rPr>
            </a:br>
            <a:endParaRPr lang="en-US" sz="1000">
              <a:latin typeface="Franklin Gothic Book" panose="020B0503020102020204" pitchFamily="34" charset="0"/>
              <a:sym typeface="Wingdings" panose="05000000000000000000" pitchFamily="2" charset="2"/>
            </a:endParaRPr>
          </a:p>
        </p:txBody>
      </p:sp>
      <p:sp>
        <p:nvSpPr>
          <p:cNvPr id="27" name="Tekstfelt 26">
            <a:extLst>
              <a:ext uri="{FF2B5EF4-FFF2-40B4-BE49-F238E27FC236}">
                <a16:creationId xmlns:a16="http://schemas.microsoft.com/office/drawing/2014/main" id="{F4567AFE-8A20-4F6B-8CF9-57C761D5B5B6}"/>
              </a:ext>
            </a:extLst>
          </p:cNvPr>
          <p:cNvSpPr txBox="1"/>
          <p:nvPr/>
        </p:nvSpPr>
        <p:spPr>
          <a:xfrm>
            <a:off x="5794367" y="418339"/>
            <a:ext cx="2337813" cy="2238045"/>
          </a:xfrm>
          <a:prstGeom prst="rect">
            <a:avLst/>
          </a:prstGeom>
          <a:noFill/>
        </p:spPr>
        <p:txBody>
          <a:bodyPr vert="horz" wrap="square" lIns="180000" tIns="180000" rIns="180000" bIns="360000" rtlCol="0" anchor="t" anchorCtr="0">
            <a:spAutoFit/>
          </a:bodyPr>
          <a:lstStyle/>
          <a:p>
            <a:pPr>
              <a:buSzPct val="50000"/>
            </a:pPr>
            <a:r>
              <a:rPr lang="en-US" sz="1000">
                <a:latin typeface="Franklin Gothic Book" panose="020B0503020102020204" pitchFamily="34" charset="0"/>
              </a:rPr>
              <a:t>Diplomatic</a:t>
            </a:r>
          </a:p>
          <a:p>
            <a:pPr>
              <a:buSzPct val="50000"/>
            </a:pPr>
            <a:r>
              <a:rPr lang="en-US" sz="1000">
                <a:latin typeface="Franklin Gothic Book" panose="020B0503020102020204" pitchFamily="34" charset="0"/>
              </a:rPr>
              <a:t>Pleasant tone of voice</a:t>
            </a:r>
          </a:p>
          <a:p>
            <a:pPr>
              <a:buSzPct val="50000"/>
            </a:pPr>
            <a:r>
              <a:rPr lang="en-US" sz="1000">
                <a:latin typeface="Franklin Gothic Book" panose="020B0503020102020204" pitchFamily="34" charset="0"/>
              </a:rPr>
              <a:t>Welcoming </a:t>
            </a:r>
          </a:p>
          <a:p>
            <a:pPr>
              <a:buSzPct val="50000"/>
            </a:pPr>
            <a:r>
              <a:rPr lang="en-US" sz="1000">
                <a:latin typeface="Franklin Gothic Book" panose="020B0503020102020204" pitchFamily="34" charset="0"/>
              </a:rPr>
              <a:t>Communicate between the lines</a:t>
            </a:r>
          </a:p>
          <a:p>
            <a:pPr>
              <a:buSzPct val="50000"/>
            </a:pPr>
            <a:r>
              <a:rPr lang="en-US" sz="1000">
                <a:latin typeface="Franklin Gothic Book" panose="020B0503020102020204" pitchFamily="34" charset="0"/>
              </a:rPr>
              <a:t>Loose structure</a:t>
            </a:r>
          </a:p>
          <a:p>
            <a:pPr>
              <a:buSzPct val="50000"/>
            </a:pPr>
            <a:r>
              <a:rPr lang="en-US" sz="1000">
                <a:latin typeface="Franklin Gothic Book" panose="020B0503020102020204" pitchFamily="34" charset="0"/>
              </a:rPr>
              <a:t>Listening and patient</a:t>
            </a:r>
          </a:p>
          <a:p>
            <a:pPr>
              <a:buSzPct val="50000"/>
            </a:pPr>
            <a:r>
              <a:rPr lang="en-US" sz="1000">
                <a:latin typeface="Franklin Gothic Book" panose="020B0503020102020204" pitchFamily="34" charset="0"/>
              </a:rPr>
              <a:t>Accepting</a:t>
            </a:r>
          </a:p>
          <a:p>
            <a:pPr>
              <a:buSzPct val="50000"/>
            </a:pPr>
            <a:r>
              <a:rPr lang="en-US" sz="1000">
                <a:latin typeface="Franklin Gothic Book" panose="020B0503020102020204" pitchFamily="34" charset="0"/>
                <a:sym typeface="Tahoma" pitchFamily="34" charset="0"/>
              </a:rPr>
              <a:t>Calm and present</a:t>
            </a:r>
          </a:p>
          <a:p>
            <a:pPr>
              <a:buSzPct val="50000"/>
            </a:pPr>
            <a:r>
              <a:rPr lang="en-US" sz="1000">
                <a:latin typeface="Franklin Gothic Book" panose="020B0503020102020204" pitchFamily="34" charset="0"/>
                <a:sym typeface="Tahoma" pitchFamily="34" charset="0"/>
              </a:rPr>
              <a:t>Spoken rather than written</a:t>
            </a:r>
          </a:p>
          <a:p>
            <a:pPr>
              <a:buSzPct val="50000"/>
            </a:pPr>
            <a:r>
              <a:rPr lang="en-US" sz="1000">
                <a:latin typeface="Franklin Gothic Book" panose="020B0503020102020204" pitchFamily="34" charset="0"/>
                <a:sym typeface="Tahoma" pitchFamily="34" charset="0"/>
              </a:rPr>
              <a:t>Honest and personal </a:t>
            </a:r>
          </a:p>
          <a:p>
            <a:pPr>
              <a:buSzPct val="50000"/>
            </a:pPr>
            <a:r>
              <a:rPr lang="en-US" sz="1000">
                <a:latin typeface="Franklin Gothic Book" panose="020B0503020102020204" pitchFamily="34" charset="0"/>
                <a:sym typeface="Tahoma" pitchFamily="34" charset="0"/>
              </a:rPr>
              <a:t>Describe different points of view</a:t>
            </a:r>
            <a:endParaRPr lang="en-US" sz="700">
              <a:latin typeface="Franklin Gothic Book" panose="020B0503020102020204" pitchFamily="34" charset="0"/>
            </a:endParaRPr>
          </a:p>
        </p:txBody>
      </p:sp>
      <p:sp>
        <p:nvSpPr>
          <p:cNvPr id="24" name="Tekstboks 12">
            <a:extLst>
              <a:ext uri="{FF2B5EF4-FFF2-40B4-BE49-F238E27FC236}">
                <a16:creationId xmlns:a16="http://schemas.microsoft.com/office/drawing/2014/main" id="{F9C930E2-4055-4D85-9D6B-B7050E988739}"/>
              </a:ext>
            </a:extLst>
          </p:cNvPr>
          <p:cNvSpPr txBox="1"/>
          <p:nvPr/>
        </p:nvSpPr>
        <p:spPr>
          <a:xfrm>
            <a:off x="2850229" y="759991"/>
            <a:ext cx="707237" cy="1421928"/>
          </a:xfrm>
          <a:prstGeom prst="rect">
            <a:avLst/>
          </a:prstGeom>
          <a:noFill/>
        </p:spPr>
        <p:txBody>
          <a:bodyPr wrap="square" rtlCol="0">
            <a:spAutoFit/>
          </a:bodyPr>
          <a:lstStyle/>
          <a:p>
            <a:pPr defTabSz="822960"/>
            <a:r>
              <a:rPr lang="en-US" sz="8640">
                <a:solidFill>
                  <a:srgbClr val="C05C56"/>
                </a:solidFill>
                <a:latin typeface="Franklin Gothic Book" panose="020B0503020102020204" pitchFamily="34" charset="0"/>
              </a:rPr>
              <a:t>E</a:t>
            </a:r>
          </a:p>
        </p:txBody>
      </p:sp>
      <p:sp>
        <p:nvSpPr>
          <p:cNvPr id="28" name="Tekstboks 13">
            <a:extLst>
              <a:ext uri="{FF2B5EF4-FFF2-40B4-BE49-F238E27FC236}">
                <a16:creationId xmlns:a16="http://schemas.microsoft.com/office/drawing/2014/main" id="{C27D4386-C923-42C0-A300-2772360518B1}"/>
              </a:ext>
            </a:extLst>
          </p:cNvPr>
          <p:cNvSpPr txBox="1"/>
          <p:nvPr/>
        </p:nvSpPr>
        <p:spPr>
          <a:xfrm>
            <a:off x="7650828" y="694191"/>
            <a:ext cx="707237" cy="1421928"/>
          </a:xfrm>
          <a:prstGeom prst="rect">
            <a:avLst/>
          </a:prstGeom>
          <a:noFill/>
        </p:spPr>
        <p:txBody>
          <a:bodyPr wrap="square" rtlCol="0">
            <a:spAutoFit/>
          </a:bodyPr>
          <a:lstStyle/>
          <a:p>
            <a:pPr defTabSz="822960"/>
            <a:r>
              <a:rPr lang="en-US" sz="8640">
                <a:solidFill>
                  <a:srgbClr val="73A3A1"/>
                </a:solidFill>
                <a:latin typeface="Franklin Gothic Book" panose="020B0503020102020204" pitchFamily="34" charset="0"/>
              </a:rPr>
              <a:t>S</a:t>
            </a:r>
          </a:p>
        </p:txBody>
      </p:sp>
      <p:sp>
        <p:nvSpPr>
          <p:cNvPr id="29" name="Tekstboks 15">
            <a:extLst>
              <a:ext uri="{FF2B5EF4-FFF2-40B4-BE49-F238E27FC236}">
                <a16:creationId xmlns:a16="http://schemas.microsoft.com/office/drawing/2014/main" id="{B8272399-0B46-4D5F-A99A-67351DF6516B}"/>
              </a:ext>
            </a:extLst>
          </p:cNvPr>
          <p:cNvSpPr txBox="1"/>
          <p:nvPr/>
        </p:nvSpPr>
        <p:spPr>
          <a:xfrm>
            <a:off x="2940364" y="2999118"/>
            <a:ext cx="707237" cy="1421928"/>
          </a:xfrm>
          <a:prstGeom prst="rect">
            <a:avLst/>
          </a:prstGeom>
          <a:noFill/>
        </p:spPr>
        <p:txBody>
          <a:bodyPr wrap="square" rtlCol="0">
            <a:spAutoFit/>
          </a:bodyPr>
          <a:lstStyle/>
          <a:p>
            <a:pPr defTabSz="822960"/>
            <a:r>
              <a:rPr lang="en-US" sz="8640">
                <a:solidFill>
                  <a:srgbClr val="FEC665"/>
                </a:solidFill>
                <a:latin typeface="Franklin Gothic Book" panose="020B0503020102020204" pitchFamily="34" charset="0"/>
              </a:rPr>
              <a:t>I</a:t>
            </a:r>
          </a:p>
        </p:txBody>
      </p:sp>
      <p:sp>
        <p:nvSpPr>
          <p:cNvPr id="30" name="Tekstboks 14">
            <a:extLst>
              <a:ext uri="{FF2B5EF4-FFF2-40B4-BE49-F238E27FC236}">
                <a16:creationId xmlns:a16="http://schemas.microsoft.com/office/drawing/2014/main" id="{303F9A6D-A066-43FF-B3C0-4C9DBA21FB00}"/>
              </a:ext>
            </a:extLst>
          </p:cNvPr>
          <p:cNvSpPr txBox="1"/>
          <p:nvPr/>
        </p:nvSpPr>
        <p:spPr>
          <a:xfrm>
            <a:off x="7650828" y="2992604"/>
            <a:ext cx="707237" cy="1421928"/>
          </a:xfrm>
          <a:prstGeom prst="rect">
            <a:avLst/>
          </a:prstGeom>
          <a:noFill/>
        </p:spPr>
        <p:txBody>
          <a:bodyPr wrap="square" rtlCol="0">
            <a:spAutoFit/>
          </a:bodyPr>
          <a:lstStyle/>
          <a:p>
            <a:pPr defTabSz="822960"/>
            <a:r>
              <a:rPr lang="en-US" sz="8640">
                <a:solidFill>
                  <a:srgbClr val="2D7FA8"/>
                </a:solidFill>
                <a:latin typeface="Franklin Gothic Book" panose="020B0503020102020204" pitchFamily="34" charset="0"/>
              </a:rPr>
              <a:t>A</a:t>
            </a:r>
          </a:p>
        </p:txBody>
      </p:sp>
      <p:sp>
        <p:nvSpPr>
          <p:cNvPr id="21" name="Tekstboks 17">
            <a:extLst>
              <a:ext uri="{FF2B5EF4-FFF2-40B4-BE49-F238E27FC236}">
                <a16:creationId xmlns:a16="http://schemas.microsoft.com/office/drawing/2014/main" id="{B5223E90-8863-4A38-8B39-2C5A1E9A80E4}"/>
              </a:ext>
            </a:extLst>
          </p:cNvPr>
          <p:cNvSpPr txBox="1">
            <a:spLocks noChangeArrowheads="1"/>
          </p:cNvSpPr>
          <p:nvPr/>
        </p:nvSpPr>
        <p:spPr bwMode="auto">
          <a:xfrm>
            <a:off x="2366812" y="2379927"/>
            <a:ext cx="1014413" cy="338554"/>
          </a:xfrm>
          <a:prstGeom prst="rect">
            <a:avLst/>
          </a:prstGeom>
          <a:noFill/>
          <a:ln w="9525">
            <a:noFill/>
            <a:miter lim="800000"/>
            <a:headEnd/>
            <a:tailEnd/>
          </a:ln>
        </p:spPr>
        <p:txBody>
          <a:bodyPr>
            <a:spAutoFit/>
          </a:bodyPr>
          <a:lstStyle/>
          <a:p>
            <a:pPr algn="ctr">
              <a:buSzPct val="100000"/>
            </a:pPr>
            <a:r>
              <a:rPr lang="en-US" sz="1600">
                <a:solidFill>
                  <a:srgbClr val="3D4955"/>
                </a:solidFill>
                <a:sym typeface="Tahoma" pitchFamily="34" charset="0"/>
              </a:rPr>
              <a:t>Control</a:t>
            </a:r>
          </a:p>
        </p:txBody>
      </p:sp>
      <p:sp>
        <p:nvSpPr>
          <p:cNvPr id="22" name="Tekstboks 18">
            <a:extLst>
              <a:ext uri="{FF2B5EF4-FFF2-40B4-BE49-F238E27FC236}">
                <a16:creationId xmlns:a16="http://schemas.microsoft.com/office/drawing/2014/main" id="{BDE26594-2335-4F7F-B4A3-D07B7976763F}"/>
              </a:ext>
            </a:extLst>
          </p:cNvPr>
          <p:cNvSpPr txBox="1">
            <a:spLocks noChangeArrowheads="1"/>
          </p:cNvSpPr>
          <p:nvPr/>
        </p:nvSpPr>
        <p:spPr bwMode="auto">
          <a:xfrm>
            <a:off x="5048100" y="4781815"/>
            <a:ext cx="1127125" cy="338554"/>
          </a:xfrm>
          <a:prstGeom prst="rect">
            <a:avLst/>
          </a:prstGeom>
          <a:noFill/>
          <a:ln w="9525">
            <a:noFill/>
            <a:miter lim="800000"/>
            <a:headEnd/>
            <a:tailEnd/>
          </a:ln>
        </p:spPr>
        <p:txBody>
          <a:bodyPr>
            <a:spAutoFit/>
          </a:bodyPr>
          <a:lstStyle/>
          <a:p>
            <a:pPr algn="ctr">
              <a:buSzPct val="100000"/>
            </a:pPr>
            <a:r>
              <a:rPr lang="en-US" sz="1600">
                <a:solidFill>
                  <a:srgbClr val="3D4955"/>
                </a:solidFill>
                <a:sym typeface="Tahoma" pitchFamily="34" charset="0"/>
              </a:rPr>
              <a:t>Task</a:t>
            </a:r>
          </a:p>
        </p:txBody>
      </p:sp>
      <p:sp>
        <p:nvSpPr>
          <p:cNvPr id="23" name="Tekstboks 19">
            <a:extLst>
              <a:ext uri="{FF2B5EF4-FFF2-40B4-BE49-F238E27FC236}">
                <a16:creationId xmlns:a16="http://schemas.microsoft.com/office/drawing/2014/main" id="{1FA39ABC-F00D-4724-9EBB-7B2F100ADB2E}"/>
              </a:ext>
            </a:extLst>
          </p:cNvPr>
          <p:cNvSpPr txBox="1">
            <a:spLocks noChangeArrowheads="1"/>
          </p:cNvSpPr>
          <p:nvPr/>
        </p:nvSpPr>
        <p:spPr bwMode="auto">
          <a:xfrm>
            <a:off x="4949675" y="197115"/>
            <a:ext cx="1444625" cy="338554"/>
          </a:xfrm>
          <a:prstGeom prst="rect">
            <a:avLst/>
          </a:prstGeom>
          <a:noFill/>
          <a:ln w="9525">
            <a:noFill/>
            <a:miter lim="800000"/>
            <a:headEnd/>
            <a:tailEnd/>
          </a:ln>
        </p:spPr>
        <p:txBody>
          <a:bodyPr>
            <a:spAutoFit/>
          </a:bodyPr>
          <a:lstStyle/>
          <a:p>
            <a:pPr algn="ctr">
              <a:buSzPct val="100000"/>
            </a:pPr>
            <a:r>
              <a:rPr lang="en-US" sz="1600">
                <a:solidFill>
                  <a:srgbClr val="3D4955"/>
                </a:solidFill>
                <a:sym typeface="Tahoma" pitchFamily="34" charset="0"/>
              </a:rPr>
              <a:t>Person</a:t>
            </a:r>
          </a:p>
        </p:txBody>
      </p:sp>
      <p:sp>
        <p:nvSpPr>
          <p:cNvPr id="31" name="Tekstboks 20">
            <a:extLst>
              <a:ext uri="{FF2B5EF4-FFF2-40B4-BE49-F238E27FC236}">
                <a16:creationId xmlns:a16="http://schemas.microsoft.com/office/drawing/2014/main" id="{F2B0E391-5970-4A14-8B46-C543757E2DC7}"/>
              </a:ext>
            </a:extLst>
          </p:cNvPr>
          <p:cNvSpPr txBox="1">
            <a:spLocks noChangeArrowheads="1"/>
          </p:cNvSpPr>
          <p:nvPr/>
        </p:nvSpPr>
        <p:spPr bwMode="auto">
          <a:xfrm>
            <a:off x="7918300" y="2371990"/>
            <a:ext cx="1155700" cy="338554"/>
          </a:xfrm>
          <a:prstGeom prst="rect">
            <a:avLst/>
          </a:prstGeom>
          <a:noFill/>
          <a:ln w="9525">
            <a:noFill/>
            <a:miter lim="800000"/>
            <a:headEnd/>
            <a:tailEnd/>
          </a:ln>
        </p:spPr>
        <p:txBody>
          <a:bodyPr wrap="square">
            <a:spAutoFit/>
          </a:bodyPr>
          <a:lstStyle/>
          <a:p>
            <a:pPr algn="ctr">
              <a:buSzPct val="100000"/>
            </a:pPr>
            <a:r>
              <a:rPr lang="en-US" sz="1600">
                <a:solidFill>
                  <a:srgbClr val="3D4955"/>
                </a:solidFill>
                <a:sym typeface="Tahoma" pitchFamily="34" charset="0"/>
              </a:rPr>
              <a:t>Participate</a:t>
            </a:r>
          </a:p>
        </p:txBody>
      </p:sp>
    </p:spTree>
    <p:extLst>
      <p:ext uri="{BB962C8B-B14F-4D97-AF65-F5344CB8AC3E}">
        <p14:creationId xmlns:p14="http://schemas.microsoft.com/office/powerpoint/2010/main" val="34291014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1"/>
          </p:nvPr>
        </p:nvSpPr>
        <p:spPr>
          <a:xfrm>
            <a:off x="107505" y="0"/>
            <a:ext cx="2582778" cy="883828"/>
          </a:xfrm>
        </p:spPr>
        <p:txBody>
          <a:bodyPr/>
          <a:lstStyle/>
          <a:p>
            <a:r>
              <a:rPr lang="en-US"/>
              <a:t>communication</a:t>
            </a:r>
          </a:p>
        </p:txBody>
      </p:sp>
      <p:sp>
        <p:nvSpPr>
          <p:cNvPr id="8" name="Pladsholder til tekst 7">
            <a:extLst>
              <a:ext uri="{FF2B5EF4-FFF2-40B4-BE49-F238E27FC236}">
                <a16:creationId xmlns:a16="http://schemas.microsoft.com/office/drawing/2014/main" id="{C952B675-4511-463B-AD3F-DF69018F1389}"/>
              </a:ext>
            </a:extLst>
          </p:cNvPr>
          <p:cNvSpPr>
            <a:spLocks noGrp="1"/>
          </p:cNvSpPr>
          <p:nvPr>
            <p:ph type="body" sz="quarter" idx="13"/>
          </p:nvPr>
        </p:nvSpPr>
        <p:spPr/>
        <p:txBody>
          <a:bodyPr/>
          <a:lstStyle/>
          <a:p>
            <a:endParaRPr lang="en-US">
              <a:latin typeface="Open Sans"/>
            </a:endParaRPr>
          </a:p>
        </p:txBody>
      </p:sp>
      <p:grpSp>
        <p:nvGrpSpPr>
          <p:cNvPr id="5" name="Group 3"/>
          <p:cNvGrpSpPr>
            <a:grpSpLocks/>
          </p:cNvGrpSpPr>
          <p:nvPr/>
        </p:nvGrpSpPr>
        <p:grpSpPr bwMode="auto">
          <a:xfrm>
            <a:off x="3203848" y="553244"/>
            <a:ext cx="4800600" cy="4267200"/>
            <a:chOff x="336" y="1440"/>
            <a:chExt cx="3648" cy="3792"/>
          </a:xfrm>
        </p:grpSpPr>
        <p:sp>
          <p:nvSpPr>
            <p:cNvPr id="6" name="Line 4"/>
            <p:cNvSpPr>
              <a:spLocks noChangeShapeType="1"/>
            </p:cNvSpPr>
            <p:nvPr/>
          </p:nvSpPr>
          <p:spPr bwMode="auto">
            <a:xfrm>
              <a:off x="2160" y="1440"/>
              <a:ext cx="0" cy="3792"/>
            </a:xfrm>
            <a:prstGeom prst="line">
              <a:avLst/>
            </a:prstGeom>
            <a:noFill/>
            <a:ln w="38100">
              <a:solidFill>
                <a:srgbClr val="3D4955"/>
              </a:solidFill>
              <a:round/>
              <a:headEnd type="triangle" w="med" len="med"/>
              <a:tailEnd type="triangle" w="med" len="med"/>
            </a:ln>
          </p:spPr>
          <p:txBody>
            <a:bodyPr/>
            <a:lstStyle/>
            <a:p>
              <a:endParaRPr lang="en-US">
                <a:latin typeface="Open Sans"/>
              </a:endParaRPr>
            </a:p>
          </p:txBody>
        </p:sp>
        <p:sp>
          <p:nvSpPr>
            <p:cNvPr id="7" name="Line 5"/>
            <p:cNvSpPr>
              <a:spLocks noChangeShapeType="1"/>
            </p:cNvSpPr>
            <p:nvPr/>
          </p:nvSpPr>
          <p:spPr bwMode="auto">
            <a:xfrm>
              <a:off x="336" y="3216"/>
              <a:ext cx="3648" cy="0"/>
            </a:xfrm>
            <a:prstGeom prst="line">
              <a:avLst/>
            </a:prstGeom>
            <a:noFill/>
            <a:ln w="38100">
              <a:solidFill>
                <a:srgbClr val="3D4955"/>
              </a:solidFill>
              <a:round/>
              <a:headEnd type="triangle" w="med" len="med"/>
              <a:tailEnd type="triangle" w="med" len="med"/>
            </a:ln>
          </p:spPr>
          <p:txBody>
            <a:bodyPr/>
            <a:lstStyle/>
            <a:p>
              <a:endParaRPr lang="en-US">
                <a:latin typeface="Open Sans"/>
              </a:endParaRPr>
            </a:p>
          </p:txBody>
        </p:sp>
      </p:grpSp>
      <p:sp>
        <p:nvSpPr>
          <p:cNvPr id="4" name="Tekstfelt 3">
            <a:extLst>
              <a:ext uri="{FF2B5EF4-FFF2-40B4-BE49-F238E27FC236}">
                <a16:creationId xmlns:a16="http://schemas.microsoft.com/office/drawing/2014/main" id="{57E252C3-F0BC-4743-8470-53D5FA73807F}"/>
              </a:ext>
            </a:extLst>
          </p:cNvPr>
          <p:cNvSpPr txBox="1"/>
          <p:nvPr/>
        </p:nvSpPr>
        <p:spPr>
          <a:xfrm>
            <a:off x="3685206" y="409780"/>
            <a:ext cx="1887303" cy="2685859"/>
          </a:xfrm>
          <a:prstGeom prst="rect">
            <a:avLst/>
          </a:prstGeom>
          <a:noFill/>
        </p:spPr>
        <p:txBody>
          <a:bodyPr vert="horz" wrap="square" lIns="180000" tIns="180000" rIns="180000" bIns="360000" rtlCol="0" anchor="t" anchorCtr="0">
            <a:spAutoFit/>
          </a:bodyPr>
          <a:lstStyle/>
          <a:p>
            <a:pPr>
              <a:lnSpc>
                <a:spcPct val="95000"/>
              </a:lnSpc>
              <a:spcBef>
                <a:spcPct val="15000"/>
              </a:spcBef>
            </a:pPr>
            <a:r>
              <a:rPr lang="en-US" sz="1050" b="1">
                <a:solidFill>
                  <a:srgbClr val="4D4D4D"/>
                </a:solidFill>
              </a:rPr>
              <a:t>Focus: </a:t>
            </a:r>
            <a:r>
              <a:rPr lang="en-US" sz="1050">
                <a:solidFill>
                  <a:srgbClr val="4D4D4D"/>
                </a:solidFill>
              </a:rPr>
              <a:t>Something exciting, new, different, prestigous, make themselves seen</a:t>
            </a:r>
          </a:p>
          <a:p>
            <a:pPr>
              <a:lnSpc>
                <a:spcPct val="95000"/>
              </a:lnSpc>
              <a:spcBef>
                <a:spcPct val="15000"/>
              </a:spcBef>
            </a:pPr>
            <a:endParaRPr lang="en-US" sz="1050" b="1">
              <a:solidFill>
                <a:srgbClr val="4D4D4D"/>
              </a:solidFill>
            </a:endParaRPr>
          </a:p>
          <a:p>
            <a:pPr>
              <a:lnSpc>
                <a:spcPct val="95000"/>
              </a:lnSpc>
              <a:spcBef>
                <a:spcPct val="15000"/>
              </a:spcBef>
            </a:pPr>
            <a:r>
              <a:rPr lang="en-US" sz="1050" b="1">
                <a:solidFill>
                  <a:srgbClr val="4D4D4D"/>
                </a:solidFill>
              </a:rPr>
              <a:t>Your influence: </a:t>
            </a:r>
          </a:p>
          <a:p>
            <a:pPr>
              <a:lnSpc>
                <a:spcPct val="95000"/>
              </a:lnSpc>
              <a:spcBef>
                <a:spcPct val="15000"/>
              </a:spcBef>
            </a:pPr>
            <a:r>
              <a:rPr lang="en-US" sz="1050">
                <a:solidFill>
                  <a:srgbClr val="4D4D4D"/>
                </a:solidFill>
              </a:rPr>
              <a:t>Preferably enthusiastic, excited, tuned in, sophisticated, curious</a:t>
            </a:r>
          </a:p>
          <a:p>
            <a:pPr>
              <a:lnSpc>
                <a:spcPct val="95000"/>
              </a:lnSpc>
              <a:spcBef>
                <a:spcPct val="15000"/>
              </a:spcBef>
            </a:pPr>
            <a:endParaRPr lang="en-US" sz="1050" b="1" i="1">
              <a:solidFill>
                <a:srgbClr val="C00000"/>
              </a:solidFill>
            </a:endParaRPr>
          </a:p>
          <a:p>
            <a:pPr defTabSz="822960">
              <a:lnSpc>
                <a:spcPct val="95000"/>
              </a:lnSpc>
              <a:spcBef>
                <a:spcPct val="15000"/>
              </a:spcBef>
            </a:pPr>
            <a:r>
              <a:rPr lang="en-US" sz="1050" b="1">
                <a:solidFill>
                  <a:srgbClr val="C05C56"/>
                </a:solidFill>
              </a:rPr>
              <a:t>Don’t want to hear about the details!</a:t>
            </a:r>
          </a:p>
          <a:p>
            <a:pPr lvl="0">
              <a:buSzPct val="50000"/>
            </a:pPr>
            <a:endParaRPr lang="en-US" sz="1050">
              <a:sym typeface="Tahoma" pitchFamily="34" charset="0"/>
            </a:endParaRPr>
          </a:p>
          <a:p>
            <a:pPr algn="just"/>
            <a:endParaRPr lang="en-US" sz="1100"/>
          </a:p>
        </p:txBody>
      </p:sp>
      <p:sp>
        <p:nvSpPr>
          <p:cNvPr id="25" name="Tekstfelt 24">
            <a:extLst>
              <a:ext uri="{FF2B5EF4-FFF2-40B4-BE49-F238E27FC236}">
                <a16:creationId xmlns:a16="http://schemas.microsoft.com/office/drawing/2014/main" id="{66892B28-E953-48BD-933A-07F3CA486AA7}"/>
              </a:ext>
            </a:extLst>
          </p:cNvPr>
          <p:cNvSpPr txBox="1"/>
          <p:nvPr/>
        </p:nvSpPr>
        <p:spPr>
          <a:xfrm>
            <a:off x="3689923" y="2589323"/>
            <a:ext cx="1914225" cy="2047993"/>
          </a:xfrm>
          <a:prstGeom prst="rect">
            <a:avLst/>
          </a:prstGeom>
          <a:noFill/>
        </p:spPr>
        <p:txBody>
          <a:bodyPr vert="horz" wrap="square" lIns="180000" tIns="180000" rIns="180000" bIns="360000" rtlCol="0" anchor="t" anchorCtr="0">
            <a:spAutoFit/>
          </a:bodyPr>
          <a:lstStyle/>
          <a:p>
            <a:pPr>
              <a:lnSpc>
                <a:spcPct val="95000"/>
              </a:lnSpc>
              <a:spcBef>
                <a:spcPct val="15000"/>
              </a:spcBef>
            </a:pPr>
            <a:r>
              <a:rPr lang="en-US" sz="1050" b="1">
                <a:solidFill>
                  <a:srgbClr val="4D4D4D"/>
                </a:solidFill>
              </a:rPr>
              <a:t>Focus: </a:t>
            </a:r>
            <a:r>
              <a:rPr lang="en-US" sz="1050">
                <a:solidFill>
                  <a:srgbClr val="4D4D4D"/>
                </a:solidFill>
              </a:rPr>
              <a:t>Results, control, independence, progress, efficiency</a:t>
            </a:r>
          </a:p>
          <a:p>
            <a:pPr>
              <a:lnSpc>
                <a:spcPct val="95000"/>
              </a:lnSpc>
              <a:spcBef>
                <a:spcPct val="15000"/>
              </a:spcBef>
            </a:pPr>
            <a:endParaRPr lang="en-US" sz="1050">
              <a:solidFill>
                <a:srgbClr val="4D4D4D"/>
              </a:solidFill>
            </a:endParaRPr>
          </a:p>
          <a:p>
            <a:pPr>
              <a:lnSpc>
                <a:spcPct val="95000"/>
              </a:lnSpc>
              <a:spcBef>
                <a:spcPct val="15000"/>
              </a:spcBef>
            </a:pPr>
            <a:r>
              <a:rPr lang="en-US" sz="1050" b="1">
                <a:solidFill>
                  <a:srgbClr val="4D4D4D"/>
                </a:solidFill>
              </a:rPr>
              <a:t>Your influence: </a:t>
            </a:r>
          </a:p>
          <a:p>
            <a:pPr>
              <a:lnSpc>
                <a:spcPct val="95000"/>
              </a:lnSpc>
              <a:spcBef>
                <a:spcPct val="15000"/>
              </a:spcBef>
            </a:pPr>
            <a:r>
              <a:rPr lang="en-US" sz="1050">
                <a:solidFill>
                  <a:srgbClr val="4D4D4D"/>
                </a:solidFill>
              </a:rPr>
              <a:t>Efficient, don’t waste time, straight to the point</a:t>
            </a:r>
          </a:p>
          <a:p>
            <a:pPr>
              <a:lnSpc>
                <a:spcPct val="95000"/>
              </a:lnSpc>
              <a:spcBef>
                <a:spcPct val="15000"/>
              </a:spcBef>
            </a:pPr>
            <a:endParaRPr lang="en-US" sz="1050">
              <a:solidFill>
                <a:srgbClr val="4D4D4D"/>
              </a:solidFill>
            </a:endParaRPr>
          </a:p>
          <a:p>
            <a:pPr defTabSz="822960">
              <a:lnSpc>
                <a:spcPct val="95000"/>
              </a:lnSpc>
              <a:spcBef>
                <a:spcPct val="15000"/>
              </a:spcBef>
            </a:pPr>
            <a:r>
              <a:rPr lang="en-US" sz="1050" b="1">
                <a:solidFill>
                  <a:srgbClr val="FEC665"/>
                </a:solidFill>
              </a:rPr>
              <a:t>Can’t stand small talk</a:t>
            </a:r>
            <a:endParaRPr lang="en-US" sz="1050"/>
          </a:p>
        </p:txBody>
      </p:sp>
      <p:sp>
        <p:nvSpPr>
          <p:cNvPr id="26" name="Tekstfelt 25">
            <a:extLst>
              <a:ext uri="{FF2B5EF4-FFF2-40B4-BE49-F238E27FC236}">
                <a16:creationId xmlns:a16="http://schemas.microsoft.com/office/drawing/2014/main" id="{AB4435B4-8912-48AA-B5DA-D2D8E183D7BB}"/>
              </a:ext>
            </a:extLst>
          </p:cNvPr>
          <p:cNvSpPr txBox="1"/>
          <p:nvPr/>
        </p:nvSpPr>
        <p:spPr>
          <a:xfrm>
            <a:off x="5794368" y="2580386"/>
            <a:ext cx="2249466" cy="2524661"/>
          </a:xfrm>
          <a:prstGeom prst="rect">
            <a:avLst/>
          </a:prstGeom>
          <a:noFill/>
        </p:spPr>
        <p:txBody>
          <a:bodyPr vert="horz" wrap="square" lIns="180000" tIns="180000" rIns="180000" bIns="360000" rtlCol="0" anchor="t" anchorCtr="0">
            <a:spAutoFit/>
          </a:bodyPr>
          <a:lstStyle/>
          <a:p>
            <a:pPr>
              <a:lnSpc>
                <a:spcPct val="95000"/>
              </a:lnSpc>
              <a:spcBef>
                <a:spcPct val="15000"/>
              </a:spcBef>
            </a:pPr>
            <a:r>
              <a:rPr lang="en-US" sz="1050" b="1">
                <a:solidFill>
                  <a:srgbClr val="4D4D4D"/>
                </a:solidFill>
              </a:rPr>
              <a:t>Focus: </a:t>
            </a:r>
            <a:r>
              <a:rPr lang="en-US" sz="1050">
                <a:solidFill>
                  <a:srgbClr val="4D4D4D"/>
                </a:solidFill>
              </a:rPr>
              <a:t>Security, data, facts, guaranties, functionality, effective tools</a:t>
            </a:r>
          </a:p>
          <a:p>
            <a:pPr>
              <a:lnSpc>
                <a:spcPct val="95000"/>
              </a:lnSpc>
              <a:spcBef>
                <a:spcPct val="15000"/>
              </a:spcBef>
            </a:pPr>
            <a:endParaRPr lang="en-US" sz="1050" b="1">
              <a:solidFill>
                <a:srgbClr val="4D4D4D"/>
              </a:solidFill>
            </a:endParaRPr>
          </a:p>
          <a:p>
            <a:pPr>
              <a:lnSpc>
                <a:spcPct val="95000"/>
              </a:lnSpc>
              <a:spcBef>
                <a:spcPct val="15000"/>
              </a:spcBef>
            </a:pPr>
            <a:r>
              <a:rPr lang="en-US" sz="1050" b="1">
                <a:solidFill>
                  <a:srgbClr val="4D4D4D"/>
                </a:solidFill>
              </a:rPr>
              <a:t>Your influence: </a:t>
            </a:r>
          </a:p>
          <a:p>
            <a:pPr>
              <a:lnSpc>
                <a:spcPct val="95000"/>
              </a:lnSpc>
              <a:spcBef>
                <a:spcPct val="15000"/>
              </a:spcBef>
            </a:pPr>
            <a:r>
              <a:rPr lang="en-US" sz="1050">
                <a:solidFill>
                  <a:srgbClr val="4D4D4D"/>
                </a:solidFill>
              </a:rPr>
              <a:t>Serious, well-prepared, knowledgeable, factual</a:t>
            </a:r>
          </a:p>
          <a:p>
            <a:pPr>
              <a:lnSpc>
                <a:spcPct val="95000"/>
              </a:lnSpc>
              <a:spcBef>
                <a:spcPct val="15000"/>
              </a:spcBef>
            </a:pPr>
            <a:endParaRPr lang="en-US" sz="1050">
              <a:solidFill>
                <a:srgbClr val="4D4D4D"/>
              </a:solidFill>
            </a:endParaRPr>
          </a:p>
          <a:p>
            <a:pPr defTabSz="822960">
              <a:lnSpc>
                <a:spcPct val="95000"/>
              </a:lnSpc>
              <a:spcBef>
                <a:spcPct val="15000"/>
              </a:spcBef>
            </a:pPr>
            <a:r>
              <a:rPr lang="en-US" sz="1050" b="1">
                <a:solidFill>
                  <a:srgbClr val="2D7FA8"/>
                </a:solidFill>
              </a:rPr>
              <a:t>Don’t want to promise more than they can keep! </a:t>
            </a:r>
          </a:p>
          <a:p>
            <a:br>
              <a:rPr lang="en-US" sz="1050"/>
            </a:br>
            <a:endParaRPr lang="en-US" sz="1050">
              <a:sym typeface="Wingdings" panose="05000000000000000000" pitchFamily="2" charset="2"/>
            </a:endParaRPr>
          </a:p>
        </p:txBody>
      </p:sp>
      <p:sp>
        <p:nvSpPr>
          <p:cNvPr id="27" name="Tekstfelt 26">
            <a:extLst>
              <a:ext uri="{FF2B5EF4-FFF2-40B4-BE49-F238E27FC236}">
                <a16:creationId xmlns:a16="http://schemas.microsoft.com/office/drawing/2014/main" id="{F4567AFE-8A20-4F6B-8CF9-57C761D5B5B6}"/>
              </a:ext>
            </a:extLst>
          </p:cNvPr>
          <p:cNvSpPr txBox="1"/>
          <p:nvPr/>
        </p:nvSpPr>
        <p:spPr>
          <a:xfrm>
            <a:off x="5794367" y="416868"/>
            <a:ext cx="2337813" cy="2177259"/>
          </a:xfrm>
          <a:prstGeom prst="rect">
            <a:avLst/>
          </a:prstGeom>
          <a:noFill/>
        </p:spPr>
        <p:txBody>
          <a:bodyPr vert="horz" wrap="square" lIns="180000" tIns="180000" rIns="180000" bIns="360000" rtlCol="0" anchor="t" anchorCtr="0">
            <a:spAutoFit/>
          </a:bodyPr>
          <a:lstStyle/>
          <a:p>
            <a:pPr>
              <a:lnSpc>
                <a:spcPct val="95000"/>
              </a:lnSpc>
              <a:spcBef>
                <a:spcPct val="15000"/>
              </a:spcBef>
            </a:pPr>
            <a:r>
              <a:rPr lang="en-US" sz="1050" b="1">
                <a:solidFill>
                  <a:srgbClr val="4D4D4D"/>
                </a:solidFill>
              </a:rPr>
              <a:t>Focus: </a:t>
            </a:r>
            <a:r>
              <a:rPr lang="en-US" sz="1050">
                <a:solidFill>
                  <a:srgbClr val="4D4D4D"/>
                </a:solidFill>
              </a:rPr>
              <a:t>Something nice, close, kind, comfortable, relationships with others, pleasing others and gaining sympathy</a:t>
            </a:r>
          </a:p>
          <a:p>
            <a:pPr>
              <a:lnSpc>
                <a:spcPct val="95000"/>
              </a:lnSpc>
              <a:spcBef>
                <a:spcPct val="15000"/>
              </a:spcBef>
            </a:pPr>
            <a:endParaRPr lang="en-US" sz="1050" b="1">
              <a:solidFill>
                <a:srgbClr val="4D4D4D"/>
              </a:solidFill>
            </a:endParaRPr>
          </a:p>
          <a:p>
            <a:pPr>
              <a:lnSpc>
                <a:spcPct val="95000"/>
              </a:lnSpc>
              <a:spcBef>
                <a:spcPct val="15000"/>
              </a:spcBef>
            </a:pPr>
            <a:r>
              <a:rPr lang="en-US" sz="1050" b="1">
                <a:solidFill>
                  <a:srgbClr val="4D4D4D"/>
                </a:solidFill>
              </a:rPr>
              <a:t>Your influence: </a:t>
            </a:r>
          </a:p>
          <a:p>
            <a:pPr>
              <a:lnSpc>
                <a:spcPct val="95000"/>
              </a:lnSpc>
              <a:spcBef>
                <a:spcPct val="15000"/>
              </a:spcBef>
            </a:pPr>
            <a:r>
              <a:rPr lang="en-US" sz="1050">
                <a:solidFill>
                  <a:srgbClr val="4D4D4D"/>
                </a:solidFill>
              </a:rPr>
              <a:t>Kindness, friendliness, pleasant, calm, safe and trustworthy</a:t>
            </a:r>
          </a:p>
          <a:p>
            <a:pPr defTabSz="822960">
              <a:lnSpc>
                <a:spcPct val="95000"/>
              </a:lnSpc>
              <a:spcBef>
                <a:spcPct val="15000"/>
              </a:spcBef>
            </a:pPr>
            <a:br>
              <a:rPr lang="en-US" sz="1050" b="1">
                <a:solidFill>
                  <a:srgbClr val="73A3A1"/>
                </a:solidFill>
              </a:rPr>
            </a:br>
            <a:r>
              <a:rPr lang="en-US" sz="1050" b="1">
                <a:solidFill>
                  <a:srgbClr val="73A3A1"/>
                </a:solidFill>
              </a:rPr>
              <a:t>Don’t want any pressure!</a:t>
            </a:r>
            <a:endParaRPr lang="en-US" sz="800"/>
          </a:p>
        </p:txBody>
      </p:sp>
      <p:sp>
        <p:nvSpPr>
          <p:cNvPr id="24" name="Tekstboks 12">
            <a:extLst>
              <a:ext uri="{FF2B5EF4-FFF2-40B4-BE49-F238E27FC236}">
                <a16:creationId xmlns:a16="http://schemas.microsoft.com/office/drawing/2014/main" id="{F9C930E2-4055-4D85-9D6B-B7050E988739}"/>
              </a:ext>
            </a:extLst>
          </p:cNvPr>
          <p:cNvSpPr txBox="1"/>
          <p:nvPr/>
        </p:nvSpPr>
        <p:spPr>
          <a:xfrm>
            <a:off x="2819644" y="741491"/>
            <a:ext cx="707237" cy="1421928"/>
          </a:xfrm>
          <a:prstGeom prst="rect">
            <a:avLst/>
          </a:prstGeom>
          <a:noFill/>
        </p:spPr>
        <p:txBody>
          <a:bodyPr wrap="square" rtlCol="0">
            <a:spAutoFit/>
          </a:bodyPr>
          <a:lstStyle/>
          <a:p>
            <a:pPr defTabSz="822960"/>
            <a:r>
              <a:rPr lang="en-US" sz="8640">
                <a:solidFill>
                  <a:srgbClr val="C05C56"/>
                </a:solidFill>
                <a:latin typeface="Open Sans"/>
              </a:rPr>
              <a:t>E</a:t>
            </a:r>
          </a:p>
        </p:txBody>
      </p:sp>
      <p:sp>
        <p:nvSpPr>
          <p:cNvPr id="28" name="Tekstboks 13">
            <a:extLst>
              <a:ext uri="{FF2B5EF4-FFF2-40B4-BE49-F238E27FC236}">
                <a16:creationId xmlns:a16="http://schemas.microsoft.com/office/drawing/2014/main" id="{C27D4386-C923-42C0-A300-2772360518B1}"/>
              </a:ext>
            </a:extLst>
          </p:cNvPr>
          <p:cNvSpPr txBox="1"/>
          <p:nvPr/>
        </p:nvSpPr>
        <p:spPr>
          <a:xfrm>
            <a:off x="7958810" y="600855"/>
            <a:ext cx="707237" cy="1421928"/>
          </a:xfrm>
          <a:prstGeom prst="rect">
            <a:avLst/>
          </a:prstGeom>
          <a:noFill/>
        </p:spPr>
        <p:txBody>
          <a:bodyPr wrap="square" rtlCol="0">
            <a:spAutoFit/>
          </a:bodyPr>
          <a:lstStyle/>
          <a:p>
            <a:pPr defTabSz="822960"/>
            <a:r>
              <a:rPr lang="en-US" sz="8640">
                <a:solidFill>
                  <a:srgbClr val="73A3A1"/>
                </a:solidFill>
                <a:latin typeface="Open Sans"/>
              </a:rPr>
              <a:t>S</a:t>
            </a:r>
          </a:p>
        </p:txBody>
      </p:sp>
      <p:sp>
        <p:nvSpPr>
          <p:cNvPr id="29" name="Tekstboks 15">
            <a:extLst>
              <a:ext uri="{FF2B5EF4-FFF2-40B4-BE49-F238E27FC236}">
                <a16:creationId xmlns:a16="http://schemas.microsoft.com/office/drawing/2014/main" id="{B8272399-0B46-4D5F-A99A-67351DF6516B}"/>
              </a:ext>
            </a:extLst>
          </p:cNvPr>
          <p:cNvSpPr txBox="1"/>
          <p:nvPr/>
        </p:nvSpPr>
        <p:spPr>
          <a:xfrm>
            <a:off x="2913929" y="3080830"/>
            <a:ext cx="707237" cy="1421928"/>
          </a:xfrm>
          <a:prstGeom prst="rect">
            <a:avLst/>
          </a:prstGeom>
          <a:noFill/>
        </p:spPr>
        <p:txBody>
          <a:bodyPr wrap="square" rtlCol="0">
            <a:spAutoFit/>
          </a:bodyPr>
          <a:lstStyle/>
          <a:p>
            <a:pPr defTabSz="822960"/>
            <a:r>
              <a:rPr lang="en-US" sz="8640">
                <a:solidFill>
                  <a:srgbClr val="FEC665"/>
                </a:solidFill>
                <a:latin typeface="Open Sans"/>
              </a:rPr>
              <a:t>I</a:t>
            </a:r>
          </a:p>
        </p:txBody>
      </p:sp>
      <p:sp>
        <p:nvSpPr>
          <p:cNvPr id="30" name="Tekstboks 14">
            <a:extLst>
              <a:ext uri="{FF2B5EF4-FFF2-40B4-BE49-F238E27FC236}">
                <a16:creationId xmlns:a16="http://schemas.microsoft.com/office/drawing/2014/main" id="{303F9A6D-A066-43FF-B3C0-4C9DBA21FB00}"/>
              </a:ext>
            </a:extLst>
          </p:cNvPr>
          <p:cNvSpPr txBox="1"/>
          <p:nvPr/>
        </p:nvSpPr>
        <p:spPr>
          <a:xfrm>
            <a:off x="7880434" y="3013052"/>
            <a:ext cx="707237" cy="1421928"/>
          </a:xfrm>
          <a:prstGeom prst="rect">
            <a:avLst/>
          </a:prstGeom>
          <a:noFill/>
        </p:spPr>
        <p:txBody>
          <a:bodyPr wrap="square" rtlCol="0">
            <a:spAutoFit/>
          </a:bodyPr>
          <a:lstStyle/>
          <a:p>
            <a:pPr defTabSz="822960"/>
            <a:r>
              <a:rPr lang="en-US" sz="8640">
                <a:solidFill>
                  <a:srgbClr val="2D7FA8"/>
                </a:solidFill>
                <a:latin typeface="Open Sans"/>
              </a:rPr>
              <a:t>A</a:t>
            </a:r>
          </a:p>
        </p:txBody>
      </p:sp>
      <p:sp>
        <p:nvSpPr>
          <p:cNvPr id="21" name="Tekstboks 17">
            <a:extLst>
              <a:ext uri="{FF2B5EF4-FFF2-40B4-BE49-F238E27FC236}">
                <a16:creationId xmlns:a16="http://schemas.microsoft.com/office/drawing/2014/main" id="{B99F59ED-0FED-49BA-B269-A5A92A7DBAAB}"/>
              </a:ext>
            </a:extLst>
          </p:cNvPr>
          <p:cNvSpPr txBox="1">
            <a:spLocks noChangeArrowheads="1"/>
          </p:cNvSpPr>
          <p:nvPr/>
        </p:nvSpPr>
        <p:spPr bwMode="auto">
          <a:xfrm>
            <a:off x="2366812" y="2379927"/>
            <a:ext cx="1014413" cy="338554"/>
          </a:xfrm>
          <a:prstGeom prst="rect">
            <a:avLst/>
          </a:prstGeom>
          <a:noFill/>
          <a:ln w="9525">
            <a:noFill/>
            <a:miter lim="800000"/>
            <a:headEnd/>
            <a:tailEnd/>
          </a:ln>
        </p:spPr>
        <p:txBody>
          <a:bodyPr>
            <a:spAutoFit/>
          </a:bodyPr>
          <a:lstStyle/>
          <a:p>
            <a:pPr algn="ctr">
              <a:buSzPct val="100000"/>
            </a:pPr>
            <a:r>
              <a:rPr lang="en-US" sz="1600">
                <a:solidFill>
                  <a:srgbClr val="3D4955"/>
                </a:solidFill>
                <a:sym typeface="Tahoma" pitchFamily="34" charset="0"/>
              </a:rPr>
              <a:t>Control</a:t>
            </a:r>
          </a:p>
        </p:txBody>
      </p:sp>
      <p:sp>
        <p:nvSpPr>
          <p:cNvPr id="22" name="Tekstboks 18">
            <a:extLst>
              <a:ext uri="{FF2B5EF4-FFF2-40B4-BE49-F238E27FC236}">
                <a16:creationId xmlns:a16="http://schemas.microsoft.com/office/drawing/2014/main" id="{79F9940B-4277-476F-A476-371563CE4556}"/>
              </a:ext>
            </a:extLst>
          </p:cNvPr>
          <p:cNvSpPr txBox="1">
            <a:spLocks noChangeArrowheads="1"/>
          </p:cNvSpPr>
          <p:nvPr/>
        </p:nvSpPr>
        <p:spPr bwMode="auto">
          <a:xfrm>
            <a:off x="5048100" y="4781815"/>
            <a:ext cx="1127125" cy="338554"/>
          </a:xfrm>
          <a:prstGeom prst="rect">
            <a:avLst/>
          </a:prstGeom>
          <a:noFill/>
          <a:ln w="9525">
            <a:noFill/>
            <a:miter lim="800000"/>
            <a:headEnd/>
            <a:tailEnd/>
          </a:ln>
        </p:spPr>
        <p:txBody>
          <a:bodyPr>
            <a:spAutoFit/>
          </a:bodyPr>
          <a:lstStyle/>
          <a:p>
            <a:pPr algn="ctr">
              <a:buSzPct val="100000"/>
            </a:pPr>
            <a:r>
              <a:rPr lang="en-US" sz="1600">
                <a:solidFill>
                  <a:srgbClr val="3D4955"/>
                </a:solidFill>
                <a:sym typeface="Tahoma" pitchFamily="34" charset="0"/>
              </a:rPr>
              <a:t>Task</a:t>
            </a:r>
          </a:p>
        </p:txBody>
      </p:sp>
      <p:sp>
        <p:nvSpPr>
          <p:cNvPr id="23" name="Tekstboks 19">
            <a:extLst>
              <a:ext uri="{FF2B5EF4-FFF2-40B4-BE49-F238E27FC236}">
                <a16:creationId xmlns:a16="http://schemas.microsoft.com/office/drawing/2014/main" id="{FEF3C578-7974-4D3B-9AB2-0056C39A3B26}"/>
              </a:ext>
            </a:extLst>
          </p:cNvPr>
          <p:cNvSpPr txBox="1">
            <a:spLocks noChangeArrowheads="1"/>
          </p:cNvSpPr>
          <p:nvPr/>
        </p:nvSpPr>
        <p:spPr bwMode="auto">
          <a:xfrm>
            <a:off x="4949675" y="197115"/>
            <a:ext cx="1444625" cy="338554"/>
          </a:xfrm>
          <a:prstGeom prst="rect">
            <a:avLst/>
          </a:prstGeom>
          <a:noFill/>
          <a:ln w="9525">
            <a:noFill/>
            <a:miter lim="800000"/>
            <a:headEnd/>
            <a:tailEnd/>
          </a:ln>
        </p:spPr>
        <p:txBody>
          <a:bodyPr>
            <a:spAutoFit/>
          </a:bodyPr>
          <a:lstStyle/>
          <a:p>
            <a:pPr algn="ctr">
              <a:buSzPct val="100000"/>
            </a:pPr>
            <a:r>
              <a:rPr lang="en-US" sz="1600">
                <a:solidFill>
                  <a:srgbClr val="3D4955"/>
                </a:solidFill>
                <a:sym typeface="Tahoma" pitchFamily="34" charset="0"/>
              </a:rPr>
              <a:t>Person</a:t>
            </a:r>
          </a:p>
        </p:txBody>
      </p:sp>
      <p:sp>
        <p:nvSpPr>
          <p:cNvPr id="31" name="Tekstboks 20">
            <a:extLst>
              <a:ext uri="{FF2B5EF4-FFF2-40B4-BE49-F238E27FC236}">
                <a16:creationId xmlns:a16="http://schemas.microsoft.com/office/drawing/2014/main" id="{BB9EB7B1-993C-44DE-A1DF-F979E6DAEF49}"/>
              </a:ext>
            </a:extLst>
          </p:cNvPr>
          <p:cNvSpPr txBox="1">
            <a:spLocks noChangeArrowheads="1"/>
          </p:cNvSpPr>
          <p:nvPr/>
        </p:nvSpPr>
        <p:spPr bwMode="auto">
          <a:xfrm>
            <a:off x="7918300" y="2371990"/>
            <a:ext cx="1155700" cy="338554"/>
          </a:xfrm>
          <a:prstGeom prst="rect">
            <a:avLst/>
          </a:prstGeom>
          <a:noFill/>
          <a:ln w="9525">
            <a:noFill/>
            <a:miter lim="800000"/>
            <a:headEnd/>
            <a:tailEnd/>
          </a:ln>
        </p:spPr>
        <p:txBody>
          <a:bodyPr wrap="square">
            <a:spAutoFit/>
          </a:bodyPr>
          <a:lstStyle/>
          <a:p>
            <a:pPr algn="ctr">
              <a:buSzPct val="100000"/>
            </a:pPr>
            <a:r>
              <a:rPr lang="en-US" sz="1600">
                <a:solidFill>
                  <a:srgbClr val="3D4955"/>
                </a:solidFill>
                <a:sym typeface="Tahoma" pitchFamily="34" charset="0"/>
              </a:rPr>
              <a:t>Participate</a:t>
            </a:r>
          </a:p>
        </p:txBody>
      </p:sp>
    </p:spTree>
    <p:extLst>
      <p:ext uri="{BB962C8B-B14F-4D97-AF65-F5344CB8AC3E}">
        <p14:creationId xmlns:p14="http://schemas.microsoft.com/office/powerpoint/2010/main" val="165870530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3" name="Undertitel 2">
            <a:extLst>
              <a:ext uri="{FF2B5EF4-FFF2-40B4-BE49-F238E27FC236}">
                <a16:creationId xmlns:a16="http://schemas.microsoft.com/office/drawing/2014/main" id="{9BF1ADDC-370F-4228-89C4-9BD83FB7AE33}"/>
              </a:ext>
            </a:extLst>
          </p:cNvPr>
          <p:cNvSpPr>
            <a:spLocks noGrp="1"/>
          </p:cNvSpPr>
          <p:nvPr>
            <p:ph type="subTitle" idx="1"/>
          </p:nvPr>
        </p:nvSpPr>
        <p:spPr/>
        <p:txBody>
          <a:bodyPr/>
          <a:lstStyle/>
          <a:p>
            <a:pPr marL="285750" indent="-285750">
              <a:buFont typeface="Wingdings" panose="05000000000000000000" pitchFamily="2" charset="2"/>
              <a:buChar char="ü"/>
            </a:pPr>
            <a:r>
              <a:rPr lang="en-US">
                <a:solidFill>
                  <a:schemeClr val="tx2"/>
                </a:solidFill>
              </a:rPr>
              <a:t>Select and adjust the relevant slides</a:t>
            </a:r>
          </a:p>
          <a:p>
            <a:pPr marL="285750" indent="-285750">
              <a:buFont typeface="Wingdings" panose="05000000000000000000" pitchFamily="2" charset="2"/>
              <a:buChar char="ü"/>
            </a:pPr>
            <a:r>
              <a:rPr lang="en-US">
                <a:solidFill>
                  <a:schemeClr val="tx2"/>
                </a:solidFill>
              </a:rPr>
              <a:t>Delete the other slides</a:t>
            </a:r>
          </a:p>
          <a:p>
            <a:pPr marL="285750" indent="-285750">
              <a:buFont typeface="Wingdings" panose="05000000000000000000" pitchFamily="2" charset="2"/>
              <a:buChar char="ü"/>
            </a:pPr>
            <a:r>
              <a:rPr lang="en-US">
                <a:solidFill>
                  <a:schemeClr val="tx2"/>
                </a:solidFill>
              </a:rPr>
              <a:t>Delete these instructions</a:t>
            </a:r>
            <a:endParaRPr lang="da-DK">
              <a:solidFill>
                <a:schemeClr val="tx2"/>
              </a:solidFill>
              <a:latin typeface="+mn-lt"/>
            </a:endParaRPr>
          </a:p>
        </p:txBody>
      </p:sp>
      <p:sp>
        <p:nvSpPr>
          <p:cNvPr id="4" name="Pladsholder til tekst 3">
            <a:extLst>
              <a:ext uri="{FF2B5EF4-FFF2-40B4-BE49-F238E27FC236}">
                <a16:creationId xmlns:a16="http://schemas.microsoft.com/office/drawing/2014/main" id="{47DCB648-B909-4D9A-899B-98018EBE2D46}"/>
              </a:ext>
            </a:extLst>
          </p:cNvPr>
          <p:cNvSpPr>
            <a:spLocks noGrp="1"/>
          </p:cNvSpPr>
          <p:nvPr>
            <p:ph type="body" sz="quarter" idx="13"/>
          </p:nvPr>
        </p:nvSpPr>
        <p:spPr/>
        <p:txBody>
          <a:bodyPr/>
          <a:lstStyle/>
          <a:p>
            <a:endParaRPr lang="da-DK"/>
          </a:p>
        </p:txBody>
      </p:sp>
      <p:sp>
        <p:nvSpPr>
          <p:cNvPr id="5" name="Pladsholder til tekst 4">
            <a:extLst>
              <a:ext uri="{FF2B5EF4-FFF2-40B4-BE49-F238E27FC236}">
                <a16:creationId xmlns:a16="http://schemas.microsoft.com/office/drawing/2014/main" id="{F853F8E0-DAEB-4B50-AEB1-0B3AD374BEB7}"/>
              </a:ext>
            </a:extLst>
          </p:cNvPr>
          <p:cNvSpPr>
            <a:spLocks noGrp="1"/>
          </p:cNvSpPr>
          <p:nvPr>
            <p:ph type="body" sz="quarter" idx="14"/>
          </p:nvPr>
        </p:nvSpPr>
        <p:spPr/>
        <p:txBody>
          <a:bodyPr/>
          <a:lstStyle/>
          <a:p>
            <a:r>
              <a:rPr lang="da-DK" b="1" err="1">
                <a:solidFill>
                  <a:schemeClr val="tx2"/>
                </a:solidFill>
              </a:rPr>
              <a:t>exercises</a:t>
            </a:r>
            <a:r>
              <a:rPr lang="da-DK" b="1">
                <a:solidFill>
                  <a:schemeClr val="tx2"/>
                </a:solidFill>
              </a:rPr>
              <a:t> – </a:t>
            </a:r>
            <a:r>
              <a:rPr lang="da-DK" b="1" err="1">
                <a:solidFill>
                  <a:schemeClr val="tx2"/>
                </a:solidFill>
              </a:rPr>
              <a:t>communication</a:t>
            </a:r>
            <a:endParaRPr lang="da-DK" b="1">
              <a:solidFill>
                <a:schemeClr val="tx2"/>
              </a:solidFill>
            </a:endParaRPr>
          </a:p>
        </p:txBody>
      </p:sp>
    </p:spTree>
    <p:extLst>
      <p:ext uri="{BB962C8B-B14F-4D97-AF65-F5344CB8AC3E}">
        <p14:creationId xmlns:p14="http://schemas.microsoft.com/office/powerpoint/2010/main" val="197782080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tekst 4">
            <a:extLst>
              <a:ext uri="{FF2B5EF4-FFF2-40B4-BE49-F238E27FC236}">
                <a16:creationId xmlns:a16="http://schemas.microsoft.com/office/drawing/2014/main" id="{101AB230-B03C-41E4-8E6A-FA86BB17BCB9}"/>
              </a:ext>
            </a:extLst>
          </p:cNvPr>
          <p:cNvSpPr>
            <a:spLocks noGrp="1"/>
          </p:cNvSpPr>
          <p:nvPr>
            <p:ph type="body" sz="quarter" idx="11"/>
          </p:nvPr>
        </p:nvSpPr>
        <p:spPr>
          <a:xfrm>
            <a:off x="107505" y="0"/>
            <a:ext cx="4137306" cy="883828"/>
          </a:xfrm>
        </p:spPr>
        <p:txBody>
          <a:bodyPr/>
          <a:lstStyle/>
          <a:p>
            <a:r>
              <a:rPr lang="en-US"/>
              <a:t>Refresh the types’ behavior</a:t>
            </a:r>
          </a:p>
        </p:txBody>
      </p:sp>
      <p:sp>
        <p:nvSpPr>
          <p:cNvPr id="3" name="Pladsholder til tekst 2">
            <a:extLst>
              <a:ext uri="{FF2B5EF4-FFF2-40B4-BE49-F238E27FC236}">
                <a16:creationId xmlns:a16="http://schemas.microsoft.com/office/drawing/2014/main" id="{B33CC1EE-9733-4052-BAE2-C9301EA5E658}"/>
              </a:ext>
            </a:extLst>
          </p:cNvPr>
          <p:cNvSpPr>
            <a:spLocks noGrp="1"/>
          </p:cNvSpPr>
          <p:nvPr>
            <p:ph type="body" sz="quarter" idx="13"/>
          </p:nvPr>
        </p:nvSpPr>
        <p:spPr/>
        <p:txBody>
          <a:bodyPr/>
          <a:lstStyle/>
          <a:p>
            <a:endParaRPr lang="en-US"/>
          </a:p>
        </p:txBody>
      </p:sp>
      <p:sp>
        <p:nvSpPr>
          <p:cNvPr id="6" name="Pladsholder til tekst 5">
            <a:extLst>
              <a:ext uri="{FF2B5EF4-FFF2-40B4-BE49-F238E27FC236}">
                <a16:creationId xmlns:a16="http://schemas.microsoft.com/office/drawing/2014/main" id="{2E40FC07-5B39-404B-B0EA-0E5DD576EFF5}"/>
              </a:ext>
            </a:extLst>
          </p:cNvPr>
          <p:cNvSpPr>
            <a:spLocks noGrp="1"/>
          </p:cNvSpPr>
          <p:nvPr>
            <p:ph type="body" sz="quarter" idx="14"/>
          </p:nvPr>
        </p:nvSpPr>
        <p:spPr>
          <a:xfrm>
            <a:off x="395536" y="1128713"/>
            <a:ext cx="4176464" cy="3744912"/>
          </a:xfrm>
        </p:spPr>
        <p:txBody>
          <a:bodyPr/>
          <a:lstStyle/>
          <a:p>
            <a:r>
              <a:rPr lang="en-US">
                <a:latin typeface="Franklin Gothic Book" panose="020B0503020102020204" pitchFamily="34" charset="0"/>
              </a:rPr>
              <a:t>Everyone draws a cross on a piece of paper and fills in their own words for the preferred behavior of each type. </a:t>
            </a:r>
          </a:p>
          <a:p>
            <a:r>
              <a:rPr lang="en-US">
                <a:latin typeface="Franklin Gothic Book" panose="020B0503020102020204" pitchFamily="34" charset="0"/>
              </a:rPr>
              <a:t>What does each type do often? E.g. listen, interrupt, look into someone’s eyes, get ideas, cut through etc. </a:t>
            </a:r>
          </a:p>
          <a:p>
            <a:r>
              <a:rPr lang="en-US"/>
              <a:t>It’s not important to use the correct EASI words</a:t>
            </a:r>
            <a:r>
              <a:rPr lang="en-US">
                <a:latin typeface="Franklin Gothic Book" panose="020B0503020102020204" pitchFamily="34" charset="0"/>
              </a:rPr>
              <a:t>. </a:t>
            </a:r>
          </a:p>
          <a:p>
            <a:endParaRPr lang="en-US"/>
          </a:p>
        </p:txBody>
      </p:sp>
      <p:pic>
        <p:nvPicPr>
          <p:cNvPr id="2" name="Billede 1">
            <a:extLst>
              <a:ext uri="{FF2B5EF4-FFF2-40B4-BE49-F238E27FC236}">
                <a16:creationId xmlns:a16="http://schemas.microsoft.com/office/drawing/2014/main" id="{8B72F9AA-BCFF-4936-92A2-E25975E07C36}"/>
              </a:ext>
            </a:extLst>
          </p:cNvPr>
          <p:cNvPicPr>
            <a:picLocks noChangeAspect="1"/>
          </p:cNvPicPr>
          <p:nvPr/>
        </p:nvPicPr>
        <p:blipFill>
          <a:blip r:embed="rId3"/>
          <a:stretch>
            <a:fillRect/>
          </a:stretch>
        </p:blipFill>
        <p:spPr>
          <a:xfrm>
            <a:off x="4572000" y="1348184"/>
            <a:ext cx="4176464" cy="3018632"/>
          </a:xfrm>
          <a:prstGeom prst="rect">
            <a:avLst/>
          </a:prstGeom>
        </p:spPr>
      </p:pic>
      <p:sp>
        <p:nvSpPr>
          <p:cNvPr id="8" name="Tekstboks 17">
            <a:extLst>
              <a:ext uri="{FF2B5EF4-FFF2-40B4-BE49-F238E27FC236}">
                <a16:creationId xmlns:a16="http://schemas.microsoft.com/office/drawing/2014/main" id="{C56804F6-486E-4B45-B4E7-BCD9F53C27C7}"/>
              </a:ext>
            </a:extLst>
          </p:cNvPr>
          <p:cNvSpPr txBox="1">
            <a:spLocks noChangeArrowheads="1"/>
          </p:cNvSpPr>
          <p:nvPr/>
        </p:nvSpPr>
        <p:spPr bwMode="auto">
          <a:xfrm>
            <a:off x="4572000" y="2670439"/>
            <a:ext cx="582365" cy="276999"/>
          </a:xfrm>
          <a:prstGeom prst="rect">
            <a:avLst/>
          </a:prstGeom>
          <a:solidFill>
            <a:schemeClr val="bg1"/>
          </a:solidFill>
          <a:ln w="9525">
            <a:noFill/>
            <a:miter lim="800000"/>
            <a:headEnd/>
            <a:tailEnd/>
          </a:ln>
        </p:spPr>
        <p:txBody>
          <a:bodyPr wrap="square" lIns="0" rIns="0">
            <a:spAutoFit/>
          </a:bodyPr>
          <a:lstStyle/>
          <a:p>
            <a:pPr algn="r">
              <a:buSzPct val="100000"/>
            </a:pPr>
            <a:r>
              <a:rPr lang="en-US" sz="1200">
                <a:solidFill>
                  <a:srgbClr val="3D4955"/>
                </a:solidFill>
                <a:sym typeface="Tahoma" pitchFamily="34" charset="0"/>
              </a:rPr>
              <a:t>Control</a:t>
            </a:r>
          </a:p>
        </p:txBody>
      </p:sp>
      <p:sp>
        <p:nvSpPr>
          <p:cNvPr id="9" name="Tekstboks 18">
            <a:extLst>
              <a:ext uri="{FF2B5EF4-FFF2-40B4-BE49-F238E27FC236}">
                <a16:creationId xmlns:a16="http://schemas.microsoft.com/office/drawing/2014/main" id="{53ACEFED-57C7-47CF-9887-C27598F78DFD}"/>
              </a:ext>
            </a:extLst>
          </p:cNvPr>
          <p:cNvSpPr txBox="1">
            <a:spLocks noChangeArrowheads="1"/>
          </p:cNvSpPr>
          <p:nvPr/>
        </p:nvSpPr>
        <p:spPr bwMode="auto">
          <a:xfrm>
            <a:off x="6111063" y="4195757"/>
            <a:ext cx="1127125" cy="276999"/>
          </a:xfrm>
          <a:prstGeom prst="rect">
            <a:avLst/>
          </a:prstGeom>
          <a:solidFill>
            <a:schemeClr val="bg1"/>
          </a:solidFill>
          <a:ln w="9525">
            <a:noFill/>
            <a:miter lim="800000"/>
            <a:headEnd/>
            <a:tailEnd/>
          </a:ln>
        </p:spPr>
        <p:txBody>
          <a:bodyPr>
            <a:spAutoFit/>
          </a:bodyPr>
          <a:lstStyle/>
          <a:p>
            <a:pPr algn="ctr">
              <a:buSzPct val="100000"/>
            </a:pPr>
            <a:r>
              <a:rPr lang="en-US" sz="1200">
                <a:solidFill>
                  <a:srgbClr val="3D4955"/>
                </a:solidFill>
                <a:sym typeface="Tahoma" pitchFamily="34" charset="0"/>
              </a:rPr>
              <a:t>Task</a:t>
            </a:r>
          </a:p>
        </p:txBody>
      </p:sp>
      <p:sp>
        <p:nvSpPr>
          <p:cNvPr id="10" name="Tekstboks 19">
            <a:extLst>
              <a:ext uri="{FF2B5EF4-FFF2-40B4-BE49-F238E27FC236}">
                <a16:creationId xmlns:a16="http://schemas.microsoft.com/office/drawing/2014/main" id="{E5F86D03-332F-4E1B-AC18-6C70F57769F7}"/>
              </a:ext>
            </a:extLst>
          </p:cNvPr>
          <p:cNvSpPr txBox="1">
            <a:spLocks noChangeArrowheads="1"/>
          </p:cNvSpPr>
          <p:nvPr/>
        </p:nvSpPr>
        <p:spPr bwMode="auto">
          <a:xfrm>
            <a:off x="5949117" y="1308299"/>
            <a:ext cx="1444625" cy="276999"/>
          </a:xfrm>
          <a:prstGeom prst="rect">
            <a:avLst/>
          </a:prstGeom>
          <a:solidFill>
            <a:schemeClr val="bg1"/>
          </a:solidFill>
          <a:ln w="9525">
            <a:noFill/>
            <a:miter lim="800000"/>
            <a:headEnd/>
            <a:tailEnd/>
          </a:ln>
        </p:spPr>
        <p:txBody>
          <a:bodyPr>
            <a:spAutoFit/>
          </a:bodyPr>
          <a:lstStyle/>
          <a:p>
            <a:pPr algn="ctr">
              <a:buSzPct val="100000"/>
            </a:pPr>
            <a:r>
              <a:rPr lang="en-US" sz="1200">
                <a:solidFill>
                  <a:srgbClr val="3D4955"/>
                </a:solidFill>
                <a:sym typeface="Tahoma" pitchFamily="34" charset="0"/>
              </a:rPr>
              <a:t>Person</a:t>
            </a:r>
          </a:p>
        </p:txBody>
      </p:sp>
      <p:sp>
        <p:nvSpPr>
          <p:cNvPr id="11" name="Tekstboks 20">
            <a:extLst>
              <a:ext uri="{FF2B5EF4-FFF2-40B4-BE49-F238E27FC236}">
                <a16:creationId xmlns:a16="http://schemas.microsoft.com/office/drawing/2014/main" id="{3032C9C4-DD14-4206-A7A7-A1DB78A07F95}"/>
              </a:ext>
            </a:extLst>
          </p:cNvPr>
          <p:cNvSpPr txBox="1">
            <a:spLocks noChangeArrowheads="1"/>
          </p:cNvSpPr>
          <p:nvPr/>
        </p:nvSpPr>
        <p:spPr bwMode="auto">
          <a:xfrm>
            <a:off x="8172400" y="2652510"/>
            <a:ext cx="792088" cy="276999"/>
          </a:xfrm>
          <a:prstGeom prst="rect">
            <a:avLst/>
          </a:prstGeom>
          <a:solidFill>
            <a:schemeClr val="bg1"/>
          </a:solidFill>
          <a:ln w="9525">
            <a:noFill/>
            <a:miter lim="800000"/>
            <a:headEnd/>
            <a:tailEnd/>
          </a:ln>
        </p:spPr>
        <p:txBody>
          <a:bodyPr wrap="square" lIns="0" rIns="0">
            <a:spAutoFit/>
          </a:bodyPr>
          <a:lstStyle/>
          <a:p>
            <a:pPr>
              <a:buSzPct val="100000"/>
            </a:pPr>
            <a:r>
              <a:rPr lang="en-US" sz="1200">
                <a:solidFill>
                  <a:srgbClr val="3D4955"/>
                </a:solidFill>
                <a:sym typeface="Tahoma" pitchFamily="34" charset="0"/>
              </a:rPr>
              <a:t>Participate</a:t>
            </a:r>
          </a:p>
        </p:txBody>
      </p:sp>
    </p:spTree>
    <p:extLst>
      <p:ext uri="{BB962C8B-B14F-4D97-AF65-F5344CB8AC3E}">
        <p14:creationId xmlns:p14="http://schemas.microsoft.com/office/powerpoint/2010/main" val="415661194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tekst 4">
            <a:extLst>
              <a:ext uri="{FF2B5EF4-FFF2-40B4-BE49-F238E27FC236}">
                <a16:creationId xmlns:a16="http://schemas.microsoft.com/office/drawing/2014/main" id="{101AB230-B03C-41E4-8E6A-FA86BB17BCB9}"/>
              </a:ext>
            </a:extLst>
          </p:cNvPr>
          <p:cNvSpPr>
            <a:spLocks noGrp="1"/>
          </p:cNvSpPr>
          <p:nvPr>
            <p:ph type="body" sz="quarter" idx="11"/>
          </p:nvPr>
        </p:nvSpPr>
        <p:spPr>
          <a:xfrm>
            <a:off x="107505" y="0"/>
            <a:ext cx="5097889" cy="883828"/>
          </a:xfrm>
        </p:spPr>
        <p:txBody>
          <a:bodyPr/>
          <a:lstStyle/>
          <a:p>
            <a:r>
              <a:rPr lang="en-US"/>
              <a:t>Refresh the types’ communication</a:t>
            </a:r>
          </a:p>
        </p:txBody>
      </p:sp>
      <p:sp>
        <p:nvSpPr>
          <p:cNvPr id="3" name="Pladsholder til tekst 2">
            <a:extLst>
              <a:ext uri="{FF2B5EF4-FFF2-40B4-BE49-F238E27FC236}">
                <a16:creationId xmlns:a16="http://schemas.microsoft.com/office/drawing/2014/main" id="{B33CC1EE-9733-4052-BAE2-C9301EA5E658}"/>
              </a:ext>
            </a:extLst>
          </p:cNvPr>
          <p:cNvSpPr>
            <a:spLocks noGrp="1"/>
          </p:cNvSpPr>
          <p:nvPr>
            <p:ph type="body" sz="quarter" idx="13"/>
          </p:nvPr>
        </p:nvSpPr>
        <p:spPr/>
        <p:txBody>
          <a:bodyPr/>
          <a:lstStyle/>
          <a:p>
            <a:endParaRPr lang="da-DK"/>
          </a:p>
        </p:txBody>
      </p:sp>
      <p:sp>
        <p:nvSpPr>
          <p:cNvPr id="6" name="Pladsholder til tekst 5">
            <a:extLst>
              <a:ext uri="{FF2B5EF4-FFF2-40B4-BE49-F238E27FC236}">
                <a16:creationId xmlns:a16="http://schemas.microsoft.com/office/drawing/2014/main" id="{2E40FC07-5B39-404B-B0EA-0E5DD576EFF5}"/>
              </a:ext>
            </a:extLst>
          </p:cNvPr>
          <p:cNvSpPr>
            <a:spLocks noGrp="1"/>
          </p:cNvSpPr>
          <p:nvPr>
            <p:ph type="body" sz="quarter" idx="14"/>
          </p:nvPr>
        </p:nvSpPr>
        <p:spPr>
          <a:xfrm>
            <a:off x="395536" y="1128713"/>
            <a:ext cx="4176464" cy="3744912"/>
          </a:xfrm>
        </p:spPr>
        <p:txBody>
          <a:bodyPr/>
          <a:lstStyle/>
          <a:p>
            <a:pPr lvl="0">
              <a:defRPr/>
            </a:pPr>
            <a:r>
              <a:rPr lang="en-US"/>
              <a:t>Everyone draws a cross on a piece of paper and fills in their own words for each type’s preferred communication style. </a:t>
            </a:r>
          </a:p>
          <a:p>
            <a:pPr lvl="0">
              <a:defRPr/>
            </a:pPr>
            <a:r>
              <a:rPr lang="en-US"/>
              <a:t>I.e. words or sentences that you would expect this type to use. </a:t>
            </a:r>
          </a:p>
          <a:p>
            <a:pPr>
              <a:defRPr/>
            </a:pPr>
            <a:r>
              <a:rPr lang="en-US"/>
              <a:t>It’s not important to use the correct EASI words. </a:t>
            </a:r>
          </a:p>
          <a:p>
            <a:pPr lvl="0">
              <a:defRPr/>
            </a:pPr>
            <a:endParaRPr lang="da-DK">
              <a:latin typeface="Franklin Gothic Book" panose="020B0503020102020204" pitchFamily="34" charset="0"/>
            </a:endParaRPr>
          </a:p>
        </p:txBody>
      </p:sp>
      <p:pic>
        <p:nvPicPr>
          <p:cNvPr id="2" name="Billede 1">
            <a:extLst>
              <a:ext uri="{FF2B5EF4-FFF2-40B4-BE49-F238E27FC236}">
                <a16:creationId xmlns:a16="http://schemas.microsoft.com/office/drawing/2014/main" id="{8B72F9AA-BCFF-4936-92A2-E25975E07C36}"/>
              </a:ext>
            </a:extLst>
          </p:cNvPr>
          <p:cNvPicPr>
            <a:picLocks noChangeAspect="1"/>
          </p:cNvPicPr>
          <p:nvPr/>
        </p:nvPicPr>
        <p:blipFill>
          <a:blip r:embed="rId3"/>
          <a:stretch>
            <a:fillRect/>
          </a:stretch>
        </p:blipFill>
        <p:spPr>
          <a:xfrm>
            <a:off x="4499992" y="1854993"/>
            <a:ext cx="4176464" cy="3018632"/>
          </a:xfrm>
          <a:prstGeom prst="rect">
            <a:avLst/>
          </a:prstGeom>
        </p:spPr>
      </p:pic>
      <p:sp>
        <p:nvSpPr>
          <p:cNvPr id="8" name="Tekstboks 17">
            <a:extLst>
              <a:ext uri="{FF2B5EF4-FFF2-40B4-BE49-F238E27FC236}">
                <a16:creationId xmlns:a16="http://schemas.microsoft.com/office/drawing/2014/main" id="{7EB075DC-CC9E-4013-B116-A97B8C6F32D1}"/>
              </a:ext>
            </a:extLst>
          </p:cNvPr>
          <p:cNvSpPr txBox="1">
            <a:spLocks noChangeArrowheads="1"/>
          </p:cNvSpPr>
          <p:nvPr/>
        </p:nvSpPr>
        <p:spPr bwMode="auto">
          <a:xfrm>
            <a:off x="4527175" y="3179563"/>
            <a:ext cx="582365" cy="276999"/>
          </a:xfrm>
          <a:prstGeom prst="rect">
            <a:avLst/>
          </a:prstGeom>
          <a:solidFill>
            <a:schemeClr val="bg1"/>
          </a:solidFill>
          <a:ln w="9525">
            <a:noFill/>
            <a:miter lim="800000"/>
            <a:headEnd/>
            <a:tailEnd/>
          </a:ln>
        </p:spPr>
        <p:txBody>
          <a:bodyPr wrap="square" lIns="0" rIns="0">
            <a:spAutoFit/>
          </a:bodyPr>
          <a:lstStyle/>
          <a:p>
            <a:pPr algn="r">
              <a:buSzPct val="100000"/>
            </a:pPr>
            <a:r>
              <a:rPr lang="en-US" sz="1200">
                <a:solidFill>
                  <a:srgbClr val="3D4955"/>
                </a:solidFill>
                <a:sym typeface="Tahoma" pitchFamily="34" charset="0"/>
              </a:rPr>
              <a:t>Control</a:t>
            </a:r>
          </a:p>
        </p:txBody>
      </p:sp>
      <p:sp>
        <p:nvSpPr>
          <p:cNvPr id="9" name="Tekstboks 18">
            <a:extLst>
              <a:ext uri="{FF2B5EF4-FFF2-40B4-BE49-F238E27FC236}">
                <a16:creationId xmlns:a16="http://schemas.microsoft.com/office/drawing/2014/main" id="{D3D8AF31-6C9C-45A6-A920-30811836880D}"/>
              </a:ext>
            </a:extLst>
          </p:cNvPr>
          <p:cNvSpPr txBox="1">
            <a:spLocks noChangeArrowheads="1"/>
          </p:cNvSpPr>
          <p:nvPr/>
        </p:nvSpPr>
        <p:spPr bwMode="auto">
          <a:xfrm>
            <a:off x="6066238" y="4704881"/>
            <a:ext cx="1127125" cy="276999"/>
          </a:xfrm>
          <a:prstGeom prst="rect">
            <a:avLst/>
          </a:prstGeom>
          <a:solidFill>
            <a:schemeClr val="bg1"/>
          </a:solidFill>
          <a:ln w="9525">
            <a:noFill/>
            <a:miter lim="800000"/>
            <a:headEnd/>
            <a:tailEnd/>
          </a:ln>
        </p:spPr>
        <p:txBody>
          <a:bodyPr>
            <a:spAutoFit/>
          </a:bodyPr>
          <a:lstStyle/>
          <a:p>
            <a:pPr algn="ctr">
              <a:buSzPct val="100000"/>
            </a:pPr>
            <a:r>
              <a:rPr lang="en-US" sz="1200">
                <a:solidFill>
                  <a:srgbClr val="3D4955"/>
                </a:solidFill>
                <a:sym typeface="Tahoma" pitchFamily="34" charset="0"/>
              </a:rPr>
              <a:t>Task</a:t>
            </a:r>
          </a:p>
        </p:txBody>
      </p:sp>
      <p:sp>
        <p:nvSpPr>
          <p:cNvPr id="10" name="Tekstboks 19">
            <a:extLst>
              <a:ext uri="{FF2B5EF4-FFF2-40B4-BE49-F238E27FC236}">
                <a16:creationId xmlns:a16="http://schemas.microsoft.com/office/drawing/2014/main" id="{E2F83B8C-1A74-4FAB-A679-ACCA1AEF8158}"/>
              </a:ext>
            </a:extLst>
          </p:cNvPr>
          <p:cNvSpPr txBox="1">
            <a:spLocks noChangeArrowheads="1"/>
          </p:cNvSpPr>
          <p:nvPr/>
        </p:nvSpPr>
        <p:spPr bwMode="auto">
          <a:xfrm>
            <a:off x="5904292" y="1817423"/>
            <a:ext cx="1444625" cy="276999"/>
          </a:xfrm>
          <a:prstGeom prst="rect">
            <a:avLst/>
          </a:prstGeom>
          <a:solidFill>
            <a:schemeClr val="bg1"/>
          </a:solidFill>
          <a:ln w="9525">
            <a:noFill/>
            <a:miter lim="800000"/>
            <a:headEnd/>
            <a:tailEnd/>
          </a:ln>
        </p:spPr>
        <p:txBody>
          <a:bodyPr>
            <a:spAutoFit/>
          </a:bodyPr>
          <a:lstStyle/>
          <a:p>
            <a:pPr algn="ctr">
              <a:buSzPct val="100000"/>
            </a:pPr>
            <a:r>
              <a:rPr lang="en-US" sz="1200">
                <a:solidFill>
                  <a:srgbClr val="3D4955"/>
                </a:solidFill>
                <a:sym typeface="Tahoma" pitchFamily="34" charset="0"/>
              </a:rPr>
              <a:t>Person</a:t>
            </a:r>
          </a:p>
        </p:txBody>
      </p:sp>
      <p:sp>
        <p:nvSpPr>
          <p:cNvPr id="11" name="Tekstboks 20">
            <a:extLst>
              <a:ext uri="{FF2B5EF4-FFF2-40B4-BE49-F238E27FC236}">
                <a16:creationId xmlns:a16="http://schemas.microsoft.com/office/drawing/2014/main" id="{CEAB6FEC-4AEA-44B5-A25B-5F752D50A8DC}"/>
              </a:ext>
            </a:extLst>
          </p:cNvPr>
          <p:cNvSpPr txBox="1">
            <a:spLocks noChangeArrowheads="1"/>
          </p:cNvSpPr>
          <p:nvPr/>
        </p:nvSpPr>
        <p:spPr bwMode="auto">
          <a:xfrm>
            <a:off x="8127575" y="3161634"/>
            <a:ext cx="792088" cy="276999"/>
          </a:xfrm>
          <a:prstGeom prst="rect">
            <a:avLst/>
          </a:prstGeom>
          <a:solidFill>
            <a:schemeClr val="bg1"/>
          </a:solidFill>
          <a:ln w="9525">
            <a:noFill/>
            <a:miter lim="800000"/>
            <a:headEnd/>
            <a:tailEnd/>
          </a:ln>
        </p:spPr>
        <p:txBody>
          <a:bodyPr wrap="square" lIns="0" rIns="0">
            <a:spAutoFit/>
          </a:bodyPr>
          <a:lstStyle/>
          <a:p>
            <a:pPr>
              <a:buSzPct val="100000"/>
            </a:pPr>
            <a:r>
              <a:rPr lang="en-US" sz="1200">
                <a:solidFill>
                  <a:srgbClr val="3D4955"/>
                </a:solidFill>
                <a:sym typeface="Tahoma" pitchFamily="34" charset="0"/>
              </a:rPr>
              <a:t>Participate</a:t>
            </a:r>
          </a:p>
        </p:txBody>
      </p:sp>
    </p:spTree>
    <p:extLst>
      <p:ext uri="{BB962C8B-B14F-4D97-AF65-F5344CB8AC3E}">
        <p14:creationId xmlns:p14="http://schemas.microsoft.com/office/powerpoint/2010/main" val="66669960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tekst 4">
            <a:extLst>
              <a:ext uri="{FF2B5EF4-FFF2-40B4-BE49-F238E27FC236}">
                <a16:creationId xmlns:a16="http://schemas.microsoft.com/office/drawing/2014/main" id="{101AB230-B03C-41E4-8E6A-FA86BB17BCB9}"/>
              </a:ext>
            </a:extLst>
          </p:cNvPr>
          <p:cNvSpPr>
            <a:spLocks noGrp="1"/>
          </p:cNvSpPr>
          <p:nvPr>
            <p:ph type="body" sz="quarter" idx="11"/>
          </p:nvPr>
        </p:nvSpPr>
        <p:spPr>
          <a:xfrm>
            <a:off x="107505" y="0"/>
            <a:ext cx="4993694" cy="883828"/>
          </a:xfrm>
        </p:spPr>
        <p:txBody>
          <a:bodyPr/>
          <a:lstStyle/>
          <a:p>
            <a:r>
              <a:rPr lang="en-US"/>
              <a:t>Communicate as one of the types</a:t>
            </a:r>
          </a:p>
        </p:txBody>
      </p:sp>
      <p:sp>
        <p:nvSpPr>
          <p:cNvPr id="2" name="Pladsholder til tekst 1">
            <a:extLst>
              <a:ext uri="{FF2B5EF4-FFF2-40B4-BE49-F238E27FC236}">
                <a16:creationId xmlns:a16="http://schemas.microsoft.com/office/drawing/2014/main" id="{8AF43AA6-1976-485F-B422-EF483C2965C4}"/>
              </a:ext>
            </a:extLst>
          </p:cNvPr>
          <p:cNvSpPr>
            <a:spLocks noGrp="1"/>
          </p:cNvSpPr>
          <p:nvPr>
            <p:ph type="body" sz="quarter" idx="13"/>
          </p:nvPr>
        </p:nvSpPr>
        <p:spPr/>
        <p:txBody>
          <a:bodyPr/>
          <a:lstStyle/>
          <a:p>
            <a:endParaRPr lang="en-US"/>
          </a:p>
        </p:txBody>
      </p:sp>
      <p:sp>
        <p:nvSpPr>
          <p:cNvPr id="3" name="Pladsholder til tekst 2">
            <a:extLst>
              <a:ext uri="{FF2B5EF4-FFF2-40B4-BE49-F238E27FC236}">
                <a16:creationId xmlns:a16="http://schemas.microsoft.com/office/drawing/2014/main" id="{9CE6AB16-FAF9-4810-88AD-039328308378}"/>
              </a:ext>
            </a:extLst>
          </p:cNvPr>
          <p:cNvSpPr>
            <a:spLocks noGrp="1"/>
          </p:cNvSpPr>
          <p:nvPr>
            <p:ph type="body" sz="quarter" idx="14"/>
          </p:nvPr>
        </p:nvSpPr>
        <p:spPr>
          <a:xfrm>
            <a:off x="395536" y="1128713"/>
            <a:ext cx="4464496" cy="3744912"/>
          </a:xfrm>
        </p:spPr>
        <p:txBody>
          <a:bodyPr/>
          <a:lstStyle/>
          <a:p>
            <a:r>
              <a:rPr lang="en-US">
                <a:latin typeface="Franklin Gothic Book" panose="020B0503020102020204" pitchFamily="34" charset="0"/>
              </a:rPr>
              <a:t>All participants should practice communicating as each of the four types.</a:t>
            </a:r>
          </a:p>
          <a:p>
            <a:r>
              <a:rPr lang="en-US">
                <a:latin typeface="Franklin Gothic Book" panose="020B0503020102020204" pitchFamily="34" charset="0"/>
              </a:rPr>
              <a:t>Stand on the EASI cross on the floor and discuss the topics that the instructor gives you.</a:t>
            </a:r>
          </a:p>
          <a:p>
            <a:r>
              <a:rPr lang="en-US"/>
              <a:t>After each topic, participants change places within the EASI cross. </a:t>
            </a:r>
            <a:endParaRPr lang="en-US">
              <a:latin typeface="Franklin Gothic Book" panose="020B0503020102020204" pitchFamily="34" charset="0"/>
            </a:endParaRPr>
          </a:p>
          <a:p>
            <a:endParaRPr lang="en-US"/>
          </a:p>
        </p:txBody>
      </p:sp>
      <p:pic>
        <p:nvPicPr>
          <p:cNvPr id="10" name="Billede 9">
            <a:extLst>
              <a:ext uri="{FF2B5EF4-FFF2-40B4-BE49-F238E27FC236}">
                <a16:creationId xmlns:a16="http://schemas.microsoft.com/office/drawing/2014/main" id="{7BB29F60-A0A1-4196-BF59-7FED6780F01A}"/>
              </a:ext>
            </a:extLst>
          </p:cNvPr>
          <p:cNvPicPr>
            <a:picLocks noChangeAspect="1"/>
          </p:cNvPicPr>
          <p:nvPr/>
        </p:nvPicPr>
        <p:blipFill>
          <a:blip r:embed="rId3"/>
          <a:stretch>
            <a:fillRect/>
          </a:stretch>
        </p:blipFill>
        <p:spPr>
          <a:xfrm>
            <a:off x="4691492" y="1993403"/>
            <a:ext cx="3984964" cy="2880221"/>
          </a:xfrm>
          <a:prstGeom prst="rect">
            <a:avLst/>
          </a:prstGeom>
        </p:spPr>
      </p:pic>
      <p:sp>
        <p:nvSpPr>
          <p:cNvPr id="7" name="Tekstboks 17">
            <a:extLst>
              <a:ext uri="{FF2B5EF4-FFF2-40B4-BE49-F238E27FC236}">
                <a16:creationId xmlns:a16="http://schemas.microsoft.com/office/drawing/2014/main" id="{B8A0B41F-DAB2-4FD2-A65D-1E3088DBE56E}"/>
              </a:ext>
            </a:extLst>
          </p:cNvPr>
          <p:cNvSpPr txBox="1">
            <a:spLocks noChangeArrowheads="1"/>
          </p:cNvSpPr>
          <p:nvPr/>
        </p:nvSpPr>
        <p:spPr bwMode="auto">
          <a:xfrm>
            <a:off x="4682820" y="3242606"/>
            <a:ext cx="582365" cy="276999"/>
          </a:xfrm>
          <a:prstGeom prst="rect">
            <a:avLst/>
          </a:prstGeom>
          <a:solidFill>
            <a:schemeClr val="bg1"/>
          </a:solidFill>
          <a:ln w="9525">
            <a:noFill/>
            <a:miter lim="800000"/>
            <a:headEnd/>
            <a:tailEnd/>
          </a:ln>
        </p:spPr>
        <p:txBody>
          <a:bodyPr wrap="square" lIns="0" rIns="0">
            <a:spAutoFit/>
          </a:bodyPr>
          <a:lstStyle/>
          <a:p>
            <a:pPr algn="r">
              <a:buSzPct val="100000"/>
            </a:pPr>
            <a:r>
              <a:rPr lang="en-US" sz="1200">
                <a:solidFill>
                  <a:srgbClr val="3D4955"/>
                </a:solidFill>
                <a:sym typeface="Tahoma" pitchFamily="34" charset="0"/>
              </a:rPr>
              <a:t>Control</a:t>
            </a:r>
          </a:p>
        </p:txBody>
      </p:sp>
      <p:sp>
        <p:nvSpPr>
          <p:cNvPr id="8" name="Tekstboks 18">
            <a:extLst>
              <a:ext uri="{FF2B5EF4-FFF2-40B4-BE49-F238E27FC236}">
                <a16:creationId xmlns:a16="http://schemas.microsoft.com/office/drawing/2014/main" id="{E3109BCF-13E4-4C99-93FD-1A589DD3AEAD}"/>
              </a:ext>
            </a:extLst>
          </p:cNvPr>
          <p:cNvSpPr txBox="1">
            <a:spLocks noChangeArrowheads="1"/>
          </p:cNvSpPr>
          <p:nvPr/>
        </p:nvSpPr>
        <p:spPr bwMode="auto">
          <a:xfrm>
            <a:off x="6128993" y="4711778"/>
            <a:ext cx="1127125" cy="276999"/>
          </a:xfrm>
          <a:prstGeom prst="rect">
            <a:avLst/>
          </a:prstGeom>
          <a:solidFill>
            <a:schemeClr val="bg1"/>
          </a:solidFill>
          <a:ln w="9525">
            <a:noFill/>
            <a:miter lim="800000"/>
            <a:headEnd/>
            <a:tailEnd/>
          </a:ln>
        </p:spPr>
        <p:txBody>
          <a:bodyPr>
            <a:spAutoFit/>
          </a:bodyPr>
          <a:lstStyle/>
          <a:p>
            <a:pPr algn="ctr">
              <a:buSzPct val="100000"/>
            </a:pPr>
            <a:r>
              <a:rPr lang="en-US" sz="1200">
                <a:solidFill>
                  <a:srgbClr val="3D4955"/>
                </a:solidFill>
                <a:sym typeface="Tahoma" pitchFamily="34" charset="0"/>
              </a:rPr>
              <a:t>Task</a:t>
            </a:r>
          </a:p>
        </p:txBody>
      </p:sp>
      <p:sp>
        <p:nvSpPr>
          <p:cNvPr id="9" name="Tekstboks 19">
            <a:extLst>
              <a:ext uri="{FF2B5EF4-FFF2-40B4-BE49-F238E27FC236}">
                <a16:creationId xmlns:a16="http://schemas.microsoft.com/office/drawing/2014/main" id="{877CA6B3-6AC5-4C61-889D-213DAB257CF7}"/>
              </a:ext>
            </a:extLst>
          </p:cNvPr>
          <p:cNvSpPr txBox="1">
            <a:spLocks noChangeArrowheads="1"/>
          </p:cNvSpPr>
          <p:nvPr/>
        </p:nvSpPr>
        <p:spPr bwMode="auto">
          <a:xfrm>
            <a:off x="5967047" y="1932429"/>
            <a:ext cx="1444625" cy="276999"/>
          </a:xfrm>
          <a:prstGeom prst="rect">
            <a:avLst/>
          </a:prstGeom>
          <a:solidFill>
            <a:schemeClr val="bg1"/>
          </a:solidFill>
          <a:ln w="9525">
            <a:noFill/>
            <a:miter lim="800000"/>
            <a:headEnd/>
            <a:tailEnd/>
          </a:ln>
        </p:spPr>
        <p:txBody>
          <a:bodyPr>
            <a:spAutoFit/>
          </a:bodyPr>
          <a:lstStyle/>
          <a:p>
            <a:pPr algn="ctr">
              <a:buSzPct val="100000"/>
            </a:pPr>
            <a:r>
              <a:rPr lang="en-US" sz="1200">
                <a:solidFill>
                  <a:srgbClr val="3D4955"/>
                </a:solidFill>
                <a:sym typeface="Tahoma" pitchFamily="34" charset="0"/>
              </a:rPr>
              <a:t>Person</a:t>
            </a:r>
          </a:p>
        </p:txBody>
      </p:sp>
      <p:sp>
        <p:nvSpPr>
          <p:cNvPr id="11" name="Tekstboks 20">
            <a:extLst>
              <a:ext uri="{FF2B5EF4-FFF2-40B4-BE49-F238E27FC236}">
                <a16:creationId xmlns:a16="http://schemas.microsoft.com/office/drawing/2014/main" id="{57E8DE65-2F12-40FE-B636-EBAB0B6AAA34}"/>
              </a:ext>
            </a:extLst>
          </p:cNvPr>
          <p:cNvSpPr txBox="1">
            <a:spLocks noChangeArrowheads="1"/>
          </p:cNvSpPr>
          <p:nvPr/>
        </p:nvSpPr>
        <p:spPr bwMode="auto">
          <a:xfrm>
            <a:off x="8136252" y="3224677"/>
            <a:ext cx="792088" cy="276999"/>
          </a:xfrm>
          <a:prstGeom prst="rect">
            <a:avLst/>
          </a:prstGeom>
          <a:solidFill>
            <a:schemeClr val="bg1"/>
          </a:solidFill>
          <a:ln w="9525">
            <a:noFill/>
            <a:miter lim="800000"/>
            <a:headEnd/>
            <a:tailEnd/>
          </a:ln>
        </p:spPr>
        <p:txBody>
          <a:bodyPr wrap="square" lIns="0" rIns="0">
            <a:spAutoFit/>
          </a:bodyPr>
          <a:lstStyle/>
          <a:p>
            <a:pPr>
              <a:buSzPct val="100000"/>
            </a:pPr>
            <a:r>
              <a:rPr lang="en-US" sz="1200">
                <a:solidFill>
                  <a:srgbClr val="3D4955"/>
                </a:solidFill>
                <a:sym typeface="Tahoma" pitchFamily="34" charset="0"/>
              </a:rPr>
              <a:t>Participate</a:t>
            </a:r>
          </a:p>
        </p:txBody>
      </p:sp>
    </p:spTree>
    <p:extLst>
      <p:ext uri="{BB962C8B-B14F-4D97-AF65-F5344CB8AC3E}">
        <p14:creationId xmlns:p14="http://schemas.microsoft.com/office/powerpoint/2010/main" val="37130174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dsholder til billede 6">
            <a:extLst>
              <a:ext uri="{FF2B5EF4-FFF2-40B4-BE49-F238E27FC236}">
                <a16:creationId xmlns:a16="http://schemas.microsoft.com/office/drawing/2014/main" id="{2DBF3392-0EA1-4B7C-AE05-EED9ECBDB966}"/>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a:xfrm>
            <a:off x="4596898" y="121196"/>
            <a:ext cx="4380279" cy="5040560"/>
          </a:xfrm>
        </p:spPr>
      </p:pic>
      <p:sp>
        <p:nvSpPr>
          <p:cNvPr id="3" name="Pladsholder til indhold 2"/>
          <p:cNvSpPr>
            <a:spLocks noGrp="1"/>
          </p:cNvSpPr>
          <p:nvPr>
            <p:ph type="body" sz="quarter" idx="11"/>
          </p:nvPr>
        </p:nvSpPr>
        <p:spPr>
          <a:xfrm>
            <a:off x="107505" y="0"/>
            <a:ext cx="2592287" cy="883828"/>
          </a:xfrm>
        </p:spPr>
        <p:txBody>
          <a:bodyPr>
            <a:normAutofit/>
          </a:bodyPr>
          <a:lstStyle/>
          <a:p>
            <a:r>
              <a:rPr lang="en-GB"/>
              <a:t>introduction</a:t>
            </a:r>
          </a:p>
        </p:txBody>
      </p:sp>
      <p:sp>
        <p:nvSpPr>
          <p:cNvPr id="5" name="Pladsholder til tekst 4">
            <a:extLst>
              <a:ext uri="{FF2B5EF4-FFF2-40B4-BE49-F238E27FC236}">
                <a16:creationId xmlns:a16="http://schemas.microsoft.com/office/drawing/2014/main" id="{AABBFB8A-85CE-4D26-9CA7-2BA2A9AABA01}"/>
              </a:ext>
            </a:extLst>
          </p:cNvPr>
          <p:cNvSpPr>
            <a:spLocks noGrp="1"/>
          </p:cNvSpPr>
          <p:nvPr>
            <p:ph type="body" sz="quarter" idx="13"/>
          </p:nvPr>
        </p:nvSpPr>
        <p:spPr/>
        <p:txBody>
          <a:bodyPr/>
          <a:lstStyle/>
          <a:p>
            <a:endParaRPr lang="en-GB"/>
          </a:p>
        </p:txBody>
      </p:sp>
      <p:sp>
        <p:nvSpPr>
          <p:cNvPr id="6" name="Pladsholder til tekst 5">
            <a:extLst>
              <a:ext uri="{FF2B5EF4-FFF2-40B4-BE49-F238E27FC236}">
                <a16:creationId xmlns:a16="http://schemas.microsoft.com/office/drawing/2014/main" id="{8AA1B778-AD1B-42B3-BFDA-4641426F5692}"/>
              </a:ext>
            </a:extLst>
          </p:cNvPr>
          <p:cNvSpPr>
            <a:spLocks noGrp="1"/>
          </p:cNvSpPr>
          <p:nvPr>
            <p:ph type="body" sz="quarter" idx="14"/>
          </p:nvPr>
        </p:nvSpPr>
        <p:spPr>
          <a:xfrm>
            <a:off x="306204" y="1129308"/>
            <a:ext cx="4201362" cy="3744912"/>
          </a:xfrm>
        </p:spPr>
        <p:txBody>
          <a:bodyPr/>
          <a:lstStyle/>
          <a:p>
            <a:pPr marL="285750" indent="-285750">
              <a:buFont typeface="Arial" panose="020B0604020202020204" pitchFamily="34" charset="0"/>
              <a:buChar char="•"/>
            </a:pPr>
            <a:r>
              <a:rPr lang="en-GB"/>
              <a:t>My name</a:t>
            </a:r>
          </a:p>
          <a:p>
            <a:pPr marL="285750" indent="-285750">
              <a:buFont typeface="Arial" panose="020B0604020202020204" pitchFamily="34" charset="0"/>
              <a:buChar char="•"/>
            </a:pPr>
            <a:r>
              <a:rPr lang="en-GB"/>
              <a:t>My role</a:t>
            </a:r>
          </a:p>
          <a:p>
            <a:pPr marL="285750" indent="-285750">
              <a:buFont typeface="Arial" panose="020B0604020202020204" pitchFamily="34" charset="0"/>
              <a:buChar char="•"/>
            </a:pPr>
            <a:endParaRPr lang="en-GB"/>
          </a:p>
          <a:p>
            <a:pPr marL="285750" indent="-285750">
              <a:buFont typeface="Arial" panose="020B0604020202020204" pitchFamily="34" charset="0"/>
              <a:buChar char="•"/>
            </a:pPr>
            <a:r>
              <a:rPr lang="en-GB"/>
              <a:t>My expectations for today</a:t>
            </a:r>
          </a:p>
          <a:p>
            <a:pPr marL="285750" indent="-285750">
              <a:buFont typeface="Arial" panose="020B0604020202020204" pitchFamily="34" charset="0"/>
              <a:buChar char="•"/>
            </a:pPr>
            <a:r>
              <a:rPr lang="en-GB"/>
              <a:t>My team is good at…</a:t>
            </a:r>
          </a:p>
          <a:p>
            <a:pPr marL="285750" indent="-285750">
              <a:buFont typeface="Arial" panose="020B0604020202020204" pitchFamily="34" charset="0"/>
              <a:buChar char="•"/>
            </a:pPr>
            <a:r>
              <a:rPr lang="en-GB"/>
              <a:t>My team has the potential to be better at …</a:t>
            </a:r>
          </a:p>
          <a:p>
            <a:endParaRPr lang="en-GB"/>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6DEE96C3-2765-46A4-941C-C47AA525B3FA}"/>
              </a:ext>
            </a:extLst>
          </p:cNvPr>
          <p:cNvSpPr>
            <a:spLocks noGrp="1"/>
          </p:cNvSpPr>
          <p:nvPr>
            <p:ph type="body" sz="quarter" idx="11"/>
          </p:nvPr>
        </p:nvSpPr>
        <p:spPr>
          <a:xfrm>
            <a:off x="107505" y="0"/>
            <a:ext cx="8567621" cy="883828"/>
          </a:xfrm>
        </p:spPr>
        <p:txBody>
          <a:bodyPr/>
          <a:lstStyle/>
          <a:p>
            <a:r>
              <a:rPr lang="en-US"/>
              <a:t>Topics for the exercise ” Communicate as one of the types”</a:t>
            </a:r>
          </a:p>
        </p:txBody>
      </p:sp>
      <p:sp>
        <p:nvSpPr>
          <p:cNvPr id="3" name="Pladsholder til tekst 2">
            <a:extLst>
              <a:ext uri="{FF2B5EF4-FFF2-40B4-BE49-F238E27FC236}">
                <a16:creationId xmlns:a16="http://schemas.microsoft.com/office/drawing/2014/main" id="{6C39333B-77A0-42D7-81EF-11666578F22E}"/>
              </a:ext>
            </a:extLst>
          </p:cNvPr>
          <p:cNvSpPr>
            <a:spLocks noGrp="1"/>
          </p:cNvSpPr>
          <p:nvPr>
            <p:ph type="body" sz="quarter" idx="13"/>
          </p:nvPr>
        </p:nvSpPr>
        <p:spPr/>
        <p:txBody>
          <a:bodyPr/>
          <a:lstStyle/>
          <a:p>
            <a:endParaRPr lang="en-US"/>
          </a:p>
        </p:txBody>
      </p:sp>
      <p:sp>
        <p:nvSpPr>
          <p:cNvPr id="4" name="Pladsholder til tekst 3">
            <a:extLst>
              <a:ext uri="{FF2B5EF4-FFF2-40B4-BE49-F238E27FC236}">
                <a16:creationId xmlns:a16="http://schemas.microsoft.com/office/drawing/2014/main" id="{607D29BE-C20C-4F75-8F32-E9F9A3FC8295}"/>
              </a:ext>
            </a:extLst>
          </p:cNvPr>
          <p:cNvSpPr>
            <a:spLocks noGrp="1"/>
          </p:cNvSpPr>
          <p:nvPr>
            <p:ph type="body" sz="quarter" idx="14"/>
          </p:nvPr>
        </p:nvSpPr>
        <p:spPr>
          <a:xfrm>
            <a:off x="395536" y="1086351"/>
            <a:ext cx="8568952" cy="4033043"/>
          </a:xfrm>
        </p:spPr>
        <p:txBody>
          <a:bodyPr/>
          <a:lstStyle/>
          <a:p>
            <a:r>
              <a:rPr lang="en-US" sz="1400"/>
              <a:t>Discuss the following topics, for example: </a:t>
            </a:r>
          </a:p>
          <a:p>
            <a:pPr marL="513939" indent="-513939">
              <a:buFont typeface="+mj-lt"/>
              <a:buAutoNum type="arabicPeriod"/>
            </a:pPr>
            <a:r>
              <a:rPr lang="en-US" sz="1400"/>
              <a:t>Facebook during working hours</a:t>
            </a:r>
          </a:p>
          <a:p>
            <a:pPr marL="513939" indent="-513939">
              <a:buFont typeface="+mj-lt"/>
              <a:buAutoNum type="arabicPeriod"/>
            </a:pPr>
            <a:r>
              <a:rPr lang="en-US" sz="1400"/>
              <a:t>Should children get candy at daycare - parenting</a:t>
            </a:r>
          </a:p>
          <a:p>
            <a:pPr marL="513939" indent="-513939">
              <a:buFont typeface="+mj-lt"/>
              <a:buAutoNum type="arabicPeriod"/>
            </a:pPr>
            <a:r>
              <a:rPr lang="en-US" sz="1400"/>
              <a:t>Quotas for women as board members</a:t>
            </a:r>
          </a:p>
          <a:p>
            <a:pPr marL="513939" indent="-513939">
              <a:buFont typeface="+mj-lt"/>
              <a:buAutoNum type="arabicPeriod"/>
            </a:pPr>
            <a:r>
              <a:rPr lang="en-US" sz="1400"/>
              <a:t>Christmas decorations in the company?</a:t>
            </a:r>
          </a:p>
          <a:p>
            <a:pPr marL="513939" indent="-513939">
              <a:buFont typeface="+mj-lt"/>
              <a:buAutoNum type="arabicPeriod"/>
            </a:pPr>
            <a:r>
              <a:rPr lang="en-US" sz="1400"/>
              <a:t>What is your opinion about the number of social events in your company? </a:t>
            </a:r>
          </a:p>
          <a:p>
            <a:pPr marL="513939" indent="-513939">
              <a:buFont typeface="+mj-lt"/>
              <a:buAutoNum type="arabicPeriod"/>
            </a:pPr>
            <a:r>
              <a:rPr lang="en-US" sz="1400"/>
              <a:t>Updating LinkedIn during working hours</a:t>
            </a:r>
          </a:p>
          <a:p>
            <a:pPr marL="513939" indent="-513939">
              <a:buFont typeface="+mj-lt"/>
              <a:buAutoNum type="arabicPeriod"/>
            </a:pPr>
            <a:r>
              <a:rPr lang="en-US" sz="1400"/>
              <a:t>Are open-plan offices a good idea? </a:t>
            </a:r>
          </a:p>
          <a:p>
            <a:pPr marL="513939" indent="-513939">
              <a:buFont typeface="+mj-lt"/>
              <a:buAutoNum type="arabicPeriod"/>
            </a:pPr>
            <a:r>
              <a:rPr lang="en-US" sz="1400"/>
              <a:t>Should children ages 0-10 years use a computer at daycare – time limit?</a:t>
            </a:r>
          </a:p>
          <a:p>
            <a:pPr marL="513939" indent="-513939">
              <a:buFont typeface="+mj-lt"/>
              <a:buAutoNum type="arabicPeriod"/>
            </a:pPr>
            <a:r>
              <a:rPr lang="en-US" sz="1400"/>
              <a:t>The Royal family – should it be abolished or not?</a:t>
            </a:r>
          </a:p>
          <a:p>
            <a:pPr marL="513939" indent="-513939">
              <a:buFont typeface="+mj-lt"/>
              <a:buAutoNum type="arabicPeriod"/>
            </a:pPr>
            <a:r>
              <a:rPr lang="en-US" sz="1400"/>
              <a:t>Is a regular weekly work-from-home day a good idea?</a:t>
            </a:r>
            <a:endParaRPr lang="en-US" sz="1200">
              <a:solidFill>
                <a:schemeClr val="tx1"/>
              </a:solidFill>
            </a:endParaRPr>
          </a:p>
          <a:p>
            <a:r>
              <a:rPr lang="en-US" sz="1200">
                <a:solidFill>
                  <a:schemeClr val="tx1"/>
                </a:solidFill>
              </a:rPr>
              <a:t> </a:t>
            </a:r>
          </a:p>
          <a:p>
            <a:r>
              <a:rPr lang="en-US" sz="1200" b="1" cap="all">
                <a:solidFill>
                  <a:schemeClr val="tx1"/>
                </a:solidFill>
              </a:rPr>
              <a:t> </a:t>
            </a:r>
            <a:endParaRPr lang="en-US" sz="1200" cap="all">
              <a:solidFill>
                <a:schemeClr val="tx1"/>
              </a:solidFill>
            </a:endParaRPr>
          </a:p>
          <a:p>
            <a:r>
              <a:rPr lang="en-US" sz="1200" b="1" cap="all">
                <a:solidFill>
                  <a:schemeClr val="tx1"/>
                </a:solidFill>
              </a:rPr>
              <a:t> </a:t>
            </a:r>
            <a:endParaRPr lang="en-US" sz="1200" cap="all">
              <a:solidFill>
                <a:schemeClr val="tx1"/>
              </a:solidFill>
            </a:endParaRPr>
          </a:p>
        </p:txBody>
      </p:sp>
    </p:spTree>
    <p:extLst>
      <p:ext uri="{BB962C8B-B14F-4D97-AF65-F5344CB8AC3E}">
        <p14:creationId xmlns:p14="http://schemas.microsoft.com/office/powerpoint/2010/main" val="393399383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tekst 4">
            <a:extLst>
              <a:ext uri="{FF2B5EF4-FFF2-40B4-BE49-F238E27FC236}">
                <a16:creationId xmlns:a16="http://schemas.microsoft.com/office/drawing/2014/main" id="{101AB230-B03C-41E4-8E6A-FA86BB17BCB9}"/>
              </a:ext>
            </a:extLst>
          </p:cNvPr>
          <p:cNvSpPr>
            <a:spLocks noGrp="1"/>
          </p:cNvSpPr>
          <p:nvPr>
            <p:ph type="body" sz="quarter" idx="11"/>
          </p:nvPr>
        </p:nvSpPr>
        <p:spPr>
          <a:xfrm>
            <a:off x="107505" y="0"/>
            <a:ext cx="1742098" cy="883828"/>
          </a:xfrm>
        </p:spPr>
        <p:txBody>
          <a:bodyPr/>
          <a:lstStyle/>
          <a:p>
            <a:r>
              <a:rPr lang="en-US"/>
              <a:t>Sell a car</a:t>
            </a:r>
          </a:p>
        </p:txBody>
      </p:sp>
      <p:pic>
        <p:nvPicPr>
          <p:cNvPr id="11" name="Pladsholder til billede 10" descr="Et billede, der indeholder bil, bygning, udendørs, jord&#10;&#10;Automatisk oprettet beskrivelse">
            <a:extLst>
              <a:ext uri="{FF2B5EF4-FFF2-40B4-BE49-F238E27FC236}">
                <a16:creationId xmlns:a16="http://schemas.microsoft.com/office/drawing/2014/main" id="{B1C06650-F32D-4958-99A9-91398770017A}"/>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b="-727"/>
          <a:stretch/>
        </p:blipFill>
        <p:spPr>
          <a:xfrm>
            <a:off x="4593896" y="157184"/>
            <a:ext cx="4392488" cy="4982400"/>
          </a:xfrm>
        </p:spPr>
      </p:pic>
      <p:sp>
        <p:nvSpPr>
          <p:cNvPr id="3" name="Pladsholder til tekst 2">
            <a:extLst>
              <a:ext uri="{FF2B5EF4-FFF2-40B4-BE49-F238E27FC236}">
                <a16:creationId xmlns:a16="http://schemas.microsoft.com/office/drawing/2014/main" id="{80E5CD74-30A5-4CA8-B0A0-3CF9ED2C4347}"/>
              </a:ext>
            </a:extLst>
          </p:cNvPr>
          <p:cNvSpPr>
            <a:spLocks noGrp="1"/>
          </p:cNvSpPr>
          <p:nvPr>
            <p:ph type="body" sz="quarter" idx="13"/>
          </p:nvPr>
        </p:nvSpPr>
        <p:spPr/>
        <p:txBody>
          <a:bodyPr/>
          <a:lstStyle/>
          <a:p>
            <a:endParaRPr lang="en-US"/>
          </a:p>
        </p:txBody>
      </p:sp>
      <p:sp>
        <p:nvSpPr>
          <p:cNvPr id="7" name="Pladsholder til tekst 6">
            <a:extLst>
              <a:ext uri="{FF2B5EF4-FFF2-40B4-BE49-F238E27FC236}">
                <a16:creationId xmlns:a16="http://schemas.microsoft.com/office/drawing/2014/main" id="{1CFEB097-BF92-4A69-8898-B2B722B798FC}"/>
              </a:ext>
            </a:extLst>
          </p:cNvPr>
          <p:cNvSpPr>
            <a:spLocks noGrp="1"/>
          </p:cNvSpPr>
          <p:nvPr>
            <p:ph type="body" sz="quarter" idx="14"/>
          </p:nvPr>
        </p:nvSpPr>
        <p:spPr/>
        <p:txBody>
          <a:bodyPr/>
          <a:lstStyle/>
          <a:p>
            <a:r>
              <a:rPr lang="en-US">
                <a:latin typeface="Franklin Gothic Book" panose="020B0503020102020204" pitchFamily="34" charset="0"/>
              </a:rPr>
              <a:t>Roleplay about communicating differently depending on type.</a:t>
            </a:r>
          </a:p>
          <a:p>
            <a:r>
              <a:rPr lang="en-US">
                <a:latin typeface="Franklin Gothic Book" panose="020B0503020102020204" pitchFamily="34" charset="0"/>
              </a:rPr>
              <a:t>Two customers enter a car dealership.</a:t>
            </a:r>
          </a:p>
          <a:p>
            <a:r>
              <a:rPr lang="en-US">
                <a:latin typeface="Franklin Gothic Book" panose="020B0503020102020204" pitchFamily="34" charset="0"/>
              </a:rPr>
              <a:t>They are looking for a new car together.</a:t>
            </a:r>
          </a:p>
          <a:p>
            <a:r>
              <a:rPr lang="en-US">
                <a:latin typeface="Franklin Gothic Book" panose="020B0503020102020204" pitchFamily="34" charset="0"/>
              </a:rPr>
              <a:t>The Sales person doesn’t know what types they are. </a:t>
            </a:r>
          </a:p>
          <a:p>
            <a:r>
              <a:rPr lang="en-US">
                <a:latin typeface="Franklin Gothic Book" panose="020B0503020102020204" pitchFamily="34" charset="0"/>
              </a:rPr>
              <a:t>The Sales person needs to </a:t>
            </a:r>
            <a:r>
              <a:rPr lang="en-US" u="sng">
                <a:latin typeface="Franklin Gothic Book" panose="020B0503020102020204" pitchFamily="34" charset="0"/>
              </a:rPr>
              <a:t>spot</a:t>
            </a:r>
            <a:r>
              <a:rPr lang="en-US">
                <a:latin typeface="Franklin Gothic Book" panose="020B0503020102020204" pitchFamily="34" charset="0"/>
              </a:rPr>
              <a:t> both customers and target his/her </a:t>
            </a:r>
            <a:r>
              <a:rPr lang="en-US" u="sng">
                <a:latin typeface="Franklin Gothic Book" panose="020B0503020102020204" pitchFamily="34" charset="0"/>
              </a:rPr>
              <a:t>communication</a:t>
            </a:r>
            <a:r>
              <a:rPr lang="en-US">
                <a:latin typeface="Franklin Gothic Book" panose="020B0503020102020204" pitchFamily="34" charset="0"/>
              </a:rPr>
              <a:t> to them in order to convince them to buy a car. </a:t>
            </a:r>
          </a:p>
        </p:txBody>
      </p:sp>
    </p:spTree>
    <p:extLst>
      <p:ext uri="{BB962C8B-B14F-4D97-AF65-F5344CB8AC3E}">
        <p14:creationId xmlns:p14="http://schemas.microsoft.com/office/powerpoint/2010/main" val="175636716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1"/>
          </p:nvPr>
        </p:nvSpPr>
        <p:spPr>
          <a:xfrm>
            <a:off x="66247" y="14086"/>
            <a:ext cx="1615461" cy="853050"/>
          </a:xfrm>
        </p:spPr>
        <p:txBody>
          <a:bodyPr/>
          <a:lstStyle/>
          <a:p>
            <a:r>
              <a:rPr lang="en-US" sz="2000"/>
              <a:t>Sell a car</a:t>
            </a:r>
          </a:p>
        </p:txBody>
      </p:sp>
      <p:sp>
        <p:nvSpPr>
          <p:cNvPr id="8" name="Pladsholder til tekst 7">
            <a:extLst>
              <a:ext uri="{FF2B5EF4-FFF2-40B4-BE49-F238E27FC236}">
                <a16:creationId xmlns:a16="http://schemas.microsoft.com/office/drawing/2014/main" id="{C952B675-4511-463B-AD3F-DF69018F1389}"/>
              </a:ext>
            </a:extLst>
          </p:cNvPr>
          <p:cNvSpPr>
            <a:spLocks noGrp="1"/>
          </p:cNvSpPr>
          <p:nvPr>
            <p:ph type="body" sz="quarter" idx="13"/>
          </p:nvPr>
        </p:nvSpPr>
        <p:spPr/>
        <p:txBody>
          <a:bodyPr/>
          <a:lstStyle/>
          <a:p>
            <a:endParaRPr lang="en-US"/>
          </a:p>
        </p:txBody>
      </p:sp>
      <p:grpSp>
        <p:nvGrpSpPr>
          <p:cNvPr id="5" name="Group 3"/>
          <p:cNvGrpSpPr>
            <a:grpSpLocks/>
          </p:cNvGrpSpPr>
          <p:nvPr/>
        </p:nvGrpSpPr>
        <p:grpSpPr bwMode="auto">
          <a:xfrm>
            <a:off x="2734664" y="515155"/>
            <a:ext cx="4800600" cy="4267200"/>
            <a:chOff x="336" y="1440"/>
            <a:chExt cx="3648" cy="3792"/>
          </a:xfrm>
        </p:grpSpPr>
        <p:sp>
          <p:nvSpPr>
            <p:cNvPr id="6" name="Line 4"/>
            <p:cNvSpPr>
              <a:spLocks noChangeShapeType="1"/>
            </p:cNvSpPr>
            <p:nvPr/>
          </p:nvSpPr>
          <p:spPr bwMode="auto">
            <a:xfrm>
              <a:off x="2160" y="1440"/>
              <a:ext cx="0" cy="3792"/>
            </a:xfrm>
            <a:prstGeom prst="line">
              <a:avLst/>
            </a:prstGeom>
            <a:noFill/>
            <a:ln w="38100">
              <a:solidFill>
                <a:srgbClr val="3D4955"/>
              </a:solidFill>
              <a:round/>
              <a:headEnd type="triangle" w="med" len="med"/>
              <a:tailEnd type="triangle" w="med" len="med"/>
            </a:ln>
          </p:spPr>
          <p:txBody>
            <a:bodyPr/>
            <a:lstStyle/>
            <a:p>
              <a:endParaRPr lang="en-US"/>
            </a:p>
          </p:txBody>
        </p:sp>
        <p:sp>
          <p:nvSpPr>
            <p:cNvPr id="7" name="Line 5"/>
            <p:cNvSpPr>
              <a:spLocks noChangeShapeType="1"/>
            </p:cNvSpPr>
            <p:nvPr/>
          </p:nvSpPr>
          <p:spPr bwMode="auto">
            <a:xfrm>
              <a:off x="336" y="3216"/>
              <a:ext cx="3648" cy="0"/>
            </a:xfrm>
            <a:prstGeom prst="line">
              <a:avLst/>
            </a:prstGeom>
            <a:noFill/>
            <a:ln w="38100">
              <a:solidFill>
                <a:srgbClr val="3D4955"/>
              </a:solidFill>
              <a:round/>
              <a:headEnd type="triangle" w="med" len="med"/>
              <a:tailEnd type="triangle" w="med" len="med"/>
            </a:ln>
          </p:spPr>
          <p:txBody>
            <a:bodyPr/>
            <a:lstStyle/>
            <a:p>
              <a:endParaRPr lang="en-US"/>
            </a:p>
          </p:txBody>
        </p:sp>
      </p:grpSp>
      <p:sp>
        <p:nvSpPr>
          <p:cNvPr id="4" name="Tekstfelt 3">
            <a:extLst>
              <a:ext uri="{FF2B5EF4-FFF2-40B4-BE49-F238E27FC236}">
                <a16:creationId xmlns:a16="http://schemas.microsoft.com/office/drawing/2014/main" id="{57E252C3-F0BC-4743-8470-53D5FA73807F}"/>
              </a:ext>
            </a:extLst>
          </p:cNvPr>
          <p:cNvSpPr txBox="1"/>
          <p:nvPr/>
        </p:nvSpPr>
        <p:spPr>
          <a:xfrm>
            <a:off x="3275856" y="193204"/>
            <a:ext cx="1887303" cy="2561210"/>
          </a:xfrm>
          <a:prstGeom prst="rect">
            <a:avLst/>
          </a:prstGeom>
          <a:noFill/>
        </p:spPr>
        <p:txBody>
          <a:bodyPr vert="horz" wrap="square" lIns="180000" tIns="180000" rIns="180000" bIns="360000" rtlCol="0" anchor="t" anchorCtr="0">
            <a:spAutoFit/>
          </a:bodyPr>
          <a:lstStyle/>
          <a:p>
            <a:pPr marL="87312"/>
            <a:endParaRPr lang="en-US" sz="1200">
              <a:solidFill>
                <a:srgbClr val="3D4955"/>
              </a:solidFill>
              <a:sym typeface="Tahoma" pitchFamily="34" charset="0"/>
            </a:endParaRPr>
          </a:p>
          <a:p>
            <a:pPr marL="87312"/>
            <a:endParaRPr lang="en-US" sz="1200">
              <a:solidFill>
                <a:srgbClr val="3D4955"/>
              </a:solidFill>
              <a:sym typeface="Tahoma" pitchFamily="34" charset="0"/>
            </a:endParaRPr>
          </a:p>
          <a:p>
            <a:pPr marL="87312"/>
            <a:endParaRPr lang="en-US" sz="1200">
              <a:solidFill>
                <a:srgbClr val="3D4955"/>
              </a:solidFill>
              <a:sym typeface="Tahoma" pitchFamily="34" charset="0"/>
            </a:endParaRPr>
          </a:p>
          <a:p>
            <a:r>
              <a:rPr lang="en-US" sz="1900" baseline="30000"/>
              <a:t>Design and colors</a:t>
            </a:r>
          </a:p>
          <a:p>
            <a:r>
              <a:rPr lang="en-US" sz="1900" baseline="30000"/>
              <a:t>Easy to operate</a:t>
            </a:r>
          </a:p>
          <a:p>
            <a:r>
              <a:rPr lang="en-US" sz="1900" baseline="30000"/>
              <a:t>Prestigious and fancy</a:t>
            </a:r>
          </a:p>
          <a:p>
            <a:r>
              <a:rPr lang="en-US" sz="1900" baseline="30000"/>
              <a:t>Lots of gadgets</a:t>
            </a:r>
          </a:p>
          <a:p>
            <a:r>
              <a:rPr lang="en-US" sz="1900" baseline="30000"/>
              <a:t>Lively/personal</a:t>
            </a:r>
          </a:p>
          <a:p>
            <a:r>
              <a:rPr lang="en-US" sz="1900" baseline="30000"/>
              <a:t>Flexible service </a:t>
            </a:r>
          </a:p>
          <a:p>
            <a:r>
              <a:rPr lang="en-US" sz="1900" baseline="30000"/>
              <a:t>V.I.P treatment</a:t>
            </a:r>
            <a:endParaRPr lang="en-US" sz="1900"/>
          </a:p>
        </p:txBody>
      </p:sp>
      <p:sp>
        <p:nvSpPr>
          <p:cNvPr id="25" name="Tekstfelt 24">
            <a:extLst>
              <a:ext uri="{FF2B5EF4-FFF2-40B4-BE49-F238E27FC236}">
                <a16:creationId xmlns:a16="http://schemas.microsoft.com/office/drawing/2014/main" id="{66892B28-E953-48BD-933A-07F3CA486AA7}"/>
              </a:ext>
            </a:extLst>
          </p:cNvPr>
          <p:cNvSpPr txBox="1"/>
          <p:nvPr/>
        </p:nvSpPr>
        <p:spPr>
          <a:xfrm>
            <a:off x="3167908" y="2662232"/>
            <a:ext cx="1914225" cy="2191878"/>
          </a:xfrm>
          <a:prstGeom prst="rect">
            <a:avLst/>
          </a:prstGeom>
          <a:noFill/>
        </p:spPr>
        <p:txBody>
          <a:bodyPr vert="horz" wrap="square" lIns="180000" tIns="180000" rIns="180000" bIns="360000" rtlCol="0" anchor="t" anchorCtr="0">
            <a:spAutoFit/>
          </a:bodyPr>
          <a:lstStyle/>
          <a:p>
            <a:pPr marL="87312"/>
            <a:r>
              <a:rPr lang="en-US" sz="1900" baseline="30000"/>
              <a:t>High efficiency </a:t>
            </a:r>
          </a:p>
          <a:p>
            <a:pPr marL="87312"/>
            <a:r>
              <a:rPr lang="en-US" sz="1900" baseline="30000"/>
              <a:t>Best investment</a:t>
            </a:r>
          </a:p>
          <a:p>
            <a:pPr marL="87312"/>
            <a:r>
              <a:rPr lang="en-US" sz="1900" baseline="30000"/>
              <a:t>Up-to-date technology</a:t>
            </a:r>
          </a:p>
          <a:p>
            <a:pPr marL="87312"/>
            <a:r>
              <a:rPr lang="en-US" sz="1900" baseline="30000"/>
              <a:t>Fulfills requirements Fast delivery </a:t>
            </a:r>
          </a:p>
          <a:p>
            <a:pPr marL="87312"/>
            <a:r>
              <a:rPr lang="en-US" sz="1900" baseline="30000"/>
              <a:t>Efficient service</a:t>
            </a:r>
          </a:p>
          <a:p>
            <a:pPr marL="87312"/>
            <a:r>
              <a:rPr lang="en-US" sz="1900" baseline="30000"/>
              <a:t>Support ensured</a:t>
            </a:r>
            <a:endParaRPr lang="en-US" sz="1900">
              <a:latin typeface="Franklin Gothic Book" panose="020B0503020102020204" pitchFamily="34" charset="0"/>
              <a:sym typeface="Tahoma" pitchFamily="34" charset="0"/>
            </a:endParaRPr>
          </a:p>
          <a:p>
            <a:endParaRPr lang="en-US" sz="1200">
              <a:latin typeface="Franklin Gothic Book" panose="020B0503020102020204" pitchFamily="34" charset="0"/>
            </a:endParaRPr>
          </a:p>
        </p:txBody>
      </p:sp>
      <p:sp>
        <p:nvSpPr>
          <p:cNvPr id="26" name="Tekstfelt 25">
            <a:extLst>
              <a:ext uri="{FF2B5EF4-FFF2-40B4-BE49-F238E27FC236}">
                <a16:creationId xmlns:a16="http://schemas.microsoft.com/office/drawing/2014/main" id="{AB4435B4-8912-48AA-B5DA-D2D8E183D7BB}"/>
              </a:ext>
            </a:extLst>
          </p:cNvPr>
          <p:cNvSpPr txBox="1"/>
          <p:nvPr/>
        </p:nvSpPr>
        <p:spPr>
          <a:xfrm>
            <a:off x="5288556" y="2641476"/>
            <a:ext cx="2667820" cy="2007212"/>
          </a:xfrm>
          <a:prstGeom prst="rect">
            <a:avLst/>
          </a:prstGeom>
          <a:noFill/>
        </p:spPr>
        <p:txBody>
          <a:bodyPr vert="horz" wrap="square" lIns="180000" tIns="180000" rIns="180000" bIns="360000" rtlCol="0" anchor="t" anchorCtr="0">
            <a:spAutoFit/>
          </a:bodyPr>
          <a:lstStyle/>
          <a:p>
            <a:r>
              <a:rPr lang="en-US" sz="1900" baseline="30000"/>
              <a:t>Reliable </a:t>
            </a:r>
          </a:p>
          <a:p>
            <a:r>
              <a:rPr lang="en-US" sz="1900" baseline="30000"/>
              <a:t>Service ensured </a:t>
            </a:r>
          </a:p>
          <a:p>
            <a:r>
              <a:rPr lang="en-US" sz="1900" baseline="30000"/>
              <a:t>Quality </a:t>
            </a:r>
          </a:p>
          <a:p>
            <a:r>
              <a:rPr lang="en-US" sz="1900" baseline="30000"/>
              <a:t>Comparison with competitors</a:t>
            </a:r>
          </a:p>
          <a:p>
            <a:r>
              <a:rPr lang="en-US" sz="1900" baseline="30000"/>
              <a:t>Environmentally friendly</a:t>
            </a:r>
          </a:p>
          <a:p>
            <a:r>
              <a:rPr lang="en-US" sz="1900" baseline="30000"/>
              <a:t>Warranty and service agreement</a:t>
            </a:r>
          </a:p>
          <a:p>
            <a:r>
              <a:rPr lang="en-US" sz="1900" baseline="30000"/>
              <a:t>A manual</a:t>
            </a:r>
            <a:endParaRPr lang="en-US" sz="1200">
              <a:latin typeface="Franklin Gothic Book" panose="020B0503020102020204" pitchFamily="34" charset="0"/>
              <a:sym typeface="Wingdings" panose="05000000000000000000" pitchFamily="2" charset="2"/>
            </a:endParaRPr>
          </a:p>
        </p:txBody>
      </p:sp>
      <p:sp>
        <p:nvSpPr>
          <p:cNvPr id="27" name="Tekstfelt 26">
            <a:extLst>
              <a:ext uri="{FF2B5EF4-FFF2-40B4-BE49-F238E27FC236}">
                <a16:creationId xmlns:a16="http://schemas.microsoft.com/office/drawing/2014/main" id="{F4567AFE-8A20-4F6B-8CF9-57C761D5B5B6}"/>
              </a:ext>
            </a:extLst>
          </p:cNvPr>
          <p:cNvSpPr txBox="1"/>
          <p:nvPr/>
        </p:nvSpPr>
        <p:spPr>
          <a:xfrm>
            <a:off x="5220072" y="745263"/>
            <a:ext cx="2337813" cy="2191878"/>
          </a:xfrm>
          <a:prstGeom prst="rect">
            <a:avLst/>
          </a:prstGeom>
          <a:noFill/>
        </p:spPr>
        <p:txBody>
          <a:bodyPr vert="horz" wrap="square" lIns="180000" tIns="180000" rIns="180000" bIns="360000" rtlCol="0" anchor="t" anchorCtr="0">
            <a:spAutoFit/>
          </a:bodyPr>
          <a:lstStyle/>
          <a:p>
            <a:pPr marL="87312"/>
            <a:r>
              <a:rPr lang="en-US" sz="1900" baseline="30000"/>
              <a:t>User friendliness</a:t>
            </a:r>
          </a:p>
          <a:p>
            <a:pPr marL="87312"/>
            <a:r>
              <a:rPr lang="en-US" sz="1900" baseline="30000"/>
              <a:t>Stability </a:t>
            </a:r>
          </a:p>
          <a:p>
            <a:pPr marL="87312"/>
            <a:r>
              <a:rPr lang="en-US" sz="1900" baseline="30000"/>
              <a:t>Environmentally friendly/politically correct Safe to operate</a:t>
            </a:r>
          </a:p>
          <a:p>
            <a:pPr marL="87312"/>
            <a:r>
              <a:rPr lang="en-US" sz="1900" baseline="30000"/>
              <a:t>Friendly, listening Welcoming sales person</a:t>
            </a:r>
            <a:endParaRPr lang="en-US" sz="1900"/>
          </a:p>
          <a:p>
            <a:pPr marL="87312"/>
            <a:endParaRPr lang="en-US" sz="1200">
              <a:latin typeface="Franklin Gothic Book" panose="020B0503020102020204" pitchFamily="34" charset="0"/>
            </a:endParaRPr>
          </a:p>
        </p:txBody>
      </p:sp>
      <p:sp>
        <p:nvSpPr>
          <p:cNvPr id="24" name="Tekstboks 12">
            <a:extLst>
              <a:ext uri="{FF2B5EF4-FFF2-40B4-BE49-F238E27FC236}">
                <a16:creationId xmlns:a16="http://schemas.microsoft.com/office/drawing/2014/main" id="{F9C930E2-4055-4D85-9D6B-B7050E988739}"/>
              </a:ext>
            </a:extLst>
          </p:cNvPr>
          <p:cNvSpPr txBox="1"/>
          <p:nvPr/>
        </p:nvSpPr>
        <p:spPr>
          <a:xfrm>
            <a:off x="2389431" y="739663"/>
            <a:ext cx="707237" cy="1421928"/>
          </a:xfrm>
          <a:prstGeom prst="rect">
            <a:avLst/>
          </a:prstGeom>
          <a:noFill/>
        </p:spPr>
        <p:txBody>
          <a:bodyPr wrap="square" rtlCol="0">
            <a:spAutoFit/>
          </a:bodyPr>
          <a:lstStyle/>
          <a:p>
            <a:pPr defTabSz="822960"/>
            <a:r>
              <a:rPr lang="en-US" sz="8640">
                <a:solidFill>
                  <a:srgbClr val="C05C56"/>
                </a:solidFill>
                <a:latin typeface="Franklin Gothic Book" panose="020B0503020102020204" pitchFamily="34" charset="0"/>
              </a:rPr>
              <a:t>E</a:t>
            </a:r>
          </a:p>
        </p:txBody>
      </p:sp>
      <p:sp>
        <p:nvSpPr>
          <p:cNvPr id="28" name="Tekstboks 13">
            <a:extLst>
              <a:ext uri="{FF2B5EF4-FFF2-40B4-BE49-F238E27FC236}">
                <a16:creationId xmlns:a16="http://schemas.microsoft.com/office/drawing/2014/main" id="{C27D4386-C923-42C0-A300-2772360518B1}"/>
              </a:ext>
            </a:extLst>
          </p:cNvPr>
          <p:cNvSpPr txBox="1"/>
          <p:nvPr/>
        </p:nvSpPr>
        <p:spPr>
          <a:xfrm>
            <a:off x="7374817" y="875202"/>
            <a:ext cx="707237" cy="1421928"/>
          </a:xfrm>
          <a:prstGeom prst="rect">
            <a:avLst/>
          </a:prstGeom>
          <a:noFill/>
        </p:spPr>
        <p:txBody>
          <a:bodyPr wrap="square" rtlCol="0">
            <a:spAutoFit/>
          </a:bodyPr>
          <a:lstStyle/>
          <a:p>
            <a:pPr defTabSz="822960"/>
            <a:r>
              <a:rPr lang="en-US" sz="8640">
                <a:solidFill>
                  <a:srgbClr val="73A3A1"/>
                </a:solidFill>
                <a:latin typeface="Franklin Gothic Book" panose="020B0503020102020204" pitchFamily="34" charset="0"/>
              </a:rPr>
              <a:t>S</a:t>
            </a:r>
          </a:p>
        </p:txBody>
      </p:sp>
      <p:sp>
        <p:nvSpPr>
          <p:cNvPr id="29" name="Tekstboks 15">
            <a:extLst>
              <a:ext uri="{FF2B5EF4-FFF2-40B4-BE49-F238E27FC236}">
                <a16:creationId xmlns:a16="http://schemas.microsoft.com/office/drawing/2014/main" id="{B8272399-0B46-4D5F-A99A-67351DF6516B}"/>
              </a:ext>
            </a:extLst>
          </p:cNvPr>
          <p:cNvSpPr txBox="1"/>
          <p:nvPr/>
        </p:nvSpPr>
        <p:spPr>
          <a:xfrm>
            <a:off x="2512808" y="3091440"/>
            <a:ext cx="707237" cy="1421928"/>
          </a:xfrm>
          <a:prstGeom prst="rect">
            <a:avLst/>
          </a:prstGeom>
          <a:noFill/>
        </p:spPr>
        <p:txBody>
          <a:bodyPr wrap="square" rtlCol="0">
            <a:spAutoFit/>
          </a:bodyPr>
          <a:lstStyle/>
          <a:p>
            <a:pPr defTabSz="822960"/>
            <a:r>
              <a:rPr lang="en-US" sz="8640">
                <a:solidFill>
                  <a:srgbClr val="FEC665"/>
                </a:solidFill>
                <a:latin typeface="Franklin Gothic Book" panose="020B0503020102020204" pitchFamily="34" charset="0"/>
              </a:rPr>
              <a:t>I</a:t>
            </a:r>
          </a:p>
        </p:txBody>
      </p:sp>
      <p:sp>
        <p:nvSpPr>
          <p:cNvPr id="30" name="Tekstboks 14">
            <a:extLst>
              <a:ext uri="{FF2B5EF4-FFF2-40B4-BE49-F238E27FC236}">
                <a16:creationId xmlns:a16="http://schemas.microsoft.com/office/drawing/2014/main" id="{303F9A6D-A066-43FF-B3C0-4C9DBA21FB00}"/>
              </a:ext>
            </a:extLst>
          </p:cNvPr>
          <p:cNvSpPr txBox="1"/>
          <p:nvPr/>
        </p:nvSpPr>
        <p:spPr>
          <a:xfrm>
            <a:off x="7430787" y="3374730"/>
            <a:ext cx="707237" cy="1421928"/>
          </a:xfrm>
          <a:prstGeom prst="rect">
            <a:avLst/>
          </a:prstGeom>
          <a:noFill/>
        </p:spPr>
        <p:txBody>
          <a:bodyPr wrap="square" rtlCol="0">
            <a:spAutoFit/>
          </a:bodyPr>
          <a:lstStyle/>
          <a:p>
            <a:pPr defTabSz="822960"/>
            <a:r>
              <a:rPr lang="en-US" sz="8640">
                <a:solidFill>
                  <a:srgbClr val="2D7FA8"/>
                </a:solidFill>
                <a:latin typeface="Franklin Gothic Book" panose="020B0503020102020204" pitchFamily="34" charset="0"/>
              </a:rPr>
              <a:t>A</a:t>
            </a:r>
          </a:p>
        </p:txBody>
      </p:sp>
      <p:sp>
        <p:nvSpPr>
          <p:cNvPr id="21" name="Tekstboks 17">
            <a:extLst>
              <a:ext uri="{FF2B5EF4-FFF2-40B4-BE49-F238E27FC236}">
                <a16:creationId xmlns:a16="http://schemas.microsoft.com/office/drawing/2014/main" id="{E3B235D3-F606-44E8-816B-640522B43397}"/>
              </a:ext>
            </a:extLst>
          </p:cNvPr>
          <p:cNvSpPr txBox="1">
            <a:spLocks noChangeArrowheads="1"/>
          </p:cNvSpPr>
          <p:nvPr/>
        </p:nvSpPr>
        <p:spPr bwMode="auto">
          <a:xfrm>
            <a:off x="1888634" y="2345423"/>
            <a:ext cx="1014413" cy="338554"/>
          </a:xfrm>
          <a:prstGeom prst="rect">
            <a:avLst/>
          </a:prstGeom>
          <a:noFill/>
          <a:ln w="9525">
            <a:noFill/>
            <a:miter lim="800000"/>
            <a:headEnd/>
            <a:tailEnd/>
          </a:ln>
        </p:spPr>
        <p:txBody>
          <a:bodyPr>
            <a:spAutoFit/>
          </a:bodyPr>
          <a:lstStyle/>
          <a:p>
            <a:pPr algn="ctr">
              <a:buSzPct val="100000"/>
            </a:pPr>
            <a:r>
              <a:rPr lang="en-US" sz="1600">
                <a:solidFill>
                  <a:srgbClr val="3D4955"/>
                </a:solidFill>
                <a:sym typeface="Tahoma" pitchFamily="34" charset="0"/>
              </a:rPr>
              <a:t>Control</a:t>
            </a:r>
          </a:p>
        </p:txBody>
      </p:sp>
      <p:sp>
        <p:nvSpPr>
          <p:cNvPr id="22" name="Tekstboks 18">
            <a:extLst>
              <a:ext uri="{FF2B5EF4-FFF2-40B4-BE49-F238E27FC236}">
                <a16:creationId xmlns:a16="http://schemas.microsoft.com/office/drawing/2014/main" id="{ED4D4978-7E12-4634-8E6E-4566525F635E}"/>
              </a:ext>
            </a:extLst>
          </p:cNvPr>
          <p:cNvSpPr txBox="1">
            <a:spLocks noChangeArrowheads="1"/>
          </p:cNvSpPr>
          <p:nvPr/>
        </p:nvSpPr>
        <p:spPr bwMode="auto">
          <a:xfrm>
            <a:off x="4569922" y="4747311"/>
            <a:ext cx="1127125" cy="338554"/>
          </a:xfrm>
          <a:prstGeom prst="rect">
            <a:avLst/>
          </a:prstGeom>
          <a:noFill/>
          <a:ln w="9525">
            <a:noFill/>
            <a:miter lim="800000"/>
            <a:headEnd/>
            <a:tailEnd/>
          </a:ln>
        </p:spPr>
        <p:txBody>
          <a:bodyPr>
            <a:spAutoFit/>
          </a:bodyPr>
          <a:lstStyle/>
          <a:p>
            <a:pPr algn="ctr">
              <a:buSzPct val="100000"/>
            </a:pPr>
            <a:r>
              <a:rPr lang="en-US" sz="1600">
                <a:solidFill>
                  <a:srgbClr val="3D4955"/>
                </a:solidFill>
                <a:sym typeface="Tahoma" pitchFamily="34" charset="0"/>
              </a:rPr>
              <a:t>Task</a:t>
            </a:r>
          </a:p>
        </p:txBody>
      </p:sp>
      <p:sp>
        <p:nvSpPr>
          <p:cNvPr id="23" name="Tekstboks 19">
            <a:extLst>
              <a:ext uri="{FF2B5EF4-FFF2-40B4-BE49-F238E27FC236}">
                <a16:creationId xmlns:a16="http://schemas.microsoft.com/office/drawing/2014/main" id="{832337E7-2875-431B-9628-DCF42D1DDD92}"/>
              </a:ext>
            </a:extLst>
          </p:cNvPr>
          <p:cNvSpPr txBox="1">
            <a:spLocks noChangeArrowheads="1"/>
          </p:cNvSpPr>
          <p:nvPr/>
        </p:nvSpPr>
        <p:spPr bwMode="auto">
          <a:xfrm>
            <a:off x="4471497" y="162611"/>
            <a:ext cx="1444625" cy="338554"/>
          </a:xfrm>
          <a:prstGeom prst="rect">
            <a:avLst/>
          </a:prstGeom>
          <a:noFill/>
          <a:ln w="9525">
            <a:noFill/>
            <a:miter lim="800000"/>
            <a:headEnd/>
            <a:tailEnd/>
          </a:ln>
        </p:spPr>
        <p:txBody>
          <a:bodyPr>
            <a:spAutoFit/>
          </a:bodyPr>
          <a:lstStyle/>
          <a:p>
            <a:pPr algn="ctr">
              <a:buSzPct val="100000"/>
            </a:pPr>
            <a:r>
              <a:rPr lang="en-US" sz="1600">
                <a:solidFill>
                  <a:srgbClr val="3D4955"/>
                </a:solidFill>
                <a:sym typeface="Tahoma" pitchFamily="34" charset="0"/>
              </a:rPr>
              <a:t>Person</a:t>
            </a:r>
          </a:p>
        </p:txBody>
      </p:sp>
      <p:sp>
        <p:nvSpPr>
          <p:cNvPr id="31" name="Tekstboks 20">
            <a:extLst>
              <a:ext uri="{FF2B5EF4-FFF2-40B4-BE49-F238E27FC236}">
                <a16:creationId xmlns:a16="http://schemas.microsoft.com/office/drawing/2014/main" id="{731BD9CC-B530-40D3-B3AA-5DF863515BE0}"/>
              </a:ext>
            </a:extLst>
          </p:cNvPr>
          <p:cNvSpPr txBox="1">
            <a:spLocks noChangeArrowheads="1"/>
          </p:cNvSpPr>
          <p:nvPr/>
        </p:nvSpPr>
        <p:spPr bwMode="auto">
          <a:xfrm>
            <a:off x="7440122" y="2337486"/>
            <a:ext cx="1155700" cy="338554"/>
          </a:xfrm>
          <a:prstGeom prst="rect">
            <a:avLst/>
          </a:prstGeom>
          <a:noFill/>
          <a:ln w="9525">
            <a:noFill/>
            <a:miter lim="800000"/>
            <a:headEnd/>
            <a:tailEnd/>
          </a:ln>
        </p:spPr>
        <p:txBody>
          <a:bodyPr wrap="square">
            <a:spAutoFit/>
          </a:bodyPr>
          <a:lstStyle/>
          <a:p>
            <a:pPr algn="ctr">
              <a:buSzPct val="100000"/>
            </a:pPr>
            <a:r>
              <a:rPr lang="en-US" sz="1600">
                <a:solidFill>
                  <a:srgbClr val="3D4955"/>
                </a:solidFill>
                <a:sym typeface="Tahoma" pitchFamily="34" charset="0"/>
              </a:rPr>
              <a:t>Participate</a:t>
            </a:r>
          </a:p>
        </p:txBody>
      </p:sp>
    </p:spTree>
    <p:extLst>
      <p:ext uri="{BB962C8B-B14F-4D97-AF65-F5344CB8AC3E}">
        <p14:creationId xmlns:p14="http://schemas.microsoft.com/office/powerpoint/2010/main" val="352661755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tekst 4">
            <a:extLst>
              <a:ext uri="{FF2B5EF4-FFF2-40B4-BE49-F238E27FC236}">
                <a16:creationId xmlns:a16="http://schemas.microsoft.com/office/drawing/2014/main" id="{101AB230-B03C-41E4-8E6A-FA86BB17BCB9}"/>
              </a:ext>
            </a:extLst>
          </p:cNvPr>
          <p:cNvSpPr>
            <a:spLocks noGrp="1"/>
          </p:cNvSpPr>
          <p:nvPr>
            <p:ph type="body" sz="quarter" idx="11"/>
          </p:nvPr>
        </p:nvSpPr>
        <p:spPr>
          <a:xfrm>
            <a:off x="107505" y="0"/>
            <a:ext cx="3873579" cy="883828"/>
          </a:xfrm>
        </p:spPr>
        <p:txBody>
          <a:bodyPr/>
          <a:lstStyle/>
          <a:p>
            <a:r>
              <a:rPr lang="en-US"/>
              <a:t>Communicate differently</a:t>
            </a:r>
          </a:p>
        </p:txBody>
      </p:sp>
      <p:sp>
        <p:nvSpPr>
          <p:cNvPr id="2" name="Pladsholder til tekst 1">
            <a:extLst>
              <a:ext uri="{FF2B5EF4-FFF2-40B4-BE49-F238E27FC236}">
                <a16:creationId xmlns:a16="http://schemas.microsoft.com/office/drawing/2014/main" id="{F9C357D1-6735-4F44-809C-9FF9ED4927B5}"/>
              </a:ext>
            </a:extLst>
          </p:cNvPr>
          <p:cNvSpPr>
            <a:spLocks noGrp="1"/>
          </p:cNvSpPr>
          <p:nvPr>
            <p:ph type="body" sz="quarter" idx="13"/>
          </p:nvPr>
        </p:nvSpPr>
        <p:spPr/>
        <p:txBody>
          <a:bodyPr/>
          <a:lstStyle/>
          <a:p>
            <a:endParaRPr lang="en-US"/>
          </a:p>
        </p:txBody>
      </p:sp>
      <p:sp>
        <p:nvSpPr>
          <p:cNvPr id="3" name="Pladsholder til tekst 2">
            <a:extLst>
              <a:ext uri="{FF2B5EF4-FFF2-40B4-BE49-F238E27FC236}">
                <a16:creationId xmlns:a16="http://schemas.microsoft.com/office/drawing/2014/main" id="{670B9A99-91A6-4F75-A382-295CC18DF532}"/>
              </a:ext>
            </a:extLst>
          </p:cNvPr>
          <p:cNvSpPr>
            <a:spLocks noGrp="1"/>
          </p:cNvSpPr>
          <p:nvPr>
            <p:ph type="body" sz="quarter" idx="14"/>
          </p:nvPr>
        </p:nvSpPr>
        <p:spPr/>
        <p:txBody>
          <a:bodyPr/>
          <a:lstStyle/>
          <a:p>
            <a:pPr lvl="0">
              <a:defRPr/>
            </a:pPr>
            <a:r>
              <a:rPr lang="en-US"/>
              <a:t>Each type has different preferences for how to communicate.</a:t>
            </a:r>
          </a:p>
          <a:p>
            <a:pPr lvl="0">
              <a:defRPr/>
            </a:pPr>
            <a:r>
              <a:rPr lang="en-US"/>
              <a:t>In groups, discuss how the different situations should be </a:t>
            </a:r>
            <a:r>
              <a:rPr lang="en-US" b="1" u="sng"/>
              <a:t>handled</a:t>
            </a:r>
            <a:r>
              <a:rPr lang="en-US"/>
              <a:t> and </a:t>
            </a:r>
            <a:r>
              <a:rPr lang="en-US" b="1" u="sng"/>
              <a:t>communicate</a:t>
            </a:r>
            <a:r>
              <a:rPr lang="en-US"/>
              <a:t> to the type in question. </a:t>
            </a:r>
          </a:p>
        </p:txBody>
      </p:sp>
    </p:spTree>
    <p:extLst>
      <p:ext uri="{BB962C8B-B14F-4D97-AF65-F5344CB8AC3E}">
        <p14:creationId xmlns:p14="http://schemas.microsoft.com/office/powerpoint/2010/main" val="147062668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F18BD95B-2204-4885-B4FD-F407A37E3B23}"/>
              </a:ext>
            </a:extLst>
          </p:cNvPr>
          <p:cNvSpPr>
            <a:spLocks noGrp="1"/>
          </p:cNvSpPr>
          <p:nvPr>
            <p:ph type="body" sz="quarter" idx="11"/>
          </p:nvPr>
        </p:nvSpPr>
        <p:spPr>
          <a:xfrm>
            <a:off x="107505" y="0"/>
            <a:ext cx="3873579" cy="883828"/>
          </a:xfrm>
        </p:spPr>
        <p:txBody>
          <a:bodyPr/>
          <a:lstStyle/>
          <a:p>
            <a:r>
              <a:rPr lang="en-US"/>
              <a:t>Communicate differently</a:t>
            </a:r>
          </a:p>
        </p:txBody>
      </p:sp>
      <p:sp>
        <p:nvSpPr>
          <p:cNvPr id="3" name="Pladsholder til tekst 2">
            <a:extLst>
              <a:ext uri="{FF2B5EF4-FFF2-40B4-BE49-F238E27FC236}">
                <a16:creationId xmlns:a16="http://schemas.microsoft.com/office/drawing/2014/main" id="{15DB69F2-1485-4CB0-AAD8-CF46B3373DE8}"/>
              </a:ext>
            </a:extLst>
          </p:cNvPr>
          <p:cNvSpPr>
            <a:spLocks noGrp="1"/>
          </p:cNvSpPr>
          <p:nvPr>
            <p:ph type="body" sz="quarter" idx="13"/>
          </p:nvPr>
        </p:nvSpPr>
        <p:spPr/>
        <p:txBody>
          <a:bodyPr/>
          <a:lstStyle/>
          <a:p>
            <a:endParaRPr lang="en-US"/>
          </a:p>
        </p:txBody>
      </p:sp>
      <p:sp>
        <p:nvSpPr>
          <p:cNvPr id="4" name="Pladsholder til tekst 3">
            <a:extLst>
              <a:ext uri="{FF2B5EF4-FFF2-40B4-BE49-F238E27FC236}">
                <a16:creationId xmlns:a16="http://schemas.microsoft.com/office/drawing/2014/main" id="{63049B02-DA39-4ECF-A825-54E18E5E6139}"/>
              </a:ext>
            </a:extLst>
          </p:cNvPr>
          <p:cNvSpPr>
            <a:spLocks noGrp="1"/>
          </p:cNvSpPr>
          <p:nvPr>
            <p:ph type="body" sz="quarter" idx="14"/>
          </p:nvPr>
        </p:nvSpPr>
        <p:spPr/>
        <p:txBody>
          <a:bodyPr/>
          <a:lstStyle/>
          <a:p>
            <a:pPr lvl="0"/>
            <a:r>
              <a:rPr lang="en-US"/>
              <a:t>How would you </a:t>
            </a:r>
            <a:r>
              <a:rPr lang="en-US" b="1" u="sng"/>
              <a:t>handle</a:t>
            </a:r>
            <a:r>
              <a:rPr lang="en-US"/>
              <a:t> and </a:t>
            </a:r>
            <a:r>
              <a:rPr lang="en-US" b="1" u="sng"/>
              <a:t>communicate</a:t>
            </a:r>
            <a:r>
              <a:rPr lang="en-US"/>
              <a:t> in these situations?</a:t>
            </a:r>
          </a:p>
          <a:p>
            <a:pPr marL="285750" lvl="0" indent="-285750">
              <a:buFont typeface="Arial" panose="020B0604020202020204" pitchFamily="34" charset="0"/>
              <a:buChar char="•"/>
            </a:pPr>
            <a:r>
              <a:rPr lang="en-US"/>
              <a:t>You (your department) has promised to deliver a statement to Finance, but are finding it difficult to complete it on time. Your Finance colleague who is waiting for it, is an ”Analyst”. What will you do?</a:t>
            </a:r>
          </a:p>
          <a:p>
            <a:pPr marL="285750" lvl="0" indent="-285750">
              <a:buFont typeface="Arial" panose="020B0604020202020204" pitchFamily="34" charset="0"/>
              <a:buChar char="•"/>
            </a:pPr>
            <a:r>
              <a:rPr lang="en-US"/>
              <a:t>A customer writes to you about pension payments. After you have responded, she writes back to say that she didn’t understand your answer because of difficult technical terms. The customer is an ”Enthusiast”. What do you do? </a:t>
            </a:r>
          </a:p>
          <a:p>
            <a:pPr marL="285750" lvl="0" indent="-285750">
              <a:buFont typeface="Arial" panose="020B0604020202020204" pitchFamily="34" charset="0"/>
              <a:buChar char="•"/>
            </a:pPr>
            <a:r>
              <a:rPr lang="en-US"/>
              <a:t>A customer calls. She can’t understand why her damages will not be covered by her insurance. She points out that she is the managing director of a company that is your customer. The customer is an ”Implementer”. How will you handle this?</a:t>
            </a:r>
          </a:p>
          <a:p>
            <a:pPr marL="285750" indent="-285750">
              <a:buFont typeface="Arial" panose="020B0604020202020204" pitchFamily="34" charset="0"/>
              <a:buChar char="•"/>
            </a:pPr>
            <a:r>
              <a:rPr lang="en-US"/>
              <a:t>A customer calls with a question. You would like to quickly help out, but you have been told that you are not allowed to answer this type of inquiries, because the customer should contact Customer Support. The customer is an ”Enthusiast”. What will you do?</a:t>
            </a:r>
          </a:p>
          <a:p>
            <a:endParaRPr lang="en-US"/>
          </a:p>
        </p:txBody>
      </p:sp>
    </p:spTree>
    <p:extLst>
      <p:ext uri="{BB962C8B-B14F-4D97-AF65-F5344CB8AC3E}">
        <p14:creationId xmlns:p14="http://schemas.microsoft.com/office/powerpoint/2010/main" val="39683330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F18BD95B-2204-4885-B4FD-F407A37E3B23}"/>
              </a:ext>
            </a:extLst>
          </p:cNvPr>
          <p:cNvSpPr>
            <a:spLocks noGrp="1"/>
          </p:cNvSpPr>
          <p:nvPr>
            <p:ph type="body" sz="quarter" idx="11"/>
          </p:nvPr>
        </p:nvSpPr>
        <p:spPr>
          <a:xfrm>
            <a:off x="107505" y="0"/>
            <a:ext cx="3873579" cy="883828"/>
          </a:xfrm>
        </p:spPr>
        <p:txBody>
          <a:bodyPr/>
          <a:lstStyle/>
          <a:p>
            <a:r>
              <a:rPr lang="en-US"/>
              <a:t>Communicate differently</a:t>
            </a:r>
          </a:p>
        </p:txBody>
      </p:sp>
      <p:sp>
        <p:nvSpPr>
          <p:cNvPr id="3" name="Pladsholder til tekst 2">
            <a:extLst>
              <a:ext uri="{FF2B5EF4-FFF2-40B4-BE49-F238E27FC236}">
                <a16:creationId xmlns:a16="http://schemas.microsoft.com/office/drawing/2014/main" id="{15DB69F2-1485-4CB0-AAD8-CF46B3373DE8}"/>
              </a:ext>
            </a:extLst>
          </p:cNvPr>
          <p:cNvSpPr>
            <a:spLocks noGrp="1"/>
          </p:cNvSpPr>
          <p:nvPr>
            <p:ph type="body" sz="quarter" idx="13"/>
          </p:nvPr>
        </p:nvSpPr>
        <p:spPr/>
        <p:txBody>
          <a:bodyPr/>
          <a:lstStyle/>
          <a:p>
            <a:endParaRPr lang="en-US"/>
          </a:p>
        </p:txBody>
      </p:sp>
      <p:sp>
        <p:nvSpPr>
          <p:cNvPr id="4" name="Pladsholder til tekst 3">
            <a:extLst>
              <a:ext uri="{FF2B5EF4-FFF2-40B4-BE49-F238E27FC236}">
                <a16:creationId xmlns:a16="http://schemas.microsoft.com/office/drawing/2014/main" id="{63049B02-DA39-4ECF-A825-54E18E5E6139}"/>
              </a:ext>
            </a:extLst>
          </p:cNvPr>
          <p:cNvSpPr>
            <a:spLocks noGrp="1"/>
          </p:cNvSpPr>
          <p:nvPr>
            <p:ph type="body" sz="quarter" idx="14"/>
          </p:nvPr>
        </p:nvSpPr>
        <p:spPr/>
        <p:txBody>
          <a:bodyPr/>
          <a:lstStyle/>
          <a:p>
            <a:pPr lvl="0"/>
            <a:r>
              <a:rPr lang="en-US"/>
              <a:t>How would you </a:t>
            </a:r>
            <a:r>
              <a:rPr lang="en-US" b="1" u="sng"/>
              <a:t>handle</a:t>
            </a:r>
            <a:r>
              <a:rPr lang="en-US"/>
              <a:t> and </a:t>
            </a:r>
            <a:r>
              <a:rPr lang="en-US" b="1" u="sng"/>
              <a:t>communicate</a:t>
            </a:r>
            <a:r>
              <a:rPr lang="en-US"/>
              <a:t> in these situations?</a:t>
            </a:r>
          </a:p>
          <a:p>
            <a:pPr marL="285750" lvl="0" indent="-285750">
              <a:buFont typeface="Arial" panose="020B0604020202020204" pitchFamily="34" charset="0"/>
              <a:buChar char="•"/>
            </a:pPr>
            <a:r>
              <a:rPr lang="en-US"/>
              <a:t>A manager who is an ”Enthusiast” asks you to send some information to a customer. Before you send it, you are told by another manager who is an ”Analyst” that you are not to send it. You don’t know who has final say. What do you do?</a:t>
            </a:r>
          </a:p>
          <a:p>
            <a:pPr marL="285750" lvl="0" indent="-285750">
              <a:buFont typeface="Arial" panose="020B0604020202020204" pitchFamily="34" charset="0"/>
              <a:buChar char="•"/>
            </a:pPr>
            <a:r>
              <a:rPr lang="en-US"/>
              <a:t>You have an idea for a process improvement. You would like to present it to a decision maker who is a ”Supporter”. What will you do?</a:t>
            </a:r>
          </a:p>
          <a:p>
            <a:pPr marL="285750" lvl="0" indent="-285750">
              <a:buFont typeface="Arial" panose="020B0604020202020204" pitchFamily="34" charset="0"/>
              <a:buChar char="•"/>
            </a:pPr>
            <a:r>
              <a:rPr lang="en-US"/>
              <a:t>A colleague would like your help with a task. You would like to help but you have other pressing tasks that can’t wait. This colleague is an ”Implementer”. How do you handle it?</a:t>
            </a:r>
          </a:p>
          <a:p>
            <a:pPr marL="285750" lvl="0" indent="-285750">
              <a:buFont typeface="Arial" panose="020B0604020202020204" pitchFamily="34" charset="0"/>
              <a:buChar char="•"/>
            </a:pPr>
            <a:r>
              <a:rPr lang="en-US"/>
              <a:t>A colleague comes to your desk with a question. You would prefer to get the question in writing and send a written response. Your colleague is a ”Supporter”. What do you do?</a:t>
            </a:r>
          </a:p>
          <a:p>
            <a:pPr marL="285750" lvl="0" indent="-285750">
              <a:buFont typeface="Arial" panose="020B0604020202020204" pitchFamily="34" charset="0"/>
              <a:buChar char="•"/>
            </a:pPr>
            <a:r>
              <a:rPr lang="en-US"/>
              <a:t>Your phone rings. It’s a customer but you don’t usually talk with end users. The customer has been spotted as being an ”Analyst”. What do you do?</a:t>
            </a:r>
          </a:p>
        </p:txBody>
      </p:sp>
    </p:spTree>
    <p:extLst>
      <p:ext uri="{BB962C8B-B14F-4D97-AF65-F5344CB8AC3E}">
        <p14:creationId xmlns:p14="http://schemas.microsoft.com/office/powerpoint/2010/main" val="242749647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3" name="Undertitel 2">
            <a:extLst>
              <a:ext uri="{FF2B5EF4-FFF2-40B4-BE49-F238E27FC236}">
                <a16:creationId xmlns:a16="http://schemas.microsoft.com/office/drawing/2014/main" id="{9BF1ADDC-370F-4228-89C4-9BD83FB7AE33}"/>
              </a:ext>
            </a:extLst>
          </p:cNvPr>
          <p:cNvSpPr>
            <a:spLocks noGrp="1"/>
          </p:cNvSpPr>
          <p:nvPr>
            <p:ph type="subTitle" idx="1"/>
          </p:nvPr>
        </p:nvSpPr>
        <p:spPr/>
        <p:txBody>
          <a:bodyPr/>
          <a:lstStyle/>
          <a:p>
            <a:pPr marL="285750" indent="-285750">
              <a:buFont typeface="Wingdings" panose="05000000000000000000" pitchFamily="2" charset="2"/>
              <a:buChar char="ü"/>
            </a:pPr>
            <a:r>
              <a:rPr lang="en-US">
                <a:solidFill>
                  <a:schemeClr val="tx2"/>
                </a:solidFill>
              </a:rPr>
              <a:t>Select and adjust the relevant slides</a:t>
            </a:r>
          </a:p>
          <a:p>
            <a:pPr marL="285750" indent="-285750">
              <a:buFont typeface="Wingdings" panose="05000000000000000000" pitchFamily="2" charset="2"/>
              <a:buChar char="ü"/>
            </a:pPr>
            <a:r>
              <a:rPr lang="en-US">
                <a:solidFill>
                  <a:schemeClr val="tx2"/>
                </a:solidFill>
              </a:rPr>
              <a:t>Delete the other slides</a:t>
            </a:r>
          </a:p>
          <a:p>
            <a:pPr marL="285750" indent="-285750">
              <a:buFont typeface="Wingdings" panose="05000000000000000000" pitchFamily="2" charset="2"/>
              <a:buChar char="ü"/>
            </a:pPr>
            <a:r>
              <a:rPr lang="en-US">
                <a:solidFill>
                  <a:schemeClr val="tx2"/>
                </a:solidFill>
              </a:rPr>
              <a:t>Delete these instructions</a:t>
            </a:r>
            <a:endParaRPr lang="da-DK">
              <a:solidFill>
                <a:schemeClr val="tx2"/>
              </a:solidFill>
              <a:latin typeface="+mn-lt"/>
            </a:endParaRPr>
          </a:p>
        </p:txBody>
      </p:sp>
      <p:sp>
        <p:nvSpPr>
          <p:cNvPr id="4" name="Pladsholder til tekst 3">
            <a:extLst>
              <a:ext uri="{FF2B5EF4-FFF2-40B4-BE49-F238E27FC236}">
                <a16:creationId xmlns:a16="http://schemas.microsoft.com/office/drawing/2014/main" id="{47DCB648-B909-4D9A-899B-98018EBE2D46}"/>
              </a:ext>
            </a:extLst>
          </p:cNvPr>
          <p:cNvSpPr>
            <a:spLocks noGrp="1"/>
          </p:cNvSpPr>
          <p:nvPr>
            <p:ph type="body" sz="quarter" idx="13"/>
          </p:nvPr>
        </p:nvSpPr>
        <p:spPr/>
        <p:txBody>
          <a:bodyPr/>
          <a:lstStyle/>
          <a:p>
            <a:endParaRPr lang="da-DK"/>
          </a:p>
        </p:txBody>
      </p:sp>
      <p:sp>
        <p:nvSpPr>
          <p:cNvPr id="5" name="Pladsholder til tekst 4">
            <a:extLst>
              <a:ext uri="{FF2B5EF4-FFF2-40B4-BE49-F238E27FC236}">
                <a16:creationId xmlns:a16="http://schemas.microsoft.com/office/drawing/2014/main" id="{F853F8E0-DAEB-4B50-AEB1-0B3AD374BEB7}"/>
              </a:ext>
            </a:extLst>
          </p:cNvPr>
          <p:cNvSpPr>
            <a:spLocks noGrp="1"/>
          </p:cNvSpPr>
          <p:nvPr>
            <p:ph type="body" sz="quarter" idx="14"/>
          </p:nvPr>
        </p:nvSpPr>
        <p:spPr>
          <a:xfrm>
            <a:off x="1979712" y="1777380"/>
            <a:ext cx="5328592" cy="792163"/>
          </a:xfrm>
        </p:spPr>
        <p:txBody>
          <a:bodyPr/>
          <a:lstStyle/>
          <a:p>
            <a:r>
              <a:rPr lang="da-DK" b="1" err="1">
                <a:solidFill>
                  <a:schemeClr val="tx2"/>
                </a:solidFill>
              </a:rPr>
              <a:t>Topic</a:t>
            </a:r>
            <a:r>
              <a:rPr lang="da-DK" b="1">
                <a:solidFill>
                  <a:schemeClr val="tx2"/>
                </a:solidFill>
              </a:rPr>
              <a:t> – </a:t>
            </a:r>
            <a:r>
              <a:rPr lang="da-DK" b="1" err="1">
                <a:solidFill>
                  <a:schemeClr val="tx2"/>
                </a:solidFill>
              </a:rPr>
              <a:t>leadership</a:t>
            </a:r>
            <a:r>
              <a:rPr lang="da-DK" b="1">
                <a:solidFill>
                  <a:schemeClr val="tx2"/>
                </a:solidFill>
              </a:rPr>
              <a:t> style in </a:t>
            </a:r>
            <a:r>
              <a:rPr lang="da-DK" b="1" err="1">
                <a:solidFill>
                  <a:schemeClr val="tx2"/>
                </a:solidFill>
              </a:rPr>
              <a:t>your</a:t>
            </a:r>
            <a:r>
              <a:rPr lang="da-DK" b="1">
                <a:solidFill>
                  <a:schemeClr val="tx2"/>
                </a:solidFill>
              </a:rPr>
              <a:t> team</a:t>
            </a:r>
          </a:p>
        </p:txBody>
      </p:sp>
    </p:spTree>
    <p:extLst>
      <p:ext uri="{BB962C8B-B14F-4D97-AF65-F5344CB8AC3E}">
        <p14:creationId xmlns:p14="http://schemas.microsoft.com/office/powerpoint/2010/main" val="156803670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Undertitel 7"/>
          <p:cNvSpPr>
            <a:spLocks noGrp="1"/>
          </p:cNvSpPr>
          <p:nvPr>
            <p:ph type="body" sz="quarter" idx="11"/>
          </p:nvPr>
        </p:nvSpPr>
        <p:spPr>
          <a:xfrm>
            <a:off x="107505" y="0"/>
            <a:ext cx="4487530" cy="883828"/>
          </a:xfrm>
        </p:spPr>
        <p:txBody>
          <a:bodyPr/>
          <a:lstStyle/>
          <a:p>
            <a:r>
              <a:rPr lang="en-US"/>
              <a:t>Self awareness as a manager</a:t>
            </a:r>
          </a:p>
        </p:txBody>
      </p:sp>
      <p:pic>
        <p:nvPicPr>
          <p:cNvPr id="6" name="Billede 5" descr="Et billede, der indeholder kat, sidder, dyr, pattedyr&#10;&#10;Automatisk oprettet beskrivelse">
            <a:extLst>
              <a:ext uri="{FF2B5EF4-FFF2-40B4-BE49-F238E27FC236}">
                <a16:creationId xmlns:a16="http://schemas.microsoft.com/office/drawing/2014/main" id="{132EAB7A-CD5A-4427-A3BB-EB77F21E174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067944" y="1852953"/>
            <a:ext cx="4916579" cy="3289548"/>
          </a:xfrm>
          <a:prstGeom prst="rect">
            <a:avLst/>
          </a:prstGeom>
        </p:spPr>
      </p:pic>
      <p:sp>
        <p:nvSpPr>
          <p:cNvPr id="4" name="Pladsholder til tekst 3">
            <a:extLst>
              <a:ext uri="{FF2B5EF4-FFF2-40B4-BE49-F238E27FC236}">
                <a16:creationId xmlns:a16="http://schemas.microsoft.com/office/drawing/2014/main" id="{F922AF35-D3E0-4586-9BBE-2DA96298BEA1}"/>
              </a:ext>
            </a:extLst>
          </p:cNvPr>
          <p:cNvSpPr>
            <a:spLocks noGrp="1"/>
          </p:cNvSpPr>
          <p:nvPr>
            <p:ph type="body" sz="quarter" idx="13"/>
          </p:nvPr>
        </p:nvSpPr>
        <p:spPr/>
        <p:txBody>
          <a:bodyPr/>
          <a:lstStyle/>
          <a:p>
            <a:endParaRPr lang="en-US"/>
          </a:p>
        </p:txBody>
      </p:sp>
      <p:sp>
        <p:nvSpPr>
          <p:cNvPr id="5" name="Pladsholder til tekst 4">
            <a:extLst>
              <a:ext uri="{FF2B5EF4-FFF2-40B4-BE49-F238E27FC236}">
                <a16:creationId xmlns:a16="http://schemas.microsoft.com/office/drawing/2014/main" id="{D0673C9C-A4A3-444C-999D-7ADA2F09C15B}"/>
              </a:ext>
            </a:extLst>
          </p:cNvPr>
          <p:cNvSpPr>
            <a:spLocks noGrp="1"/>
          </p:cNvSpPr>
          <p:nvPr>
            <p:ph type="body" sz="quarter" idx="14"/>
          </p:nvPr>
        </p:nvSpPr>
        <p:spPr>
          <a:xfrm>
            <a:off x="395536" y="1128713"/>
            <a:ext cx="3960812" cy="3600995"/>
          </a:xfrm>
        </p:spPr>
        <p:txBody>
          <a:bodyPr/>
          <a:lstStyle/>
          <a:p>
            <a:r>
              <a:rPr lang="en-US"/>
              <a:t>As a manager it is essential to:</a:t>
            </a:r>
          </a:p>
          <a:p>
            <a:pPr marL="285750" indent="-285750">
              <a:buFont typeface="Arial" panose="020B0604020202020204" pitchFamily="34" charset="0"/>
              <a:buChar char="•"/>
            </a:pPr>
            <a:r>
              <a:rPr lang="en-US"/>
              <a:t>Know yourself</a:t>
            </a:r>
          </a:p>
          <a:p>
            <a:pPr marL="285750" indent="-285750">
              <a:buFont typeface="Arial" panose="020B0604020202020204" pitchFamily="34" charset="0"/>
              <a:buChar char="•"/>
            </a:pPr>
            <a:r>
              <a:rPr lang="en-US"/>
              <a:t>Be aware of your effect on others</a:t>
            </a:r>
          </a:p>
          <a:p>
            <a:pPr marL="285750" indent="-285750">
              <a:buFont typeface="Arial" panose="020B0604020202020204" pitchFamily="34" charset="0"/>
              <a:buChar char="•"/>
            </a:pPr>
            <a:r>
              <a:rPr lang="en-US"/>
              <a:t>Know your team and their motivation</a:t>
            </a:r>
          </a:p>
          <a:p>
            <a:pPr marL="285750" indent="-285750">
              <a:buFont typeface="Arial" panose="020B0604020202020204" pitchFamily="34" charset="0"/>
              <a:buChar char="•"/>
            </a:pPr>
            <a:r>
              <a:rPr lang="en-US"/>
              <a:t>Lead differently depending on who you are leading </a:t>
            </a:r>
          </a:p>
          <a:p>
            <a:pPr marL="285750" indent="-285750">
              <a:buFont typeface="Arial" panose="020B0604020202020204" pitchFamily="34" charset="0"/>
              <a:buChar char="•"/>
            </a:pPr>
            <a:r>
              <a:rPr lang="en-US"/>
              <a:t>Recognize differences among colleagues in the team</a:t>
            </a:r>
          </a:p>
          <a:p>
            <a:endParaRPr lang="en-US"/>
          </a:p>
          <a:p>
            <a:endParaRPr lang="en-US"/>
          </a:p>
          <a:p>
            <a:r>
              <a:rPr lang="en-US" sz="1100" i="1"/>
              <a:t>Source: Daniel Goleman</a:t>
            </a:r>
          </a:p>
        </p:txBody>
      </p:sp>
    </p:spTree>
    <p:extLst>
      <p:ext uri="{BB962C8B-B14F-4D97-AF65-F5344CB8AC3E}">
        <p14:creationId xmlns:p14="http://schemas.microsoft.com/office/powerpoint/2010/main" val="140317756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1"/>
          </p:nvPr>
        </p:nvSpPr>
        <p:spPr>
          <a:xfrm>
            <a:off x="107505" y="0"/>
            <a:ext cx="2593293" cy="883828"/>
          </a:xfrm>
        </p:spPr>
        <p:txBody>
          <a:bodyPr/>
          <a:lstStyle/>
          <a:p>
            <a:r>
              <a:rPr lang="en-US"/>
              <a:t>Leadership style</a:t>
            </a:r>
          </a:p>
        </p:txBody>
      </p:sp>
      <p:sp>
        <p:nvSpPr>
          <p:cNvPr id="3" name="Pladsholder til tekst 2"/>
          <p:cNvSpPr>
            <a:spLocks noGrp="1"/>
          </p:cNvSpPr>
          <p:nvPr>
            <p:ph type="body" sz="quarter" idx="13"/>
          </p:nvPr>
        </p:nvSpPr>
        <p:spPr/>
        <p:txBody>
          <a:bodyPr/>
          <a:lstStyle/>
          <a:p>
            <a:endParaRPr lang="en-US"/>
          </a:p>
        </p:txBody>
      </p:sp>
      <p:grpSp>
        <p:nvGrpSpPr>
          <p:cNvPr id="5" name="Group 3"/>
          <p:cNvGrpSpPr>
            <a:grpSpLocks/>
          </p:cNvGrpSpPr>
          <p:nvPr/>
        </p:nvGrpSpPr>
        <p:grpSpPr bwMode="auto">
          <a:xfrm>
            <a:off x="3203848" y="553244"/>
            <a:ext cx="4800600" cy="4267200"/>
            <a:chOff x="336" y="1440"/>
            <a:chExt cx="3648" cy="3792"/>
          </a:xfrm>
        </p:grpSpPr>
        <p:sp>
          <p:nvSpPr>
            <p:cNvPr id="6" name="Line 4"/>
            <p:cNvSpPr>
              <a:spLocks noChangeShapeType="1"/>
            </p:cNvSpPr>
            <p:nvPr/>
          </p:nvSpPr>
          <p:spPr bwMode="auto">
            <a:xfrm>
              <a:off x="2160" y="1440"/>
              <a:ext cx="0" cy="3792"/>
            </a:xfrm>
            <a:prstGeom prst="line">
              <a:avLst/>
            </a:prstGeom>
            <a:noFill/>
            <a:ln w="38100">
              <a:solidFill>
                <a:srgbClr val="3D4955"/>
              </a:solidFill>
              <a:round/>
              <a:headEnd type="triangle" w="med" len="med"/>
              <a:tailEnd type="triangle" w="med" len="med"/>
            </a:ln>
          </p:spPr>
          <p:txBody>
            <a:bodyPr/>
            <a:lstStyle/>
            <a:p>
              <a:endParaRPr lang="en-US"/>
            </a:p>
          </p:txBody>
        </p:sp>
        <p:sp>
          <p:nvSpPr>
            <p:cNvPr id="7" name="Line 5"/>
            <p:cNvSpPr>
              <a:spLocks noChangeShapeType="1"/>
            </p:cNvSpPr>
            <p:nvPr/>
          </p:nvSpPr>
          <p:spPr bwMode="auto">
            <a:xfrm>
              <a:off x="336" y="3216"/>
              <a:ext cx="3648" cy="0"/>
            </a:xfrm>
            <a:prstGeom prst="line">
              <a:avLst/>
            </a:prstGeom>
            <a:noFill/>
            <a:ln w="38100">
              <a:solidFill>
                <a:srgbClr val="3D4955"/>
              </a:solidFill>
              <a:round/>
              <a:headEnd type="triangle" w="med" len="med"/>
              <a:tailEnd type="triangle" w="med" len="med"/>
            </a:ln>
          </p:spPr>
          <p:txBody>
            <a:bodyPr/>
            <a:lstStyle/>
            <a:p>
              <a:endParaRPr lang="en-US"/>
            </a:p>
          </p:txBody>
        </p:sp>
      </p:grpSp>
      <p:sp>
        <p:nvSpPr>
          <p:cNvPr id="4" name="Tekstfelt 3">
            <a:extLst>
              <a:ext uri="{FF2B5EF4-FFF2-40B4-BE49-F238E27FC236}">
                <a16:creationId xmlns:a16="http://schemas.microsoft.com/office/drawing/2014/main" id="{57E252C3-F0BC-4743-8470-53D5FA73807F}"/>
              </a:ext>
            </a:extLst>
          </p:cNvPr>
          <p:cNvSpPr txBox="1"/>
          <p:nvPr/>
        </p:nvSpPr>
        <p:spPr>
          <a:xfrm>
            <a:off x="3688951" y="544428"/>
            <a:ext cx="1728720" cy="2238045"/>
          </a:xfrm>
          <a:prstGeom prst="rect">
            <a:avLst/>
          </a:prstGeom>
          <a:noFill/>
        </p:spPr>
        <p:txBody>
          <a:bodyPr vert="horz" wrap="square" lIns="180000" tIns="180000" rIns="180000" bIns="360000" rtlCol="0" anchor="t" anchorCtr="0">
            <a:spAutoFit/>
          </a:bodyPr>
          <a:lstStyle/>
          <a:p>
            <a:r>
              <a:rPr lang="en-US" sz="1100">
                <a:latin typeface="Franklin Gothic Book" panose="020B0503020102020204" pitchFamily="34" charset="0"/>
              </a:rPr>
              <a:t>Enthusiasm</a:t>
            </a:r>
          </a:p>
          <a:p>
            <a:r>
              <a:rPr lang="en-US" sz="1100">
                <a:latin typeface="Franklin Gothic Book" panose="020B0503020102020204" pitchFamily="34" charset="0"/>
              </a:rPr>
              <a:t>Make motivational speeches</a:t>
            </a:r>
          </a:p>
          <a:p>
            <a:r>
              <a:rPr lang="en-US" sz="1100">
                <a:latin typeface="Franklin Gothic Book" panose="020B0503020102020204" pitchFamily="34" charset="0"/>
              </a:rPr>
              <a:t>Manipulation</a:t>
            </a:r>
          </a:p>
          <a:p>
            <a:r>
              <a:rPr lang="en-US" sz="1100">
                <a:latin typeface="Franklin Gothic Book" panose="020B0503020102020204" pitchFamily="34" charset="0"/>
              </a:rPr>
              <a:t>Excitement</a:t>
            </a:r>
          </a:p>
          <a:p>
            <a:r>
              <a:rPr lang="en-US" sz="1100">
                <a:latin typeface="Franklin Gothic Book" panose="020B0503020102020204" pitchFamily="34" charset="0"/>
              </a:rPr>
              <a:t>High level of activities</a:t>
            </a:r>
          </a:p>
          <a:p>
            <a:r>
              <a:rPr lang="en-US" sz="1100">
                <a:latin typeface="Franklin Gothic Book" panose="020B0503020102020204" pitchFamily="34" charset="0"/>
              </a:rPr>
              <a:t>Spontaneous</a:t>
            </a:r>
          </a:p>
          <a:p>
            <a:r>
              <a:rPr lang="en-US" sz="1100">
                <a:latin typeface="Franklin Gothic Book" panose="020B0503020102020204" pitchFamily="34" charset="0"/>
              </a:rPr>
              <a:t>Quick decisions</a:t>
            </a:r>
          </a:p>
          <a:p>
            <a:r>
              <a:rPr lang="en-US" sz="1100">
                <a:latin typeface="Franklin Gothic Book" panose="020B0503020102020204" pitchFamily="34" charset="0"/>
              </a:rPr>
              <a:t>Experiments </a:t>
            </a:r>
          </a:p>
          <a:p>
            <a:r>
              <a:rPr lang="en-US" sz="1100">
                <a:latin typeface="Franklin Gothic Book" panose="020B0503020102020204" pitchFamily="34" charset="0"/>
              </a:rPr>
              <a:t>Oriented toward ”I”</a:t>
            </a:r>
          </a:p>
        </p:txBody>
      </p:sp>
      <p:sp>
        <p:nvSpPr>
          <p:cNvPr id="24" name="Tekstfelt 23">
            <a:extLst>
              <a:ext uri="{FF2B5EF4-FFF2-40B4-BE49-F238E27FC236}">
                <a16:creationId xmlns:a16="http://schemas.microsoft.com/office/drawing/2014/main" id="{E1E3FB84-BA13-4751-B95D-5D978C5BC00C}"/>
              </a:ext>
            </a:extLst>
          </p:cNvPr>
          <p:cNvSpPr txBox="1"/>
          <p:nvPr/>
        </p:nvSpPr>
        <p:spPr>
          <a:xfrm>
            <a:off x="5759989" y="547447"/>
            <a:ext cx="2244453" cy="2068767"/>
          </a:xfrm>
          <a:prstGeom prst="rect">
            <a:avLst/>
          </a:prstGeom>
          <a:noFill/>
        </p:spPr>
        <p:txBody>
          <a:bodyPr vert="horz" wrap="square" lIns="180000" tIns="180000" rIns="180000" bIns="360000" rtlCol="0" anchor="t" anchorCtr="0">
            <a:spAutoFit/>
          </a:bodyPr>
          <a:lstStyle/>
          <a:p>
            <a:r>
              <a:rPr lang="en-US" sz="1100">
                <a:latin typeface="Franklin Gothic Book" panose="020B0503020102020204" pitchFamily="34" charset="0"/>
              </a:rPr>
              <a:t>Confidence-building</a:t>
            </a:r>
          </a:p>
          <a:p>
            <a:r>
              <a:rPr lang="en-US" sz="1100">
                <a:latin typeface="Franklin Gothic Book" panose="020B0503020102020204" pitchFamily="34" charset="0"/>
              </a:rPr>
              <a:t>High degree of involvement</a:t>
            </a:r>
          </a:p>
          <a:p>
            <a:r>
              <a:rPr lang="en-US" sz="1100">
                <a:latin typeface="Franklin Gothic Book" panose="020B0503020102020204" pitchFamily="34" charset="0"/>
              </a:rPr>
              <a:t>Constructive communication</a:t>
            </a:r>
          </a:p>
          <a:p>
            <a:r>
              <a:rPr lang="en-US" sz="1100">
                <a:latin typeface="Franklin Gothic Book" panose="020B0503020102020204" pitchFamily="34" charset="0"/>
              </a:rPr>
              <a:t>Focus on building relationships</a:t>
            </a:r>
          </a:p>
          <a:p>
            <a:r>
              <a:rPr lang="en-US" sz="1100">
                <a:latin typeface="Franklin Gothic Book" panose="020B0503020102020204" pitchFamily="34" charset="0"/>
              </a:rPr>
              <a:t>Welcoming</a:t>
            </a:r>
          </a:p>
          <a:p>
            <a:r>
              <a:rPr lang="en-US" sz="1100">
                <a:latin typeface="Franklin Gothic Book" panose="020B0503020102020204" pitchFamily="34" charset="0"/>
              </a:rPr>
              <a:t>Listening and empathetic</a:t>
            </a:r>
          </a:p>
          <a:p>
            <a:r>
              <a:rPr lang="en-US" sz="1100">
                <a:latin typeface="Franklin Gothic Book" panose="020B0503020102020204" pitchFamily="34" charset="0"/>
              </a:rPr>
              <a:t>Seek out decisions with ownership/support </a:t>
            </a:r>
          </a:p>
          <a:p>
            <a:r>
              <a:rPr lang="en-US" sz="1100">
                <a:latin typeface="Franklin Gothic Book" panose="020B0503020102020204" pitchFamily="34" charset="0"/>
              </a:rPr>
              <a:t>Oriented toward ”We”</a:t>
            </a:r>
          </a:p>
        </p:txBody>
      </p:sp>
      <p:sp>
        <p:nvSpPr>
          <p:cNvPr id="26" name="Tekstfelt 25">
            <a:extLst>
              <a:ext uri="{FF2B5EF4-FFF2-40B4-BE49-F238E27FC236}">
                <a16:creationId xmlns:a16="http://schemas.microsoft.com/office/drawing/2014/main" id="{AB4435B4-8912-48AA-B5DA-D2D8E183D7BB}"/>
              </a:ext>
            </a:extLst>
          </p:cNvPr>
          <p:cNvSpPr txBox="1"/>
          <p:nvPr/>
        </p:nvSpPr>
        <p:spPr>
          <a:xfrm>
            <a:off x="5745428" y="2686844"/>
            <a:ext cx="2327761" cy="1899490"/>
          </a:xfrm>
          <a:prstGeom prst="rect">
            <a:avLst/>
          </a:prstGeom>
          <a:noFill/>
        </p:spPr>
        <p:txBody>
          <a:bodyPr vert="horz" wrap="square" lIns="180000" tIns="180000" rIns="180000" bIns="360000" rtlCol="0" anchor="t" anchorCtr="0">
            <a:spAutoFit/>
          </a:bodyPr>
          <a:lstStyle/>
          <a:p>
            <a:r>
              <a:rPr lang="en-US" sz="1100">
                <a:latin typeface="Franklin Gothic Book" panose="020B0503020102020204" pitchFamily="34" charset="0"/>
              </a:rPr>
              <a:t>Facts and documentation</a:t>
            </a:r>
          </a:p>
          <a:p>
            <a:r>
              <a:rPr lang="en-US" sz="1100">
                <a:latin typeface="Franklin Gothic Book" panose="020B0503020102020204" pitchFamily="34" charset="0"/>
              </a:rPr>
              <a:t>Trustworthiness through professionalism</a:t>
            </a:r>
          </a:p>
          <a:p>
            <a:r>
              <a:rPr lang="en-US" sz="1100">
                <a:latin typeface="Franklin Gothic Book" panose="020B0503020102020204" pitchFamily="34" charset="0"/>
              </a:rPr>
              <a:t>Focus on quality</a:t>
            </a:r>
          </a:p>
          <a:p>
            <a:r>
              <a:rPr lang="en-US" sz="1100">
                <a:latin typeface="Franklin Gothic Book" panose="020B0503020102020204" pitchFamily="34" charset="0"/>
              </a:rPr>
              <a:t>Methods/program</a:t>
            </a:r>
          </a:p>
          <a:p>
            <a:r>
              <a:rPr lang="en-US" sz="1100">
                <a:latin typeface="Franklin Gothic Book" panose="020B0503020102020204" pitchFamily="34" charset="0"/>
              </a:rPr>
              <a:t>Follow-through</a:t>
            </a:r>
          </a:p>
          <a:p>
            <a:r>
              <a:rPr lang="en-US" sz="1100">
                <a:latin typeface="Franklin Gothic Book" panose="020B0503020102020204" pitchFamily="34" charset="0"/>
              </a:rPr>
              <a:t>Mails instead of face-to-face</a:t>
            </a:r>
          </a:p>
          <a:p>
            <a:r>
              <a:rPr lang="en-US" sz="1100">
                <a:latin typeface="Franklin Gothic Book" panose="020B0503020102020204" pitchFamily="34" charset="0"/>
              </a:rPr>
              <a:t>Task-oriented</a:t>
            </a:r>
          </a:p>
        </p:txBody>
      </p:sp>
      <p:sp>
        <p:nvSpPr>
          <p:cNvPr id="28" name="Tekstfelt 27">
            <a:extLst>
              <a:ext uri="{FF2B5EF4-FFF2-40B4-BE49-F238E27FC236}">
                <a16:creationId xmlns:a16="http://schemas.microsoft.com/office/drawing/2014/main" id="{373894EC-B5AB-4B44-8735-2846A79297D1}"/>
              </a:ext>
            </a:extLst>
          </p:cNvPr>
          <p:cNvSpPr txBox="1"/>
          <p:nvPr/>
        </p:nvSpPr>
        <p:spPr>
          <a:xfrm>
            <a:off x="3660570" y="2711463"/>
            <a:ext cx="1943578" cy="1730213"/>
          </a:xfrm>
          <a:prstGeom prst="rect">
            <a:avLst/>
          </a:prstGeom>
          <a:noFill/>
        </p:spPr>
        <p:txBody>
          <a:bodyPr vert="horz" wrap="square" lIns="180000" tIns="180000" rIns="180000" bIns="360000" rtlCol="0" anchor="t" anchorCtr="0">
            <a:spAutoFit/>
          </a:bodyPr>
          <a:lstStyle/>
          <a:p>
            <a:r>
              <a:rPr lang="en-US" sz="1100">
                <a:latin typeface="Franklin Gothic Book" panose="020B0503020102020204" pitchFamily="34" charset="0"/>
              </a:rPr>
              <a:t>Clearly defined goals</a:t>
            </a:r>
          </a:p>
          <a:p>
            <a:r>
              <a:rPr lang="en-US" sz="1100">
                <a:latin typeface="Franklin Gothic Book" panose="020B0503020102020204" pitchFamily="34" charset="0"/>
              </a:rPr>
              <a:t>Efficiency</a:t>
            </a:r>
          </a:p>
          <a:p>
            <a:r>
              <a:rPr lang="en-US" sz="1100">
                <a:latin typeface="Franklin Gothic Book" panose="020B0503020102020204" pitchFamily="34" charset="0"/>
              </a:rPr>
              <a:t>Direct communication</a:t>
            </a:r>
          </a:p>
          <a:p>
            <a:r>
              <a:rPr lang="en-US" sz="1100">
                <a:latin typeface="Franklin Gothic Book" panose="020B0503020102020204" pitchFamily="34" charset="0"/>
              </a:rPr>
              <a:t>Critical/skeptical</a:t>
            </a:r>
          </a:p>
          <a:p>
            <a:r>
              <a:rPr lang="en-US" sz="1100">
                <a:latin typeface="Franklin Gothic Book" panose="020B0503020102020204" pitchFamily="34" charset="0"/>
              </a:rPr>
              <a:t>Make demands</a:t>
            </a:r>
          </a:p>
          <a:p>
            <a:r>
              <a:rPr lang="en-US" sz="1100">
                <a:latin typeface="Franklin Gothic Book" panose="020B0503020102020204" pitchFamily="34" charset="0"/>
              </a:rPr>
              <a:t>Quick decisions</a:t>
            </a:r>
          </a:p>
          <a:p>
            <a:r>
              <a:rPr lang="en-US" sz="1100">
                <a:latin typeface="Franklin Gothic Book" panose="020B0503020102020204" pitchFamily="34" charset="0"/>
              </a:rPr>
              <a:t>Goal-oriented</a:t>
            </a:r>
          </a:p>
        </p:txBody>
      </p:sp>
      <p:sp>
        <p:nvSpPr>
          <p:cNvPr id="25" name="Tekstboks 12">
            <a:extLst>
              <a:ext uri="{FF2B5EF4-FFF2-40B4-BE49-F238E27FC236}">
                <a16:creationId xmlns:a16="http://schemas.microsoft.com/office/drawing/2014/main" id="{11F3C4AE-8CBA-4A3E-BA7C-E3488A4E8125}"/>
              </a:ext>
            </a:extLst>
          </p:cNvPr>
          <p:cNvSpPr txBox="1"/>
          <p:nvPr/>
        </p:nvSpPr>
        <p:spPr>
          <a:xfrm>
            <a:off x="2850229" y="172864"/>
            <a:ext cx="707237" cy="1421928"/>
          </a:xfrm>
          <a:prstGeom prst="rect">
            <a:avLst/>
          </a:prstGeom>
          <a:noFill/>
        </p:spPr>
        <p:txBody>
          <a:bodyPr wrap="square" rtlCol="0">
            <a:spAutoFit/>
          </a:bodyPr>
          <a:lstStyle/>
          <a:p>
            <a:pPr defTabSz="822960"/>
            <a:r>
              <a:rPr lang="en-US" sz="8640">
                <a:solidFill>
                  <a:srgbClr val="C05C56"/>
                </a:solidFill>
                <a:latin typeface="Franklin Gothic Book" panose="020B0503020102020204" pitchFamily="34" charset="0"/>
              </a:rPr>
              <a:t>E</a:t>
            </a:r>
          </a:p>
        </p:txBody>
      </p:sp>
      <p:sp>
        <p:nvSpPr>
          <p:cNvPr id="27" name="Tekstboks 13">
            <a:extLst>
              <a:ext uri="{FF2B5EF4-FFF2-40B4-BE49-F238E27FC236}">
                <a16:creationId xmlns:a16="http://schemas.microsoft.com/office/drawing/2014/main" id="{A1BBD313-FF3F-4B59-964B-8E957D5A008D}"/>
              </a:ext>
            </a:extLst>
          </p:cNvPr>
          <p:cNvSpPr txBox="1"/>
          <p:nvPr/>
        </p:nvSpPr>
        <p:spPr>
          <a:xfrm>
            <a:off x="7650829" y="172864"/>
            <a:ext cx="707237" cy="1421928"/>
          </a:xfrm>
          <a:prstGeom prst="rect">
            <a:avLst/>
          </a:prstGeom>
          <a:noFill/>
        </p:spPr>
        <p:txBody>
          <a:bodyPr wrap="square" rtlCol="0">
            <a:spAutoFit/>
          </a:bodyPr>
          <a:lstStyle/>
          <a:p>
            <a:pPr defTabSz="822960"/>
            <a:r>
              <a:rPr lang="en-US" sz="8640">
                <a:solidFill>
                  <a:srgbClr val="73A3A1"/>
                </a:solidFill>
                <a:latin typeface="Franklin Gothic Book" panose="020B0503020102020204" pitchFamily="34" charset="0"/>
              </a:rPr>
              <a:t>S</a:t>
            </a:r>
          </a:p>
        </p:txBody>
      </p:sp>
      <p:sp>
        <p:nvSpPr>
          <p:cNvPr id="29" name="Tekstboks 15">
            <a:extLst>
              <a:ext uri="{FF2B5EF4-FFF2-40B4-BE49-F238E27FC236}">
                <a16:creationId xmlns:a16="http://schemas.microsoft.com/office/drawing/2014/main" id="{D6474F1B-7DBC-4BBB-8DD6-8164E377CCC8}"/>
              </a:ext>
            </a:extLst>
          </p:cNvPr>
          <p:cNvSpPr txBox="1"/>
          <p:nvPr/>
        </p:nvSpPr>
        <p:spPr>
          <a:xfrm>
            <a:off x="2975542" y="3737705"/>
            <a:ext cx="707237" cy="1421928"/>
          </a:xfrm>
          <a:prstGeom prst="rect">
            <a:avLst/>
          </a:prstGeom>
          <a:noFill/>
        </p:spPr>
        <p:txBody>
          <a:bodyPr wrap="square" rtlCol="0">
            <a:spAutoFit/>
          </a:bodyPr>
          <a:lstStyle/>
          <a:p>
            <a:pPr defTabSz="822960"/>
            <a:r>
              <a:rPr lang="en-US" sz="8640">
                <a:solidFill>
                  <a:srgbClr val="FEC665"/>
                </a:solidFill>
                <a:latin typeface="Franklin Gothic Book" panose="020B0503020102020204" pitchFamily="34" charset="0"/>
              </a:rPr>
              <a:t>I</a:t>
            </a:r>
          </a:p>
        </p:txBody>
      </p:sp>
      <p:sp>
        <p:nvSpPr>
          <p:cNvPr id="30" name="Tekstboks 14">
            <a:extLst>
              <a:ext uri="{FF2B5EF4-FFF2-40B4-BE49-F238E27FC236}">
                <a16:creationId xmlns:a16="http://schemas.microsoft.com/office/drawing/2014/main" id="{C883FC9F-1262-463D-866E-56B492ED3889}"/>
              </a:ext>
            </a:extLst>
          </p:cNvPr>
          <p:cNvSpPr txBox="1"/>
          <p:nvPr/>
        </p:nvSpPr>
        <p:spPr>
          <a:xfrm>
            <a:off x="7690911" y="3628279"/>
            <a:ext cx="707237" cy="1421928"/>
          </a:xfrm>
          <a:prstGeom prst="rect">
            <a:avLst/>
          </a:prstGeom>
          <a:noFill/>
        </p:spPr>
        <p:txBody>
          <a:bodyPr wrap="square" rtlCol="0">
            <a:spAutoFit/>
          </a:bodyPr>
          <a:lstStyle/>
          <a:p>
            <a:pPr defTabSz="822960"/>
            <a:r>
              <a:rPr lang="en-US" sz="8640">
                <a:solidFill>
                  <a:srgbClr val="2D7FA8"/>
                </a:solidFill>
                <a:latin typeface="Franklin Gothic Book" panose="020B0503020102020204" pitchFamily="34" charset="0"/>
              </a:rPr>
              <a:t>A</a:t>
            </a:r>
          </a:p>
        </p:txBody>
      </p:sp>
      <p:sp>
        <p:nvSpPr>
          <p:cNvPr id="21" name="Tekstboks 17">
            <a:extLst>
              <a:ext uri="{FF2B5EF4-FFF2-40B4-BE49-F238E27FC236}">
                <a16:creationId xmlns:a16="http://schemas.microsoft.com/office/drawing/2014/main" id="{3F782693-E4B7-41B6-B26D-58FA9CF89F06}"/>
              </a:ext>
            </a:extLst>
          </p:cNvPr>
          <p:cNvSpPr txBox="1">
            <a:spLocks noChangeArrowheads="1"/>
          </p:cNvSpPr>
          <p:nvPr/>
        </p:nvSpPr>
        <p:spPr bwMode="auto">
          <a:xfrm>
            <a:off x="2339752" y="2367390"/>
            <a:ext cx="1014413" cy="338554"/>
          </a:xfrm>
          <a:prstGeom prst="rect">
            <a:avLst/>
          </a:prstGeom>
          <a:noFill/>
          <a:ln w="9525">
            <a:noFill/>
            <a:miter lim="800000"/>
            <a:headEnd/>
            <a:tailEnd/>
          </a:ln>
        </p:spPr>
        <p:txBody>
          <a:bodyPr>
            <a:spAutoFit/>
          </a:bodyPr>
          <a:lstStyle/>
          <a:p>
            <a:pPr algn="ctr">
              <a:buSzPct val="100000"/>
            </a:pPr>
            <a:r>
              <a:rPr lang="en-US" sz="1600">
                <a:solidFill>
                  <a:srgbClr val="3D4955"/>
                </a:solidFill>
                <a:sym typeface="Tahoma" pitchFamily="34" charset="0"/>
              </a:rPr>
              <a:t>Control</a:t>
            </a:r>
          </a:p>
        </p:txBody>
      </p:sp>
      <p:sp>
        <p:nvSpPr>
          <p:cNvPr id="22" name="Tekstboks 18">
            <a:extLst>
              <a:ext uri="{FF2B5EF4-FFF2-40B4-BE49-F238E27FC236}">
                <a16:creationId xmlns:a16="http://schemas.microsoft.com/office/drawing/2014/main" id="{7F4A5575-216A-48EF-B670-91173C362716}"/>
              </a:ext>
            </a:extLst>
          </p:cNvPr>
          <p:cNvSpPr txBox="1">
            <a:spLocks noChangeArrowheads="1"/>
          </p:cNvSpPr>
          <p:nvPr/>
        </p:nvSpPr>
        <p:spPr bwMode="auto">
          <a:xfrm>
            <a:off x="5021040" y="4769278"/>
            <a:ext cx="1127125" cy="338554"/>
          </a:xfrm>
          <a:prstGeom prst="rect">
            <a:avLst/>
          </a:prstGeom>
          <a:noFill/>
          <a:ln w="9525">
            <a:noFill/>
            <a:miter lim="800000"/>
            <a:headEnd/>
            <a:tailEnd/>
          </a:ln>
        </p:spPr>
        <p:txBody>
          <a:bodyPr>
            <a:spAutoFit/>
          </a:bodyPr>
          <a:lstStyle/>
          <a:p>
            <a:pPr algn="ctr">
              <a:buSzPct val="100000"/>
            </a:pPr>
            <a:r>
              <a:rPr lang="en-US" sz="1600">
                <a:solidFill>
                  <a:srgbClr val="3D4955"/>
                </a:solidFill>
                <a:sym typeface="Tahoma" pitchFamily="34" charset="0"/>
              </a:rPr>
              <a:t>Task</a:t>
            </a:r>
          </a:p>
        </p:txBody>
      </p:sp>
      <p:sp>
        <p:nvSpPr>
          <p:cNvPr id="23" name="Tekstboks 19">
            <a:extLst>
              <a:ext uri="{FF2B5EF4-FFF2-40B4-BE49-F238E27FC236}">
                <a16:creationId xmlns:a16="http://schemas.microsoft.com/office/drawing/2014/main" id="{DF320FCA-1742-4DE7-81D5-972CE0FF34C6}"/>
              </a:ext>
            </a:extLst>
          </p:cNvPr>
          <p:cNvSpPr txBox="1">
            <a:spLocks noChangeArrowheads="1"/>
          </p:cNvSpPr>
          <p:nvPr/>
        </p:nvSpPr>
        <p:spPr bwMode="auto">
          <a:xfrm>
            <a:off x="4922615" y="184578"/>
            <a:ext cx="1444625" cy="338554"/>
          </a:xfrm>
          <a:prstGeom prst="rect">
            <a:avLst/>
          </a:prstGeom>
          <a:noFill/>
          <a:ln w="9525">
            <a:noFill/>
            <a:miter lim="800000"/>
            <a:headEnd/>
            <a:tailEnd/>
          </a:ln>
        </p:spPr>
        <p:txBody>
          <a:bodyPr>
            <a:spAutoFit/>
          </a:bodyPr>
          <a:lstStyle/>
          <a:p>
            <a:pPr algn="ctr">
              <a:buSzPct val="100000"/>
            </a:pPr>
            <a:r>
              <a:rPr lang="en-US" sz="1600">
                <a:solidFill>
                  <a:srgbClr val="3D4955"/>
                </a:solidFill>
                <a:sym typeface="Tahoma" pitchFamily="34" charset="0"/>
              </a:rPr>
              <a:t>Person</a:t>
            </a:r>
          </a:p>
        </p:txBody>
      </p:sp>
      <p:sp>
        <p:nvSpPr>
          <p:cNvPr id="31" name="Tekstboks 20">
            <a:extLst>
              <a:ext uri="{FF2B5EF4-FFF2-40B4-BE49-F238E27FC236}">
                <a16:creationId xmlns:a16="http://schemas.microsoft.com/office/drawing/2014/main" id="{B6A3B09C-AAE4-4007-B734-FB2CDAE9D1BC}"/>
              </a:ext>
            </a:extLst>
          </p:cNvPr>
          <p:cNvSpPr txBox="1">
            <a:spLocks noChangeArrowheads="1"/>
          </p:cNvSpPr>
          <p:nvPr/>
        </p:nvSpPr>
        <p:spPr bwMode="auto">
          <a:xfrm>
            <a:off x="7952804" y="2359453"/>
            <a:ext cx="1155700" cy="338554"/>
          </a:xfrm>
          <a:prstGeom prst="rect">
            <a:avLst/>
          </a:prstGeom>
          <a:noFill/>
          <a:ln w="9525">
            <a:noFill/>
            <a:miter lim="800000"/>
            <a:headEnd/>
            <a:tailEnd/>
          </a:ln>
        </p:spPr>
        <p:txBody>
          <a:bodyPr wrap="square">
            <a:spAutoFit/>
          </a:bodyPr>
          <a:lstStyle/>
          <a:p>
            <a:pPr algn="ctr">
              <a:buSzPct val="100000"/>
            </a:pPr>
            <a:r>
              <a:rPr lang="en-US" sz="1600">
                <a:solidFill>
                  <a:srgbClr val="3D4955"/>
                </a:solidFill>
                <a:sym typeface="Tahoma" pitchFamily="34" charset="0"/>
              </a:rPr>
              <a:t>Participate</a:t>
            </a:r>
          </a:p>
        </p:txBody>
      </p:sp>
    </p:spTree>
    <p:extLst>
      <p:ext uri="{BB962C8B-B14F-4D97-AF65-F5344CB8AC3E}">
        <p14:creationId xmlns:p14="http://schemas.microsoft.com/office/powerpoint/2010/main" val="63850407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3" name="Undertitel 2">
            <a:extLst>
              <a:ext uri="{FF2B5EF4-FFF2-40B4-BE49-F238E27FC236}">
                <a16:creationId xmlns:a16="http://schemas.microsoft.com/office/drawing/2014/main" id="{9BF1ADDC-370F-4228-89C4-9BD83FB7AE33}"/>
              </a:ext>
            </a:extLst>
          </p:cNvPr>
          <p:cNvSpPr>
            <a:spLocks noGrp="1"/>
          </p:cNvSpPr>
          <p:nvPr>
            <p:ph type="subTitle" idx="1"/>
          </p:nvPr>
        </p:nvSpPr>
        <p:spPr/>
        <p:txBody>
          <a:bodyPr/>
          <a:lstStyle/>
          <a:p>
            <a:pPr marL="285750" indent="-285750">
              <a:buFont typeface="Wingdings" panose="05000000000000000000" pitchFamily="2" charset="2"/>
              <a:buChar char="ü"/>
            </a:pPr>
            <a:r>
              <a:rPr lang="en-US">
                <a:solidFill>
                  <a:schemeClr val="tx2"/>
                </a:solidFill>
              </a:rPr>
              <a:t>Select and adjust the relevant slides</a:t>
            </a:r>
          </a:p>
          <a:p>
            <a:pPr marL="285750" indent="-285750">
              <a:buFont typeface="Wingdings" panose="05000000000000000000" pitchFamily="2" charset="2"/>
              <a:buChar char="ü"/>
            </a:pPr>
            <a:r>
              <a:rPr lang="en-US">
                <a:solidFill>
                  <a:schemeClr val="tx2"/>
                </a:solidFill>
              </a:rPr>
              <a:t>Delete the other slides</a:t>
            </a:r>
          </a:p>
          <a:p>
            <a:pPr marL="285750" indent="-285750">
              <a:buFont typeface="Wingdings" panose="05000000000000000000" pitchFamily="2" charset="2"/>
              <a:buChar char="ü"/>
            </a:pPr>
            <a:r>
              <a:rPr lang="en-US">
                <a:solidFill>
                  <a:schemeClr val="tx2"/>
                </a:solidFill>
              </a:rPr>
              <a:t>Delete these instructions</a:t>
            </a:r>
            <a:endParaRPr lang="da-DK">
              <a:solidFill>
                <a:schemeClr val="tx2"/>
              </a:solidFill>
            </a:endParaRPr>
          </a:p>
        </p:txBody>
      </p:sp>
      <p:sp>
        <p:nvSpPr>
          <p:cNvPr id="4" name="Pladsholder til tekst 3">
            <a:extLst>
              <a:ext uri="{FF2B5EF4-FFF2-40B4-BE49-F238E27FC236}">
                <a16:creationId xmlns:a16="http://schemas.microsoft.com/office/drawing/2014/main" id="{47DCB648-B909-4D9A-899B-98018EBE2D46}"/>
              </a:ext>
            </a:extLst>
          </p:cNvPr>
          <p:cNvSpPr>
            <a:spLocks noGrp="1"/>
          </p:cNvSpPr>
          <p:nvPr>
            <p:ph type="body" sz="quarter" idx="13"/>
          </p:nvPr>
        </p:nvSpPr>
        <p:spPr/>
        <p:txBody>
          <a:bodyPr/>
          <a:lstStyle/>
          <a:p>
            <a:endParaRPr lang="da-DK"/>
          </a:p>
        </p:txBody>
      </p:sp>
      <p:sp>
        <p:nvSpPr>
          <p:cNvPr id="5" name="Pladsholder til tekst 4">
            <a:extLst>
              <a:ext uri="{FF2B5EF4-FFF2-40B4-BE49-F238E27FC236}">
                <a16:creationId xmlns:a16="http://schemas.microsoft.com/office/drawing/2014/main" id="{F853F8E0-DAEB-4B50-AEB1-0B3AD374BEB7}"/>
              </a:ext>
            </a:extLst>
          </p:cNvPr>
          <p:cNvSpPr>
            <a:spLocks noGrp="1"/>
          </p:cNvSpPr>
          <p:nvPr>
            <p:ph type="body" sz="quarter" idx="14"/>
          </p:nvPr>
        </p:nvSpPr>
        <p:spPr>
          <a:xfrm>
            <a:off x="1835696" y="1777380"/>
            <a:ext cx="5936704" cy="792163"/>
          </a:xfrm>
        </p:spPr>
        <p:txBody>
          <a:bodyPr/>
          <a:lstStyle/>
          <a:p>
            <a:r>
              <a:rPr lang="da-DK" b="1" err="1">
                <a:solidFill>
                  <a:schemeClr val="tx2"/>
                </a:solidFill>
              </a:rPr>
              <a:t>exercises</a:t>
            </a:r>
            <a:r>
              <a:rPr lang="da-DK" b="1">
                <a:solidFill>
                  <a:schemeClr val="tx2"/>
                </a:solidFill>
              </a:rPr>
              <a:t> – </a:t>
            </a:r>
            <a:r>
              <a:rPr lang="da-DK" b="1" err="1">
                <a:solidFill>
                  <a:schemeClr val="tx2"/>
                </a:solidFill>
              </a:rPr>
              <a:t>leadership</a:t>
            </a:r>
            <a:r>
              <a:rPr lang="da-DK" b="1">
                <a:solidFill>
                  <a:schemeClr val="tx2"/>
                </a:solidFill>
              </a:rPr>
              <a:t> style in </a:t>
            </a:r>
            <a:r>
              <a:rPr lang="da-DK" b="1" err="1">
                <a:solidFill>
                  <a:schemeClr val="tx2"/>
                </a:solidFill>
              </a:rPr>
              <a:t>your</a:t>
            </a:r>
            <a:r>
              <a:rPr lang="da-DK" b="1">
                <a:solidFill>
                  <a:schemeClr val="tx2"/>
                </a:solidFill>
              </a:rPr>
              <a:t> team</a:t>
            </a:r>
          </a:p>
        </p:txBody>
      </p:sp>
    </p:spTree>
    <p:extLst>
      <p:ext uri="{BB962C8B-B14F-4D97-AF65-F5344CB8AC3E}">
        <p14:creationId xmlns:p14="http://schemas.microsoft.com/office/powerpoint/2010/main" val="31481900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1"/>
          </p:nvPr>
        </p:nvSpPr>
        <p:spPr>
          <a:xfrm>
            <a:off x="107504" y="0"/>
            <a:ext cx="2263010" cy="883828"/>
          </a:xfrm>
        </p:spPr>
        <p:txBody>
          <a:bodyPr/>
          <a:lstStyle/>
          <a:p>
            <a:r>
              <a:rPr lang="en-GB"/>
              <a:t>introduction</a:t>
            </a:r>
          </a:p>
        </p:txBody>
      </p:sp>
      <p:sp>
        <p:nvSpPr>
          <p:cNvPr id="3" name="Pladsholder til tekst 2"/>
          <p:cNvSpPr>
            <a:spLocks noGrp="1"/>
          </p:cNvSpPr>
          <p:nvPr>
            <p:ph type="body" sz="quarter" idx="13"/>
          </p:nvPr>
        </p:nvSpPr>
        <p:spPr/>
        <p:txBody>
          <a:bodyPr/>
          <a:lstStyle/>
          <a:p>
            <a:endParaRPr lang="en-GB"/>
          </a:p>
        </p:txBody>
      </p:sp>
      <p:sp>
        <p:nvSpPr>
          <p:cNvPr id="4" name="Pladsholder til tekst 3"/>
          <p:cNvSpPr>
            <a:spLocks noGrp="1"/>
          </p:cNvSpPr>
          <p:nvPr>
            <p:ph type="body" sz="quarter" idx="14"/>
          </p:nvPr>
        </p:nvSpPr>
        <p:spPr/>
        <p:txBody>
          <a:bodyPr/>
          <a:lstStyle/>
          <a:p>
            <a:pPr marL="342900" indent="-342900">
              <a:buFont typeface="+mj-lt"/>
              <a:buAutoNum type="arabicPeriod"/>
            </a:pPr>
            <a:r>
              <a:rPr lang="en-GB"/>
              <a:t>Interview the person next to you for 4 minutes:</a:t>
            </a:r>
          </a:p>
          <a:p>
            <a:pPr marL="1028700" lvl="1">
              <a:buFont typeface="Arial" panose="020B0604020202020204" pitchFamily="34" charset="0"/>
              <a:buChar char="•"/>
            </a:pPr>
            <a:r>
              <a:rPr lang="en-GB"/>
              <a:t>What are your primary tasks in your job? </a:t>
            </a:r>
          </a:p>
          <a:p>
            <a:pPr marL="1028700" lvl="1">
              <a:buFont typeface="Arial" panose="020B0604020202020204" pitchFamily="34" charset="0"/>
              <a:buChar char="•"/>
            </a:pPr>
            <a:r>
              <a:rPr lang="en-GB"/>
              <a:t>What are your expectations of today?</a:t>
            </a:r>
          </a:p>
          <a:p>
            <a:pPr marL="1028700" lvl="1">
              <a:buFont typeface="Arial" panose="020B0604020202020204" pitchFamily="34" charset="0"/>
              <a:buChar char="•"/>
            </a:pPr>
            <a:r>
              <a:rPr lang="en-GB"/>
              <a:t>What characterizes your team – strengths and challenges?</a:t>
            </a:r>
          </a:p>
          <a:p>
            <a:pPr marL="342900" indent="-342900">
              <a:buFont typeface="+mj-lt"/>
              <a:buAutoNum type="arabicPeriod"/>
            </a:pPr>
            <a:r>
              <a:rPr lang="en-GB"/>
              <a:t>Introduce your partner to the rest of the group in less than 2 minutes.</a:t>
            </a:r>
          </a:p>
        </p:txBody>
      </p:sp>
    </p:spTree>
    <p:extLst>
      <p:ext uri="{BB962C8B-B14F-4D97-AF65-F5344CB8AC3E}">
        <p14:creationId xmlns:p14="http://schemas.microsoft.com/office/powerpoint/2010/main" val="239060794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74013E5D-30A6-4758-BCA0-22651AE8BA7C}"/>
              </a:ext>
            </a:extLst>
          </p:cNvPr>
          <p:cNvSpPr>
            <a:spLocks noGrp="1"/>
          </p:cNvSpPr>
          <p:nvPr>
            <p:ph type="body" sz="quarter" idx="11"/>
          </p:nvPr>
        </p:nvSpPr>
        <p:spPr>
          <a:xfrm>
            <a:off x="107505" y="0"/>
            <a:ext cx="5740180" cy="883828"/>
          </a:xfrm>
        </p:spPr>
        <p:txBody>
          <a:bodyPr/>
          <a:lstStyle/>
          <a:p>
            <a:r>
              <a:rPr lang="en-US"/>
              <a:t>What characterizes your manager(s)?</a:t>
            </a:r>
          </a:p>
        </p:txBody>
      </p:sp>
      <p:sp>
        <p:nvSpPr>
          <p:cNvPr id="4" name="Pladsholder til tekst 3">
            <a:extLst>
              <a:ext uri="{FF2B5EF4-FFF2-40B4-BE49-F238E27FC236}">
                <a16:creationId xmlns:a16="http://schemas.microsoft.com/office/drawing/2014/main" id="{91F43FF5-5700-4424-9A13-DAF388F62085}"/>
              </a:ext>
            </a:extLst>
          </p:cNvPr>
          <p:cNvSpPr>
            <a:spLocks noGrp="1"/>
          </p:cNvSpPr>
          <p:nvPr>
            <p:ph type="body" sz="quarter" idx="13"/>
          </p:nvPr>
        </p:nvSpPr>
        <p:spPr/>
        <p:txBody>
          <a:bodyPr/>
          <a:lstStyle/>
          <a:p>
            <a:endParaRPr lang="en-US"/>
          </a:p>
        </p:txBody>
      </p:sp>
      <p:sp>
        <p:nvSpPr>
          <p:cNvPr id="5" name="Pladsholder til tekst 4">
            <a:extLst>
              <a:ext uri="{FF2B5EF4-FFF2-40B4-BE49-F238E27FC236}">
                <a16:creationId xmlns:a16="http://schemas.microsoft.com/office/drawing/2014/main" id="{F7EBBB60-5F5A-4865-B04B-799951818E2F}"/>
              </a:ext>
            </a:extLst>
          </p:cNvPr>
          <p:cNvSpPr>
            <a:spLocks noGrp="1"/>
          </p:cNvSpPr>
          <p:nvPr>
            <p:ph type="body" sz="quarter" idx="14"/>
          </p:nvPr>
        </p:nvSpPr>
        <p:spPr/>
        <p:txBody>
          <a:bodyPr/>
          <a:lstStyle/>
          <a:p>
            <a:r>
              <a:rPr lang="en-US"/>
              <a:t>In plenary, please discuss the strengths and pitfalls of your manager relative to the current and future core focus of the team. </a:t>
            </a:r>
          </a:p>
        </p:txBody>
      </p:sp>
      <p:pic>
        <p:nvPicPr>
          <p:cNvPr id="7" name="Billede 6">
            <a:extLst>
              <a:ext uri="{FF2B5EF4-FFF2-40B4-BE49-F238E27FC236}">
                <a16:creationId xmlns:a16="http://schemas.microsoft.com/office/drawing/2014/main" id="{9D41C3A7-EA5C-4BCC-9B06-ED563D461F3D}"/>
              </a:ext>
            </a:extLst>
          </p:cNvPr>
          <p:cNvPicPr>
            <a:picLocks noChangeAspect="1"/>
          </p:cNvPicPr>
          <p:nvPr/>
        </p:nvPicPr>
        <p:blipFill>
          <a:blip r:embed="rId3"/>
          <a:stretch>
            <a:fillRect/>
          </a:stretch>
        </p:blipFill>
        <p:spPr>
          <a:xfrm>
            <a:off x="5077688" y="1120425"/>
            <a:ext cx="3670776" cy="3567535"/>
          </a:xfrm>
          <a:prstGeom prst="rect">
            <a:avLst/>
          </a:prstGeom>
        </p:spPr>
      </p:pic>
    </p:spTree>
    <p:extLst>
      <p:ext uri="{BB962C8B-B14F-4D97-AF65-F5344CB8AC3E}">
        <p14:creationId xmlns:p14="http://schemas.microsoft.com/office/powerpoint/2010/main" val="400069239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3" name="Undertitel 2">
            <a:extLst>
              <a:ext uri="{FF2B5EF4-FFF2-40B4-BE49-F238E27FC236}">
                <a16:creationId xmlns:a16="http://schemas.microsoft.com/office/drawing/2014/main" id="{9BF1ADDC-370F-4228-89C4-9BD83FB7AE33}"/>
              </a:ext>
            </a:extLst>
          </p:cNvPr>
          <p:cNvSpPr>
            <a:spLocks noGrp="1"/>
          </p:cNvSpPr>
          <p:nvPr>
            <p:ph type="subTitle" idx="1"/>
          </p:nvPr>
        </p:nvSpPr>
        <p:spPr/>
        <p:txBody>
          <a:bodyPr/>
          <a:lstStyle/>
          <a:p>
            <a:pPr marL="285750" indent="-285750">
              <a:buFont typeface="Wingdings" panose="05000000000000000000" pitchFamily="2" charset="2"/>
              <a:buChar char="ü"/>
            </a:pPr>
            <a:r>
              <a:rPr lang="en-US">
                <a:solidFill>
                  <a:schemeClr val="tx2"/>
                </a:solidFill>
              </a:rPr>
              <a:t>Select and adjust the relevant slides</a:t>
            </a:r>
          </a:p>
          <a:p>
            <a:pPr marL="285750" indent="-285750">
              <a:buFont typeface="Wingdings" panose="05000000000000000000" pitchFamily="2" charset="2"/>
              <a:buChar char="ü"/>
            </a:pPr>
            <a:r>
              <a:rPr lang="en-US">
                <a:solidFill>
                  <a:schemeClr val="tx2"/>
                </a:solidFill>
              </a:rPr>
              <a:t>Delete the other slides</a:t>
            </a:r>
          </a:p>
          <a:p>
            <a:pPr marL="285750" indent="-285750">
              <a:buFont typeface="Wingdings" panose="05000000000000000000" pitchFamily="2" charset="2"/>
              <a:buChar char="ü"/>
            </a:pPr>
            <a:r>
              <a:rPr lang="en-US">
                <a:solidFill>
                  <a:schemeClr val="tx2"/>
                </a:solidFill>
              </a:rPr>
              <a:t>Delete these instructions</a:t>
            </a:r>
          </a:p>
          <a:p>
            <a:pPr marL="285750" indent="-285750">
              <a:buFont typeface="Wingdings" panose="05000000000000000000" pitchFamily="2" charset="2"/>
              <a:buChar char="ü"/>
            </a:pPr>
            <a:endParaRPr lang="en-US">
              <a:solidFill>
                <a:schemeClr val="tx2"/>
              </a:solidFill>
              <a:latin typeface="+mn-lt"/>
            </a:endParaRPr>
          </a:p>
        </p:txBody>
      </p:sp>
      <p:sp>
        <p:nvSpPr>
          <p:cNvPr id="4" name="Pladsholder til tekst 3">
            <a:extLst>
              <a:ext uri="{FF2B5EF4-FFF2-40B4-BE49-F238E27FC236}">
                <a16:creationId xmlns:a16="http://schemas.microsoft.com/office/drawing/2014/main" id="{47DCB648-B909-4D9A-899B-98018EBE2D46}"/>
              </a:ext>
            </a:extLst>
          </p:cNvPr>
          <p:cNvSpPr>
            <a:spLocks noGrp="1"/>
          </p:cNvSpPr>
          <p:nvPr>
            <p:ph type="body" sz="quarter" idx="13"/>
          </p:nvPr>
        </p:nvSpPr>
        <p:spPr/>
        <p:txBody>
          <a:bodyPr/>
          <a:lstStyle/>
          <a:p>
            <a:endParaRPr lang="en-US"/>
          </a:p>
        </p:txBody>
      </p:sp>
      <p:sp>
        <p:nvSpPr>
          <p:cNvPr id="5" name="Pladsholder til tekst 4">
            <a:extLst>
              <a:ext uri="{FF2B5EF4-FFF2-40B4-BE49-F238E27FC236}">
                <a16:creationId xmlns:a16="http://schemas.microsoft.com/office/drawing/2014/main" id="{F853F8E0-DAEB-4B50-AEB1-0B3AD374BEB7}"/>
              </a:ext>
            </a:extLst>
          </p:cNvPr>
          <p:cNvSpPr>
            <a:spLocks noGrp="1"/>
          </p:cNvSpPr>
          <p:nvPr>
            <p:ph type="body" sz="quarter" idx="14"/>
          </p:nvPr>
        </p:nvSpPr>
        <p:spPr>
          <a:xfrm>
            <a:off x="1685484" y="1777380"/>
            <a:ext cx="6120334" cy="792163"/>
          </a:xfrm>
        </p:spPr>
        <p:txBody>
          <a:bodyPr/>
          <a:lstStyle/>
          <a:p>
            <a:r>
              <a:rPr lang="en-US" b="1">
                <a:solidFill>
                  <a:schemeClr val="tx2"/>
                </a:solidFill>
              </a:rPr>
              <a:t>topic – prevent conflicts in your team</a:t>
            </a:r>
          </a:p>
        </p:txBody>
      </p:sp>
    </p:spTree>
    <p:extLst>
      <p:ext uri="{BB962C8B-B14F-4D97-AF65-F5344CB8AC3E}">
        <p14:creationId xmlns:p14="http://schemas.microsoft.com/office/powerpoint/2010/main" val="156003994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ladsholder til billede 10">
            <a:extLst>
              <a:ext uri="{FF2B5EF4-FFF2-40B4-BE49-F238E27FC236}">
                <a16:creationId xmlns:a16="http://schemas.microsoft.com/office/drawing/2014/main" id="{017EC896-3F59-4377-A96D-803F02997F11}"/>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a:xfrm>
            <a:off x="4716463" y="155575"/>
            <a:ext cx="4273550" cy="4983163"/>
          </a:xfrm>
        </p:spPr>
      </p:pic>
      <p:sp>
        <p:nvSpPr>
          <p:cNvPr id="7" name="Pladsholder til tekst 6">
            <a:extLst>
              <a:ext uri="{FF2B5EF4-FFF2-40B4-BE49-F238E27FC236}">
                <a16:creationId xmlns:a16="http://schemas.microsoft.com/office/drawing/2014/main" id="{45B67E08-A5DE-478C-8622-A7EB90C4CD5E}"/>
              </a:ext>
            </a:extLst>
          </p:cNvPr>
          <p:cNvSpPr>
            <a:spLocks noGrp="1"/>
          </p:cNvSpPr>
          <p:nvPr>
            <p:ph type="body" sz="quarter" idx="11"/>
          </p:nvPr>
        </p:nvSpPr>
        <p:spPr>
          <a:xfrm>
            <a:off x="107505" y="1"/>
            <a:ext cx="3723410" cy="883828"/>
          </a:xfrm>
        </p:spPr>
        <p:txBody>
          <a:bodyPr/>
          <a:lstStyle/>
          <a:p>
            <a:r>
              <a:rPr lang="en-US"/>
              <a:t>Definition of a conflict</a:t>
            </a:r>
          </a:p>
        </p:txBody>
      </p:sp>
      <p:sp>
        <p:nvSpPr>
          <p:cNvPr id="8" name="Pladsholder til tekst 7">
            <a:extLst>
              <a:ext uri="{FF2B5EF4-FFF2-40B4-BE49-F238E27FC236}">
                <a16:creationId xmlns:a16="http://schemas.microsoft.com/office/drawing/2014/main" id="{74D18283-4FC7-441F-98BE-C13C6F4CCFE4}"/>
              </a:ext>
            </a:extLst>
          </p:cNvPr>
          <p:cNvSpPr>
            <a:spLocks noGrp="1"/>
          </p:cNvSpPr>
          <p:nvPr>
            <p:ph type="body" sz="quarter" idx="13"/>
          </p:nvPr>
        </p:nvSpPr>
        <p:spPr/>
        <p:txBody>
          <a:bodyPr/>
          <a:lstStyle/>
          <a:p>
            <a:endParaRPr lang="en-US"/>
          </a:p>
        </p:txBody>
      </p:sp>
      <p:sp>
        <p:nvSpPr>
          <p:cNvPr id="9" name="Pladsholder til tekst 8">
            <a:extLst>
              <a:ext uri="{FF2B5EF4-FFF2-40B4-BE49-F238E27FC236}">
                <a16:creationId xmlns:a16="http://schemas.microsoft.com/office/drawing/2014/main" id="{78942EE7-76FE-4577-88DF-42D8C1DB33E0}"/>
              </a:ext>
            </a:extLst>
          </p:cNvPr>
          <p:cNvSpPr>
            <a:spLocks noGrp="1"/>
          </p:cNvSpPr>
          <p:nvPr>
            <p:ph type="body" sz="quarter" idx="14"/>
          </p:nvPr>
        </p:nvSpPr>
        <p:spPr/>
        <p:txBody>
          <a:bodyPr/>
          <a:lstStyle/>
          <a:p>
            <a:pPr marL="0" indent="0">
              <a:buNone/>
            </a:pPr>
            <a:r>
              <a:rPr lang="en-US" b="1">
                <a:solidFill>
                  <a:srgbClr val="3D4955"/>
                </a:solidFill>
              </a:rPr>
              <a:t>What is a conflict? </a:t>
            </a:r>
            <a:endParaRPr lang="en-US">
              <a:solidFill>
                <a:srgbClr val="3D4955"/>
              </a:solidFill>
            </a:endParaRPr>
          </a:p>
          <a:p>
            <a:r>
              <a:rPr lang="en-US">
                <a:solidFill>
                  <a:srgbClr val="3D4955"/>
                </a:solidFill>
              </a:rPr>
              <a:t>Conflicts refer to differences of opinion that involve tension between people.</a:t>
            </a:r>
          </a:p>
          <a:p>
            <a:r>
              <a:rPr lang="en-US">
                <a:solidFill>
                  <a:srgbClr val="3D4955"/>
                </a:solidFill>
              </a:rPr>
              <a:t>Differences of opinion are about the issue at hand, whereas tensions refer to the relationship between those who disagree. </a:t>
            </a:r>
            <a:endParaRPr lang="en-US"/>
          </a:p>
        </p:txBody>
      </p:sp>
    </p:spTree>
    <p:extLst>
      <p:ext uri="{BB962C8B-B14F-4D97-AF65-F5344CB8AC3E}">
        <p14:creationId xmlns:p14="http://schemas.microsoft.com/office/powerpoint/2010/main" val="392487722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752F692B-6205-46F4-A1ED-D58B7869D309}"/>
              </a:ext>
            </a:extLst>
          </p:cNvPr>
          <p:cNvSpPr>
            <a:spLocks noGrp="1"/>
          </p:cNvSpPr>
          <p:nvPr>
            <p:ph type="body" sz="quarter" idx="11"/>
          </p:nvPr>
        </p:nvSpPr>
        <p:spPr>
          <a:xfrm>
            <a:off x="107505" y="0"/>
            <a:ext cx="2931463" cy="883828"/>
          </a:xfrm>
        </p:spPr>
        <p:txBody>
          <a:bodyPr/>
          <a:lstStyle/>
          <a:p>
            <a:r>
              <a:rPr lang="en-US"/>
              <a:t>Conflict staircase</a:t>
            </a:r>
          </a:p>
        </p:txBody>
      </p:sp>
      <p:sp>
        <p:nvSpPr>
          <p:cNvPr id="3" name="Pladsholder til tekst 2">
            <a:extLst>
              <a:ext uri="{FF2B5EF4-FFF2-40B4-BE49-F238E27FC236}">
                <a16:creationId xmlns:a16="http://schemas.microsoft.com/office/drawing/2014/main" id="{D4006826-6D1B-42E6-8120-5141ACFEABF3}"/>
              </a:ext>
            </a:extLst>
          </p:cNvPr>
          <p:cNvSpPr>
            <a:spLocks noGrp="1"/>
          </p:cNvSpPr>
          <p:nvPr>
            <p:ph type="body" sz="quarter" idx="13"/>
          </p:nvPr>
        </p:nvSpPr>
        <p:spPr/>
        <p:txBody>
          <a:bodyPr/>
          <a:lstStyle/>
          <a:p>
            <a:endParaRPr lang="en-US"/>
          </a:p>
        </p:txBody>
      </p:sp>
      <p:pic>
        <p:nvPicPr>
          <p:cNvPr id="6" name="Billede 5">
            <a:extLst>
              <a:ext uri="{FF2B5EF4-FFF2-40B4-BE49-F238E27FC236}">
                <a16:creationId xmlns:a16="http://schemas.microsoft.com/office/drawing/2014/main" id="{4CBDE458-09DF-4B86-82A2-2217A309600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69776" y="753712"/>
            <a:ext cx="8604448" cy="4207575"/>
          </a:xfrm>
          <a:prstGeom prst="rect">
            <a:avLst/>
          </a:prstGeom>
        </p:spPr>
      </p:pic>
      <p:sp>
        <p:nvSpPr>
          <p:cNvPr id="4" name="Tekstfelt 3">
            <a:extLst>
              <a:ext uri="{FF2B5EF4-FFF2-40B4-BE49-F238E27FC236}">
                <a16:creationId xmlns:a16="http://schemas.microsoft.com/office/drawing/2014/main" id="{8CD33E14-C438-4E19-BF3F-953216C3B770}"/>
              </a:ext>
            </a:extLst>
          </p:cNvPr>
          <p:cNvSpPr txBox="1"/>
          <p:nvPr/>
        </p:nvSpPr>
        <p:spPr>
          <a:xfrm>
            <a:off x="395536" y="4369668"/>
            <a:ext cx="7390718" cy="400110"/>
          </a:xfrm>
          <a:prstGeom prst="rect">
            <a:avLst/>
          </a:prstGeom>
          <a:solidFill>
            <a:schemeClr val="bg1"/>
          </a:solidFill>
        </p:spPr>
        <p:txBody>
          <a:bodyPr vert="horz" wrap="square" lIns="0" tIns="0" rIns="0" bIns="0" rtlCol="0" anchor="t" anchorCtr="0">
            <a:spAutoFit/>
          </a:bodyPr>
          <a:lstStyle/>
          <a:p>
            <a:r>
              <a:rPr lang="en-US" sz="1300" b="1"/>
              <a:t>1. Disagreement</a:t>
            </a:r>
          </a:p>
          <a:p>
            <a:r>
              <a:rPr lang="en-US" sz="1300"/>
              <a:t>The parties want something different. At this stage the conflicts is often easy to solve </a:t>
            </a:r>
          </a:p>
        </p:txBody>
      </p:sp>
      <p:sp>
        <p:nvSpPr>
          <p:cNvPr id="10" name="Tekstfelt 9">
            <a:extLst>
              <a:ext uri="{FF2B5EF4-FFF2-40B4-BE49-F238E27FC236}">
                <a16:creationId xmlns:a16="http://schemas.microsoft.com/office/drawing/2014/main" id="{CBE45276-724D-4242-AA0F-D126FB9B3258}"/>
              </a:ext>
            </a:extLst>
          </p:cNvPr>
          <p:cNvSpPr txBox="1"/>
          <p:nvPr/>
        </p:nvSpPr>
        <p:spPr>
          <a:xfrm>
            <a:off x="1835696" y="3865612"/>
            <a:ext cx="6552728" cy="400110"/>
          </a:xfrm>
          <a:prstGeom prst="rect">
            <a:avLst/>
          </a:prstGeom>
          <a:solidFill>
            <a:schemeClr val="bg1"/>
          </a:solidFill>
        </p:spPr>
        <p:txBody>
          <a:bodyPr vert="horz" wrap="square" lIns="0" tIns="0" rIns="0" bIns="0" rtlCol="0" anchor="t" anchorCtr="0">
            <a:spAutoFit/>
          </a:bodyPr>
          <a:lstStyle/>
          <a:p>
            <a:r>
              <a:rPr lang="en-US" sz="1300" b="1"/>
              <a:t>2. Personification</a:t>
            </a:r>
          </a:p>
          <a:p>
            <a:r>
              <a:rPr lang="en-US" sz="1300"/>
              <a:t>The counterpart is to blame. Misunderstandings and attacks characterize the conflict</a:t>
            </a:r>
          </a:p>
        </p:txBody>
      </p:sp>
      <p:sp>
        <p:nvSpPr>
          <p:cNvPr id="11" name="Tekstfelt 10">
            <a:extLst>
              <a:ext uri="{FF2B5EF4-FFF2-40B4-BE49-F238E27FC236}">
                <a16:creationId xmlns:a16="http://schemas.microsoft.com/office/drawing/2014/main" id="{D31CB720-CEAC-45C9-BA54-CB482EC28F1F}"/>
              </a:ext>
            </a:extLst>
          </p:cNvPr>
          <p:cNvSpPr txBox="1"/>
          <p:nvPr/>
        </p:nvSpPr>
        <p:spPr>
          <a:xfrm>
            <a:off x="2538842" y="3361556"/>
            <a:ext cx="5993598" cy="400110"/>
          </a:xfrm>
          <a:prstGeom prst="rect">
            <a:avLst/>
          </a:prstGeom>
          <a:solidFill>
            <a:schemeClr val="bg1"/>
          </a:solidFill>
        </p:spPr>
        <p:txBody>
          <a:bodyPr vert="horz" wrap="square" lIns="0" tIns="0" rIns="0" bIns="0" rtlCol="0" anchor="t" anchorCtr="0">
            <a:spAutoFit/>
          </a:bodyPr>
          <a:lstStyle/>
          <a:p>
            <a:r>
              <a:rPr lang="en-US" sz="1300" b="1"/>
              <a:t>3. The problem escalates</a:t>
            </a:r>
          </a:p>
          <a:p>
            <a:r>
              <a:rPr lang="en-US" sz="1300"/>
              <a:t>Old issues pop up. The conflict becomes personal</a:t>
            </a:r>
          </a:p>
        </p:txBody>
      </p:sp>
      <p:sp>
        <p:nvSpPr>
          <p:cNvPr id="12" name="Tekstfelt 11">
            <a:extLst>
              <a:ext uri="{FF2B5EF4-FFF2-40B4-BE49-F238E27FC236}">
                <a16:creationId xmlns:a16="http://schemas.microsoft.com/office/drawing/2014/main" id="{EEEDB455-7A5B-408F-909E-9DCF7BE710AB}"/>
              </a:ext>
            </a:extLst>
          </p:cNvPr>
          <p:cNvSpPr txBox="1"/>
          <p:nvPr/>
        </p:nvSpPr>
        <p:spPr>
          <a:xfrm>
            <a:off x="3419872" y="2846977"/>
            <a:ext cx="5328592" cy="400110"/>
          </a:xfrm>
          <a:prstGeom prst="rect">
            <a:avLst/>
          </a:prstGeom>
          <a:solidFill>
            <a:schemeClr val="bg1"/>
          </a:solidFill>
        </p:spPr>
        <p:txBody>
          <a:bodyPr vert="horz" wrap="square" lIns="0" tIns="0" rIns="0" bIns="0" rtlCol="0" anchor="t" anchorCtr="0">
            <a:spAutoFit/>
          </a:bodyPr>
          <a:lstStyle/>
          <a:p>
            <a:r>
              <a:rPr lang="en-US" sz="1300" b="1"/>
              <a:t>4. Dialogue ends</a:t>
            </a:r>
          </a:p>
          <a:p>
            <a:r>
              <a:rPr lang="en-US" sz="1300"/>
              <a:t>The parties talk about each other, rather than with each other</a:t>
            </a:r>
          </a:p>
        </p:txBody>
      </p:sp>
      <p:sp>
        <p:nvSpPr>
          <p:cNvPr id="13" name="Tekstfelt 12">
            <a:extLst>
              <a:ext uri="{FF2B5EF4-FFF2-40B4-BE49-F238E27FC236}">
                <a16:creationId xmlns:a16="http://schemas.microsoft.com/office/drawing/2014/main" id="{6FF6490C-B97A-40FD-A4C9-1BA4ECEB5C54}"/>
              </a:ext>
            </a:extLst>
          </p:cNvPr>
          <p:cNvSpPr txBox="1"/>
          <p:nvPr/>
        </p:nvSpPr>
        <p:spPr>
          <a:xfrm>
            <a:off x="4211960" y="2332398"/>
            <a:ext cx="4464496" cy="400110"/>
          </a:xfrm>
          <a:prstGeom prst="rect">
            <a:avLst/>
          </a:prstGeom>
          <a:solidFill>
            <a:schemeClr val="bg1"/>
          </a:solidFill>
        </p:spPr>
        <p:txBody>
          <a:bodyPr vert="horz" wrap="square" lIns="0" tIns="0" rIns="0" bIns="0" rtlCol="0" anchor="t" anchorCtr="0">
            <a:spAutoFit/>
          </a:bodyPr>
          <a:lstStyle/>
          <a:p>
            <a:r>
              <a:rPr lang="en-US" sz="1300" b="1"/>
              <a:t>5. Enemies appear</a:t>
            </a:r>
          </a:p>
          <a:p>
            <a:r>
              <a:rPr lang="en-US" sz="1300"/>
              <a:t>Good versus evil </a:t>
            </a:r>
          </a:p>
        </p:txBody>
      </p:sp>
      <p:sp>
        <p:nvSpPr>
          <p:cNvPr id="14" name="Tekstfelt 13">
            <a:extLst>
              <a:ext uri="{FF2B5EF4-FFF2-40B4-BE49-F238E27FC236}">
                <a16:creationId xmlns:a16="http://schemas.microsoft.com/office/drawing/2014/main" id="{E4FA719E-F4AC-47D5-A4A0-172611FFDD38}"/>
              </a:ext>
            </a:extLst>
          </p:cNvPr>
          <p:cNvSpPr txBox="1"/>
          <p:nvPr/>
        </p:nvSpPr>
        <p:spPr>
          <a:xfrm>
            <a:off x="5112060" y="1812408"/>
            <a:ext cx="3420380" cy="400110"/>
          </a:xfrm>
          <a:prstGeom prst="rect">
            <a:avLst/>
          </a:prstGeom>
          <a:solidFill>
            <a:schemeClr val="bg1"/>
          </a:solidFill>
        </p:spPr>
        <p:txBody>
          <a:bodyPr vert="horz" wrap="square" lIns="0" tIns="0" rIns="0" bIns="0" rtlCol="0" anchor="t" anchorCtr="0">
            <a:spAutoFit/>
          </a:bodyPr>
          <a:lstStyle/>
          <a:p>
            <a:r>
              <a:rPr lang="en-US" sz="1300" b="1"/>
              <a:t>6. Open hostility </a:t>
            </a:r>
          </a:p>
          <a:p>
            <a:r>
              <a:rPr lang="en-US" sz="1300"/>
              <a:t>Bother each other whenever possible </a:t>
            </a:r>
          </a:p>
        </p:txBody>
      </p:sp>
      <p:sp>
        <p:nvSpPr>
          <p:cNvPr id="15" name="Tekstfelt 14">
            <a:extLst>
              <a:ext uri="{FF2B5EF4-FFF2-40B4-BE49-F238E27FC236}">
                <a16:creationId xmlns:a16="http://schemas.microsoft.com/office/drawing/2014/main" id="{8CBA3F43-58F7-4AE6-A9C5-3ADFCB1A5F7A}"/>
              </a:ext>
            </a:extLst>
          </p:cNvPr>
          <p:cNvSpPr txBox="1"/>
          <p:nvPr/>
        </p:nvSpPr>
        <p:spPr>
          <a:xfrm>
            <a:off x="6115496" y="1308352"/>
            <a:ext cx="2848992" cy="400110"/>
          </a:xfrm>
          <a:prstGeom prst="rect">
            <a:avLst/>
          </a:prstGeom>
          <a:solidFill>
            <a:schemeClr val="bg1"/>
          </a:solidFill>
        </p:spPr>
        <p:txBody>
          <a:bodyPr vert="horz" wrap="square" lIns="0" tIns="0" rIns="0" bIns="0" rtlCol="0" anchor="t" anchorCtr="0">
            <a:spAutoFit/>
          </a:bodyPr>
          <a:lstStyle/>
          <a:p>
            <a:r>
              <a:rPr lang="en-US" sz="1300" b="1"/>
              <a:t>7. War</a:t>
            </a:r>
          </a:p>
          <a:p>
            <a:r>
              <a:rPr lang="en-US" sz="1300"/>
              <a:t>Parties obstruct each other by all means</a:t>
            </a:r>
          </a:p>
        </p:txBody>
      </p:sp>
    </p:spTree>
    <p:extLst>
      <p:ext uri="{BB962C8B-B14F-4D97-AF65-F5344CB8AC3E}">
        <p14:creationId xmlns:p14="http://schemas.microsoft.com/office/powerpoint/2010/main" val="178196710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B61D9F5C-B284-4CC0-9B7A-0F2D9757608E}"/>
              </a:ext>
            </a:extLst>
          </p:cNvPr>
          <p:cNvSpPr>
            <a:spLocks noGrp="1"/>
          </p:cNvSpPr>
          <p:nvPr>
            <p:ph type="body" sz="quarter" idx="11"/>
          </p:nvPr>
        </p:nvSpPr>
        <p:spPr>
          <a:xfrm>
            <a:off x="107505" y="0"/>
            <a:ext cx="3448463" cy="883828"/>
          </a:xfrm>
        </p:spPr>
        <p:txBody>
          <a:bodyPr/>
          <a:lstStyle/>
          <a:p>
            <a:r>
              <a:rPr lang="en-US"/>
              <a:t>Conflict management</a:t>
            </a:r>
          </a:p>
        </p:txBody>
      </p:sp>
      <p:sp>
        <p:nvSpPr>
          <p:cNvPr id="3" name="Pladsholder til tekst 2">
            <a:extLst>
              <a:ext uri="{FF2B5EF4-FFF2-40B4-BE49-F238E27FC236}">
                <a16:creationId xmlns:a16="http://schemas.microsoft.com/office/drawing/2014/main" id="{CF0C8C04-B1DB-4EB5-A83C-F67C17DB37EE}"/>
              </a:ext>
            </a:extLst>
          </p:cNvPr>
          <p:cNvSpPr>
            <a:spLocks noGrp="1"/>
          </p:cNvSpPr>
          <p:nvPr>
            <p:ph type="body" sz="quarter" idx="13"/>
          </p:nvPr>
        </p:nvSpPr>
        <p:spPr/>
        <p:txBody>
          <a:bodyPr/>
          <a:lstStyle/>
          <a:p>
            <a:endParaRPr lang="en-US"/>
          </a:p>
        </p:txBody>
      </p:sp>
      <p:grpSp>
        <p:nvGrpSpPr>
          <p:cNvPr id="5" name="Group 3">
            <a:extLst>
              <a:ext uri="{FF2B5EF4-FFF2-40B4-BE49-F238E27FC236}">
                <a16:creationId xmlns:a16="http://schemas.microsoft.com/office/drawing/2014/main" id="{91D763EC-6CEC-4AB9-935B-85E37F5F70D8}"/>
              </a:ext>
            </a:extLst>
          </p:cNvPr>
          <p:cNvGrpSpPr>
            <a:grpSpLocks/>
          </p:cNvGrpSpPr>
          <p:nvPr/>
        </p:nvGrpSpPr>
        <p:grpSpPr bwMode="auto">
          <a:xfrm>
            <a:off x="3203848" y="553244"/>
            <a:ext cx="4800600" cy="4267200"/>
            <a:chOff x="336" y="1440"/>
            <a:chExt cx="3648" cy="3792"/>
          </a:xfrm>
        </p:grpSpPr>
        <p:sp>
          <p:nvSpPr>
            <p:cNvPr id="6" name="Line 4">
              <a:extLst>
                <a:ext uri="{FF2B5EF4-FFF2-40B4-BE49-F238E27FC236}">
                  <a16:creationId xmlns:a16="http://schemas.microsoft.com/office/drawing/2014/main" id="{B50DAC7B-7FF3-446C-AA1B-28C2F2260289}"/>
                </a:ext>
              </a:extLst>
            </p:cNvPr>
            <p:cNvSpPr>
              <a:spLocks noChangeShapeType="1"/>
            </p:cNvSpPr>
            <p:nvPr/>
          </p:nvSpPr>
          <p:spPr bwMode="auto">
            <a:xfrm>
              <a:off x="2160" y="1440"/>
              <a:ext cx="0" cy="3792"/>
            </a:xfrm>
            <a:prstGeom prst="line">
              <a:avLst/>
            </a:prstGeom>
            <a:noFill/>
            <a:ln w="38100">
              <a:solidFill>
                <a:srgbClr val="3D4955"/>
              </a:solidFill>
              <a:round/>
              <a:headEnd type="triangle" w="med" len="med"/>
              <a:tailEnd type="triangle" w="med" len="med"/>
            </a:ln>
          </p:spPr>
          <p:txBody>
            <a:bodyPr/>
            <a:lstStyle/>
            <a:p>
              <a:endParaRPr lang="en-US"/>
            </a:p>
          </p:txBody>
        </p:sp>
        <p:sp>
          <p:nvSpPr>
            <p:cNvPr id="7" name="Line 5">
              <a:extLst>
                <a:ext uri="{FF2B5EF4-FFF2-40B4-BE49-F238E27FC236}">
                  <a16:creationId xmlns:a16="http://schemas.microsoft.com/office/drawing/2014/main" id="{C16C5BF4-6BF0-4AA5-9E2A-4F3C89329310}"/>
                </a:ext>
              </a:extLst>
            </p:cNvPr>
            <p:cNvSpPr>
              <a:spLocks noChangeShapeType="1"/>
            </p:cNvSpPr>
            <p:nvPr/>
          </p:nvSpPr>
          <p:spPr bwMode="auto">
            <a:xfrm>
              <a:off x="336" y="3216"/>
              <a:ext cx="3648" cy="0"/>
            </a:xfrm>
            <a:prstGeom prst="line">
              <a:avLst/>
            </a:prstGeom>
            <a:noFill/>
            <a:ln w="38100">
              <a:solidFill>
                <a:srgbClr val="3D4955"/>
              </a:solidFill>
              <a:round/>
              <a:headEnd type="triangle" w="med" len="med"/>
              <a:tailEnd type="triangle" w="med" len="med"/>
            </a:ln>
          </p:spPr>
          <p:txBody>
            <a:bodyPr/>
            <a:lstStyle/>
            <a:p>
              <a:endParaRPr lang="en-US"/>
            </a:p>
          </p:txBody>
        </p:sp>
      </p:grpSp>
      <p:sp>
        <p:nvSpPr>
          <p:cNvPr id="16" name="Tekstfelt 15">
            <a:extLst>
              <a:ext uri="{FF2B5EF4-FFF2-40B4-BE49-F238E27FC236}">
                <a16:creationId xmlns:a16="http://schemas.microsoft.com/office/drawing/2014/main" id="{3F0F209C-1A4F-4903-BF85-137B2A12DB8B}"/>
              </a:ext>
            </a:extLst>
          </p:cNvPr>
          <p:cNvSpPr txBox="1"/>
          <p:nvPr/>
        </p:nvSpPr>
        <p:spPr>
          <a:xfrm>
            <a:off x="3680280" y="775043"/>
            <a:ext cx="1728720" cy="1911801"/>
          </a:xfrm>
          <a:prstGeom prst="rect">
            <a:avLst/>
          </a:prstGeom>
          <a:noFill/>
        </p:spPr>
        <p:txBody>
          <a:bodyPr vert="horz" wrap="square" lIns="180000" tIns="180000" rIns="180000" bIns="360000" rtlCol="0" anchor="t" anchorCtr="0">
            <a:spAutoFit/>
          </a:bodyPr>
          <a:lstStyle/>
          <a:p>
            <a:pPr>
              <a:lnSpc>
                <a:spcPct val="90000"/>
              </a:lnSpc>
              <a:spcBef>
                <a:spcPct val="50000"/>
              </a:spcBef>
              <a:defRPr/>
            </a:pPr>
            <a:r>
              <a:rPr lang="en-US" sz="800">
                <a:solidFill>
                  <a:srgbClr val="4D4D4D"/>
                </a:solidFill>
                <a:latin typeface="Franklin Gothic Book" panose="020B0503020102020204" pitchFamily="34" charset="0"/>
              </a:rPr>
              <a:t>Gladly tackle a conflict</a:t>
            </a:r>
          </a:p>
          <a:p>
            <a:pPr>
              <a:lnSpc>
                <a:spcPct val="90000"/>
              </a:lnSpc>
              <a:spcBef>
                <a:spcPct val="50000"/>
              </a:spcBef>
              <a:defRPr/>
            </a:pPr>
            <a:r>
              <a:rPr lang="en-US" sz="800">
                <a:solidFill>
                  <a:srgbClr val="4D4D4D"/>
                </a:solidFill>
                <a:latin typeface="Franklin Gothic Book" panose="020B0503020102020204" pitchFamily="34" charset="0"/>
              </a:rPr>
              <a:t>Become emotional around conflicts</a:t>
            </a:r>
          </a:p>
          <a:p>
            <a:pPr>
              <a:lnSpc>
                <a:spcPct val="90000"/>
              </a:lnSpc>
              <a:spcBef>
                <a:spcPct val="50000"/>
              </a:spcBef>
              <a:defRPr/>
            </a:pPr>
            <a:r>
              <a:rPr lang="en-US" sz="800">
                <a:solidFill>
                  <a:srgbClr val="4D4D4D"/>
                </a:solidFill>
                <a:latin typeface="Franklin Gothic Book" panose="020B0503020102020204" pitchFamily="34" charset="0"/>
              </a:rPr>
              <a:t>Talk a lot, also about him-/herself and own point of view</a:t>
            </a:r>
          </a:p>
          <a:p>
            <a:pPr>
              <a:lnSpc>
                <a:spcPct val="90000"/>
              </a:lnSpc>
              <a:spcBef>
                <a:spcPct val="50000"/>
              </a:spcBef>
              <a:defRPr/>
            </a:pPr>
            <a:r>
              <a:rPr lang="en-US" sz="800">
                <a:solidFill>
                  <a:srgbClr val="4D4D4D"/>
                </a:solidFill>
                <a:latin typeface="Franklin Gothic Book" panose="020B0503020102020204" pitchFamily="34" charset="0"/>
              </a:rPr>
              <a:t>Quick decisions </a:t>
            </a:r>
          </a:p>
          <a:p>
            <a:pPr>
              <a:lnSpc>
                <a:spcPct val="90000"/>
              </a:lnSpc>
              <a:spcBef>
                <a:spcPct val="50000"/>
              </a:spcBef>
              <a:defRPr/>
            </a:pPr>
            <a:r>
              <a:rPr lang="en-US" sz="800">
                <a:solidFill>
                  <a:srgbClr val="4D4D4D"/>
                </a:solidFill>
                <a:latin typeface="Franklin Gothic Book" panose="020B0503020102020204" pitchFamily="34" charset="0"/>
              </a:rPr>
              <a:t>Speedy</a:t>
            </a:r>
          </a:p>
          <a:p>
            <a:pPr>
              <a:lnSpc>
                <a:spcPct val="90000"/>
              </a:lnSpc>
              <a:spcBef>
                <a:spcPct val="50000"/>
              </a:spcBef>
              <a:defRPr/>
            </a:pPr>
            <a:r>
              <a:rPr lang="en-US" sz="800">
                <a:solidFill>
                  <a:srgbClr val="4D4D4D"/>
                </a:solidFill>
                <a:latin typeface="Franklin Gothic Book" panose="020B0503020102020204" pitchFamily="34" charset="0"/>
              </a:rPr>
              <a:t>Animated body language</a:t>
            </a:r>
          </a:p>
          <a:p>
            <a:pPr>
              <a:lnSpc>
                <a:spcPct val="90000"/>
              </a:lnSpc>
              <a:spcBef>
                <a:spcPct val="50000"/>
              </a:spcBef>
              <a:defRPr/>
            </a:pPr>
            <a:r>
              <a:rPr lang="en-US" sz="800">
                <a:solidFill>
                  <a:srgbClr val="4D4D4D"/>
                </a:solidFill>
                <a:latin typeface="Franklin Gothic Book" panose="020B0503020102020204" pitchFamily="34" charset="0"/>
              </a:rPr>
              <a:t>Most often face-to-face</a:t>
            </a:r>
            <a:endParaRPr lang="en-US" sz="900">
              <a:latin typeface="Franklin Gothic Book" panose="020B0503020102020204" pitchFamily="34" charset="0"/>
            </a:endParaRPr>
          </a:p>
        </p:txBody>
      </p:sp>
      <p:sp>
        <p:nvSpPr>
          <p:cNvPr id="17" name="Tekstfelt 16">
            <a:extLst>
              <a:ext uri="{FF2B5EF4-FFF2-40B4-BE49-F238E27FC236}">
                <a16:creationId xmlns:a16="http://schemas.microsoft.com/office/drawing/2014/main" id="{9AEC9D80-079A-49DF-8952-F19E6BDB1C32}"/>
              </a:ext>
            </a:extLst>
          </p:cNvPr>
          <p:cNvSpPr txBox="1"/>
          <p:nvPr/>
        </p:nvSpPr>
        <p:spPr>
          <a:xfrm>
            <a:off x="5657377" y="462820"/>
            <a:ext cx="2282527" cy="2350896"/>
          </a:xfrm>
          <a:prstGeom prst="rect">
            <a:avLst/>
          </a:prstGeom>
          <a:noFill/>
        </p:spPr>
        <p:txBody>
          <a:bodyPr vert="horz" wrap="square" lIns="180000" tIns="180000" rIns="180000" bIns="360000" rtlCol="0" anchor="t" anchorCtr="0">
            <a:spAutoFit/>
          </a:bodyPr>
          <a:lstStyle/>
          <a:p>
            <a:pPr>
              <a:spcBef>
                <a:spcPts val="200"/>
              </a:spcBef>
              <a:defRPr/>
            </a:pPr>
            <a:r>
              <a:rPr lang="en-US" sz="800">
                <a:solidFill>
                  <a:srgbClr val="4D4D4D"/>
                </a:solidFill>
                <a:latin typeface="Franklin Gothic Book" panose="020B0503020102020204" pitchFamily="34" charset="0"/>
              </a:rPr>
              <a:t>Want to solve issues before they turn into a conflict </a:t>
            </a:r>
          </a:p>
          <a:p>
            <a:pPr>
              <a:spcBef>
                <a:spcPts val="200"/>
              </a:spcBef>
              <a:defRPr/>
            </a:pPr>
            <a:r>
              <a:rPr lang="en-US" sz="800">
                <a:solidFill>
                  <a:srgbClr val="4D4D4D"/>
                </a:solidFill>
                <a:latin typeface="Franklin Gothic Book" panose="020B0503020102020204" pitchFamily="34" charset="0"/>
              </a:rPr>
              <a:t>Choose battles selectively</a:t>
            </a:r>
          </a:p>
          <a:p>
            <a:pPr>
              <a:spcBef>
                <a:spcPts val="200"/>
              </a:spcBef>
              <a:defRPr/>
            </a:pPr>
            <a:r>
              <a:rPr lang="en-US" sz="800">
                <a:solidFill>
                  <a:srgbClr val="4D4D4D"/>
                </a:solidFill>
                <a:latin typeface="Franklin Gothic Book" panose="020B0503020102020204" pitchFamily="34" charset="0"/>
              </a:rPr>
              <a:t>Focused on communicating constructively </a:t>
            </a:r>
          </a:p>
          <a:p>
            <a:pPr>
              <a:spcBef>
                <a:spcPts val="200"/>
              </a:spcBef>
              <a:defRPr/>
            </a:pPr>
            <a:r>
              <a:rPr lang="en-US" sz="800">
                <a:solidFill>
                  <a:srgbClr val="4D4D4D"/>
                </a:solidFill>
                <a:latin typeface="Franklin Gothic Book" panose="020B0503020102020204" pitchFamily="34" charset="0"/>
              </a:rPr>
              <a:t>Expect others to listen and speak decently to each other (”I will not share my dissatisfaction if no one is listening anyway…”)</a:t>
            </a:r>
          </a:p>
          <a:p>
            <a:pPr>
              <a:spcBef>
                <a:spcPts val="200"/>
              </a:spcBef>
              <a:defRPr/>
            </a:pPr>
            <a:r>
              <a:rPr lang="en-US" sz="800">
                <a:solidFill>
                  <a:srgbClr val="4D4D4D"/>
                </a:solidFill>
                <a:latin typeface="Franklin Gothic Book" panose="020B0503020102020204" pitchFamily="34" charset="0"/>
              </a:rPr>
              <a:t>Become sensitive around conflicts </a:t>
            </a:r>
          </a:p>
          <a:p>
            <a:pPr>
              <a:spcBef>
                <a:spcPts val="200"/>
              </a:spcBef>
              <a:defRPr/>
            </a:pPr>
            <a:r>
              <a:rPr lang="en-US" sz="800">
                <a:solidFill>
                  <a:srgbClr val="4D4D4D"/>
                </a:solidFill>
                <a:latin typeface="Franklin Gothic Book" panose="020B0503020102020204" pitchFamily="34" charset="0"/>
              </a:rPr>
              <a:t>Listening and present </a:t>
            </a:r>
          </a:p>
          <a:p>
            <a:pPr>
              <a:spcBef>
                <a:spcPts val="200"/>
              </a:spcBef>
              <a:defRPr/>
            </a:pPr>
            <a:r>
              <a:rPr lang="en-US" sz="800">
                <a:solidFill>
                  <a:srgbClr val="4D4D4D"/>
                </a:solidFill>
                <a:latin typeface="Franklin Gothic Book" panose="020B0503020102020204" pitchFamily="34" charset="0"/>
              </a:rPr>
              <a:t>Consider multiple perspectives </a:t>
            </a:r>
          </a:p>
          <a:p>
            <a:pPr>
              <a:spcBef>
                <a:spcPts val="200"/>
              </a:spcBef>
              <a:defRPr/>
            </a:pPr>
            <a:r>
              <a:rPr lang="en-US" sz="800">
                <a:solidFill>
                  <a:srgbClr val="4D4D4D"/>
                </a:solidFill>
                <a:latin typeface="Franklin Gothic Book" panose="020B0503020102020204" pitchFamily="34" charset="0"/>
              </a:rPr>
              <a:t>Focused on maintaining a good atmosphere</a:t>
            </a:r>
          </a:p>
          <a:p>
            <a:pPr>
              <a:spcBef>
                <a:spcPts val="200"/>
              </a:spcBef>
              <a:defRPr/>
            </a:pPr>
            <a:r>
              <a:rPr lang="en-US" sz="800">
                <a:solidFill>
                  <a:srgbClr val="4D4D4D"/>
                </a:solidFill>
                <a:latin typeface="Franklin Gothic Book" panose="020B0503020102020204" pitchFamily="34" charset="0"/>
              </a:rPr>
              <a:t>Most often prefer face-to-face</a:t>
            </a:r>
          </a:p>
        </p:txBody>
      </p:sp>
      <p:sp>
        <p:nvSpPr>
          <p:cNvPr id="18" name="Tekstfelt 17">
            <a:extLst>
              <a:ext uri="{FF2B5EF4-FFF2-40B4-BE49-F238E27FC236}">
                <a16:creationId xmlns:a16="http://schemas.microsoft.com/office/drawing/2014/main" id="{A85897A4-4124-4279-B8E4-71AA69974043}"/>
              </a:ext>
            </a:extLst>
          </p:cNvPr>
          <p:cNvSpPr txBox="1"/>
          <p:nvPr/>
        </p:nvSpPr>
        <p:spPr>
          <a:xfrm>
            <a:off x="3662663" y="2352415"/>
            <a:ext cx="2058799" cy="2355000"/>
          </a:xfrm>
          <a:prstGeom prst="rect">
            <a:avLst/>
          </a:prstGeom>
          <a:noFill/>
        </p:spPr>
        <p:txBody>
          <a:bodyPr vert="horz" wrap="square" lIns="180000" tIns="180000" rIns="180000" bIns="360000" rtlCol="0" anchor="t" anchorCtr="0">
            <a:spAutoFit/>
          </a:bodyPr>
          <a:lstStyle/>
          <a:p>
            <a:pPr>
              <a:lnSpc>
                <a:spcPct val="90000"/>
              </a:lnSpc>
              <a:spcBef>
                <a:spcPct val="50000"/>
              </a:spcBef>
              <a:defRPr/>
            </a:pPr>
            <a:endParaRPr lang="en-US" sz="800">
              <a:solidFill>
                <a:srgbClr val="4D4D4D"/>
              </a:solidFill>
              <a:latin typeface="Franklin Gothic Book" panose="020B0503020102020204" pitchFamily="34" charset="0"/>
            </a:endParaRPr>
          </a:p>
          <a:p>
            <a:pPr>
              <a:lnSpc>
                <a:spcPct val="90000"/>
              </a:lnSpc>
              <a:spcBef>
                <a:spcPct val="50000"/>
              </a:spcBef>
              <a:defRPr/>
            </a:pPr>
            <a:r>
              <a:rPr lang="en-US" sz="800">
                <a:solidFill>
                  <a:srgbClr val="4D4D4D"/>
                </a:solidFill>
                <a:latin typeface="Franklin Gothic Book" panose="020B0503020102020204" pitchFamily="34" charset="0"/>
              </a:rPr>
              <a:t>Gladly take on a spontaneous and direct confrontation or conflict</a:t>
            </a:r>
          </a:p>
          <a:p>
            <a:pPr>
              <a:lnSpc>
                <a:spcPct val="90000"/>
              </a:lnSpc>
              <a:spcBef>
                <a:spcPct val="50000"/>
              </a:spcBef>
              <a:defRPr/>
            </a:pPr>
            <a:r>
              <a:rPr lang="en-US" sz="800">
                <a:solidFill>
                  <a:srgbClr val="4D4D4D"/>
                </a:solidFill>
                <a:latin typeface="Franklin Gothic Book" panose="020B0503020102020204" pitchFamily="34" charset="0"/>
              </a:rPr>
              <a:t>Expect the conflict to be over right after</a:t>
            </a:r>
          </a:p>
          <a:p>
            <a:pPr>
              <a:lnSpc>
                <a:spcPct val="90000"/>
              </a:lnSpc>
              <a:spcBef>
                <a:spcPct val="50000"/>
              </a:spcBef>
              <a:defRPr/>
            </a:pPr>
            <a:r>
              <a:rPr lang="en-US" sz="800">
                <a:solidFill>
                  <a:srgbClr val="4D4D4D"/>
                </a:solidFill>
                <a:latin typeface="Franklin Gothic Book" panose="020B0503020102020204" pitchFamily="34" charset="0"/>
              </a:rPr>
              <a:t>Become authoritative and direct around conflicts</a:t>
            </a:r>
          </a:p>
          <a:p>
            <a:pPr>
              <a:lnSpc>
                <a:spcPct val="90000"/>
              </a:lnSpc>
              <a:spcBef>
                <a:spcPct val="50000"/>
              </a:spcBef>
              <a:defRPr/>
            </a:pPr>
            <a:r>
              <a:rPr lang="en-US" sz="800">
                <a:solidFill>
                  <a:srgbClr val="4D4D4D"/>
                </a:solidFill>
                <a:latin typeface="Franklin Gothic Book" panose="020B0503020102020204" pitchFamily="34" charset="0"/>
              </a:rPr>
              <a:t>Time is precious. Cut to the chase and voice dissatisfaction explicitly </a:t>
            </a:r>
          </a:p>
          <a:p>
            <a:pPr>
              <a:lnSpc>
                <a:spcPct val="90000"/>
              </a:lnSpc>
              <a:spcBef>
                <a:spcPct val="50000"/>
              </a:spcBef>
              <a:defRPr/>
            </a:pPr>
            <a:r>
              <a:rPr lang="en-US" sz="800">
                <a:solidFill>
                  <a:srgbClr val="4D4D4D"/>
                </a:solidFill>
                <a:latin typeface="Franklin Gothic Book" panose="020B0503020102020204" pitchFamily="34" charset="0"/>
              </a:rPr>
              <a:t>Expect others to speak up if they’re dissatisfied (”they’ll have to get in the game…”)</a:t>
            </a:r>
          </a:p>
          <a:p>
            <a:pPr>
              <a:lnSpc>
                <a:spcPct val="90000"/>
              </a:lnSpc>
              <a:spcBef>
                <a:spcPct val="50000"/>
              </a:spcBef>
              <a:defRPr/>
            </a:pPr>
            <a:r>
              <a:rPr lang="en-US" sz="800">
                <a:solidFill>
                  <a:srgbClr val="4D4D4D"/>
                </a:solidFill>
                <a:latin typeface="Franklin Gothic Book" panose="020B0503020102020204" pitchFamily="34" charset="0"/>
              </a:rPr>
              <a:t>Focused on removing obstacles to reaching goals and results</a:t>
            </a:r>
            <a:endParaRPr lang="en-US" sz="1200">
              <a:latin typeface="Franklin Gothic Book" panose="020B0503020102020204" pitchFamily="34" charset="0"/>
            </a:endParaRPr>
          </a:p>
        </p:txBody>
      </p:sp>
      <p:sp>
        <p:nvSpPr>
          <p:cNvPr id="19" name="Tekstfelt 18">
            <a:extLst>
              <a:ext uri="{FF2B5EF4-FFF2-40B4-BE49-F238E27FC236}">
                <a16:creationId xmlns:a16="http://schemas.microsoft.com/office/drawing/2014/main" id="{712E50BA-F843-4B73-A065-82F795B4583E}"/>
              </a:ext>
            </a:extLst>
          </p:cNvPr>
          <p:cNvSpPr txBox="1"/>
          <p:nvPr/>
        </p:nvSpPr>
        <p:spPr>
          <a:xfrm>
            <a:off x="5642137" y="2534182"/>
            <a:ext cx="2282526" cy="1801002"/>
          </a:xfrm>
          <a:prstGeom prst="rect">
            <a:avLst/>
          </a:prstGeom>
          <a:noFill/>
        </p:spPr>
        <p:txBody>
          <a:bodyPr vert="horz" wrap="square" lIns="180000" tIns="180000" rIns="180000" bIns="360000" rtlCol="0" anchor="t" anchorCtr="0">
            <a:spAutoFit/>
          </a:bodyPr>
          <a:lstStyle/>
          <a:p>
            <a:pPr>
              <a:lnSpc>
                <a:spcPct val="90000"/>
              </a:lnSpc>
              <a:spcBef>
                <a:spcPct val="50000"/>
              </a:spcBef>
              <a:defRPr/>
            </a:pPr>
            <a:r>
              <a:rPr lang="en-US" sz="800">
                <a:solidFill>
                  <a:srgbClr val="4D4D4D"/>
                </a:solidFill>
                <a:latin typeface="Franklin Gothic Book" panose="020B0503020102020204" pitchFamily="34" charset="0"/>
              </a:rPr>
              <a:t>Only take on conflicts if it helps the task </a:t>
            </a:r>
          </a:p>
          <a:p>
            <a:pPr>
              <a:lnSpc>
                <a:spcPct val="90000"/>
              </a:lnSpc>
              <a:spcBef>
                <a:spcPct val="50000"/>
              </a:spcBef>
              <a:defRPr/>
            </a:pPr>
            <a:r>
              <a:rPr lang="en-US" sz="800">
                <a:solidFill>
                  <a:srgbClr val="4D4D4D"/>
                </a:solidFill>
                <a:latin typeface="Franklin Gothic Book" panose="020B0503020102020204" pitchFamily="34" charset="0"/>
              </a:rPr>
              <a:t>Will come prepared</a:t>
            </a:r>
          </a:p>
          <a:p>
            <a:pPr>
              <a:lnSpc>
                <a:spcPct val="90000"/>
              </a:lnSpc>
              <a:spcBef>
                <a:spcPct val="50000"/>
              </a:spcBef>
              <a:defRPr/>
            </a:pPr>
            <a:r>
              <a:rPr lang="en-US" sz="800">
                <a:solidFill>
                  <a:srgbClr val="4D4D4D"/>
                </a:solidFill>
                <a:latin typeface="Franklin Gothic Book" panose="020B0503020102020204" pitchFamily="34" charset="0"/>
              </a:rPr>
              <a:t>Become very professional/factual around conflicts and keep their focus on the issue</a:t>
            </a:r>
          </a:p>
          <a:p>
            <a:pPr>
              <a:lnSpc>
                <a:spcPct val="90000"/>
              </a:lnSpc>
              <a:spcBef>
                <a:spcPct val="50000"/>
              </a:spcBef>
              <a:defRPr/>
            </a:pPr>
            <a:r>
              <a:rPr lang="en-US" sz="800">
                <a:solidFill>
                  <a:srgbClr val="4D4D4D"/>
                </a:solidFill>
                <a:latin typeface="Franklin Gothic Book" panose="020B0503020102020204" pitchFamily="34" charset="0"/>
              </a:rPr>
              <a:t>Build on well-prepared documentation </a:t>
            </a:r>
          </a:p>
          <a:p>
            <a:pPr>
              <a:lnSpc>
                <a:spcPct val="90000"/>
              </a:lnSpc>
              <a:spcBef>
                <a:spcPct val="50000"/>
              </a:spcBef>
              <a:defRPr/>
            </a:pPr>
            <a:r>
              <a:rPr lang="en-US" sz="800">
                <a:solidFill>
                  <a:srgbClr val="4D4D4D"/>
                </a:solidFill>
                <a:latin typeface="Franklin Gothic Book" panose="020B0503020102020204" pitchFamily="34" charset="0"/>
              </a:rPr>
              <a:t>Go into detail</a:t>
            </a:r>
          </a:p>
          <a:p>
            <a:pPr>
              <a:lnSpc>
                <a:spcPct val="90000"/>
              </a:lnSpc>
              <a:spcBef>
                <a:spcPct val="50000"/>
              </a:spcBef>
              <a:defRPr/>
            </a:pPr>
            <a:r>
              <a:rPr lang="en-US" sz="800">
                <a:solidFill>
                  <a:srgbClr val="4D4D4D"/>
                </a:solidFill>
                <a:latin typeface="Franklin Gothic Book" panose="020B0503020102020204" pitchFamily="34" charset="0"/>
              </a:rPr>
              <a:t>Often stuck in the past</a:t>
            </a:r>
          </a:p>
          <a:p>
            <a:pPr>
              <a:lnSpc>
                <a:spcPct val="90000"/>
              </a:lnSpc>
              <a:spcBef>
                <a:spcPct val="50000"/>
              </a:spcBef>
              <a:defRPr/>
            </a:pPr>
            <a:r>
              <a:rPr lang="en-US" sz="800">
                <a:solidFill>
                  <a:srgbClr val="4D4D4D"/>
                </a:solidFill>
                <a:latin typeface="Franklin Gothic Book" panose="020B0503020102020204" pitchFamily="34" charset="0"/>
              </a:rPr>
              <a:t>Most often prefer to communicate in writing</a:t>
            </a:r>
          </a:p>
        </p:txBody>
      </p:sp>
      <p:sp>
        <p:nvSpPr>
          <p:cNvPr id="20" name="Tekstboks 12">
            <a:extLst>
              <a:ext uri="{FF2B5EF4-FFF2-40B4-BE49-F238E27FC236}">
                <a16:creationId xmlns:a16="http://schemas.microsoft.com/office/drawing/2014/main" id="{9952E134-3C9B-4D41-84CF-CFBAF4015A99}"/>
              </a:ext>
            </a:extLst>
          </p:cNvPr>
          <p:cNvSpPr txBox="1"/>
          <p:nvPr/>
        </p:nvSpPr>
        <p:spPr>
          <a:xfrm>
            <a:off x="2850229" y="775351"/>
            <a:ext cx="707237" cy="1421928"/>
          </a:xfrm>
          <a:prstGeom prst="rect">
            <a:avLst/>
          </a:prstGeom>
          <a:noFill/>
        </p:spPr>
        <p:txBody>
          <a:bodyPr wrap="square" rtlCol="0">
            <a:spAutoFit/>
          </a:bodyPr>
          <a:lstStyle/>
          <a:p>
            <a:pPr defTabSz="822960"/>
            <a:r>
              <a:rPr lang="en-US" sz="8640">
                <a:solidFill>
                  <a:srgbClr val="C05C56"/>
                </a:solidFill>
                <a:latin typeface="Franklin Gothic Book" panose="020B0503020102020204" pitchFamily="34" charset="0"/>
              </a:rPr>
              <a:t>E</a:t>
            </a:r>
          </a:p>
        </p:txBody>
      </p:sp>
      <p:sp>
        <p:nvSpPr>
          <p:cNvPr id="21" name="Tekstboks 13">
            <a:extLst>
              <a:ext uri="{FF2B5EF4-FFF2-40B4-BE49-F238E27FC236}">
                <a16:creationId xmlns:a16="http://schemas.microsoft.com/office/drawing/2014/main" id="{B0E4AF7F-3DB7-4E56-ACC8-19EE359D77AA}"/>
              </a:ext>
            </a:extLst>
          </p:cNvPr>
          <p:cNvSpPr txBox="1"/>
          <p:nvPr/>
        </p:nvSpPr>
        <p:spPr>
          <a:xfrm>
            <a:off x="8044529" y="814090"/>
            <a:ext cx="707237" cy="1421928"/>
          </a:xfrm>
          <a:prstGeom prst="rect">
            <a:avLst/>
          </a:prstGeom>
          <a:noFill/>
        </p:spPr>
        <p:txBody>
          <a:bodyPr wrap="square" rtlCol="0">
            <a:spAutoFit/>
          </a:bodyPr>
          <a:lstStyle/>
          <a:p>
            <a:pPr defTabSz="822960"/>
            <a:r>
              <a:rPr lang="en-US" sz="8640">
                <a:solidFill>
                  <a:srgbClr val="73A3A1"/>
                </a:solidFill>
                <a:latin typeface="Franklin Gothic Book" panose="020B0503020102020204" pitchFamily="34" charset="0"/>
              </a:rPr>
              <a:t>S</a:t>
            </a:r>
          </a:p>
        </p:txBody>
      </p:sp>
      <p:sp>
        <p:nvSpPr>
          <p:cNvPr id="22" name="Tekstboks 15">
            <a:extLst>
              <a:ext uri="{FF2B5EF4-FFF2-40B4-BE49-F238E27FC236}">
                <a16:creationId xmlns:a16="http://schemas.microsoft.com/office/drawing/2014/main" id="{67F468FB-BD21-4E7F-9738-C6432C5FFE6D}"/>
              </a:ext>
            </a:extLst>
          </p:cNvPr>
          <p:cNvSpPr txBox="1"/>
          <p:nvPr/>
        </p:nvSpPr>
        <p:spPr>
          <a:xfrm>
            <a:off x="2968002" y="2980049"/>
            <a:ext cx="707237" cy="1421928"/>
          </a:xfrm>
          <a:prstGeom prst="rect">
            <a:avLst/>
          </a:prstGeom>
          <a:noFill/>
        </p:spPr>
        <p:txBody>
          <a:bodyPr wrap="square" rtlCol="0">
            <a:spAutoFit/>
          </a:bodyPr>
          <a:lstStyle/>
          <a:p>
            <a:pPr defTabSz="822960"/>
            <a:r>
              <a:rPr lang="en-US" sz="8640">
                <a:solidFill>
                  <a:srgbClr val="FEC665"/>
                </a:solidFill>
                <a:latin typeface="Franklin Gothic Book" panose="020B0503020102020204" pitchFamily="34" charset="0"/>
              </a:rPr>
              <a:t>I</a:t>
            </a:r>
          </a:p>
        </p:txBody>
      </p:sp>
      <p:sp>
        <p:nvSpPr>
          <p:cNvPr id="23" name="Tekstboks 14">
            <a:extLst>
              <a:ext uri="{FF2B5EF4-FFF2-40B4-BE49-F238E27FC236}">
                <a16:creationId xmlns:a16="http://schemas.microsoft.com/office/drawing/2014/main" id="{FF18CC62-E4C1-49A9-8FDC-98CC30B37BD0}"/>
              </a:ext>
            </a:extLst>
          </p:cNvPr>
          <p:cNvSpPr txBox="1"/>
          <p:nvPr/>
        </p:nvSpPr>
        <p:spPr>
          <a:xfrm>
            <a:off x="7994338" y="3109244"/>
            <a:ext cx="657796" cy="1476050"/>
          </a:xfrm>
          <a:prstGeom prst="rect">
            <a:avLst/>
          </a:prstGeom>
          <a:noFill/>
        </p:spPr>
        <p:txBody>
          <a:bodyPr wrap="square" rtlCol="0">
            <a:spAutoFit/>
          </a:bodyPr>
          <a:lstStyle/>
          <a:p>
            <a:pPr defTabSz="822960"/>
            <a:r>
              <a:rPr lang="en-US" sz="8640">
                <a:solidFill>
                  <a:srgbClr val="2D7FA8"/>
                </a:solidFill>
                <a:latin typeface="Franklin Gothic Book" panose="020B0503020102020204" pitchFamily="34" charset="0"/>
              </a:rPr>
              <a:t>A</a:t>
            </a:r>
          </a:p>
        </p:txBody>
      </p:sp>
      <p:sp>
        <p:nvSpPr>
          <p:cNvPr id="25" name="Tekstboks 17">
            <a:extLst>
              <a:ext uri="{FF2B5EF4-FFF2-40B4-BE49-F238E27FC236}">
                <a16:creationId xmlns:a16="http://schemas.microsoft.com/office/drawing/2014/main" id="{DEB6036C-E6A3-464E-BF5C-579EC107BC2A}"/>
              </a:ext>
            </a:extLst>
          </p:cNvPr>
          <p:cNvSpPr txBox="1">
            <a:spLocks noChangeArrowheads="1"/>
          </p:cNvSpPr>
          <p:nvPr/>
        </p:nvSpPr>
        <p:spPr bwMode="auto">
          <a:xfrm>
            <a:off x="2339752" y="2376016"/>
            <a:ext cx="1014413" cy="338554"/>
          </a:xfrm>
          <a:prstGeom prst="rect">
            <a:avLst/>
          </a:prstGeom>
          <a:noFill/>
          <a:ln w="9525">
            <a:noFill/>
            <a:miter lim="800000"/>
            <a:headEnd/>
            <a:tailEnd/>
          </a:ln>
        </p:spPr>
        <p:txBody>
          <a:bodyPr>
            <a:spAutoFit/>
          </a:bodyPr>
          <a:lstStyle/>
          <a:p>
            <a:pPr algn="ctr">
              <a:buSzPct val="100000"/>
            </a:pPr>
            <a:r>
              <a:rPr lang="en-US" sz="1600">
                <a:solidFill>
                  <a:srgbClr val="3D4955"/>
                </a:solidFill>
                <a:sym typeface="Tahoma" pitchFamily="34" charset="0"/>
              </a:rPr>
              <a:t>Control</a:t>
            </a:r>
          </a:p>
        </p:txBody>
      </p:sp>
      <p:sp>
        <p:nvSpPr>
          <p:cNvPr id="26" name="Tekstboks 18">
            <a:extLst>
              <a:ext uri="{FF2B5EF4-FFF2-40B4-BE49-F238E27FC236}">
                <a16:creationId xmlns:a16="http://schemas.microsoft.com/office/drawing/2014/main" id="{626390C3-5F86-4FCB-930C-B601E45EC62B}"/>
              </a:ext>
            </a:extLst>
          </p:cNvPr>
          <p:cNvSpPr txBox="1">
            <a:spLocks noChangeArrowheads="1"/>
          </p:cNvSpPr>
          <p:nvPr/>
        </p:nvSpPr>
        <p:spPr bwMode="auto">
          <a:xfrm>
            <a:off x="5021040" y="4777904"/>
            <a:ext cx="1127125" cy="338554"/>
          </a:xfrm>
          <a:prstGeom prst="rect">
            <a:avLst/>
          </a:prstGeom>
          <a:noFill/>
          <a:ln w="9525">
            <a:noFill/>
            <a:miter lim="800000"/>
            <a:headEnd/>
            <a:tailEnd/>
          </a:ln>
        </p:spPr>
        <p:txBody>
          <a:bodyPr>
            <a:spAutoFit/>
          </a:bodyPr>
          <a:lstStyle/>
          <a:p>
            <a:pPr algn="ctr">
              <a:buSzPct val="100000"/>
            </a:pPr>
            <a:r>
              <a:rPr lang="en-US" sz="1600">
                <a:solidFill>
                  <a:srgbClr val="3D4955"/>
                </a:solidFill>
                <a:sym typeface="Tahoma" pitchFamily="34" charset="0"/>
              </a:rPr>
              <a:t>Task</a:t>
            </a:r>
          </a:p>
        </p:txBody>
      </p:sp>
      <p:sp>
        <p:nvSpPr>
          <p:cNvPr id="27" name="Tekstboks 19">
            <a:extLst>
              <a:ext uri="{FF2B5EF4-FFF2-40B4-BE49-F238E27FC236}">
                <a16:creationId xmlns:a16="http://schemas.microsoft.com/office/drawing/2014/main" id="{DE78878E-F6E6-41ED-AB8D-093989074EF3}"/>
              </a:ext>
            </a:extLst>
          </p:cNvPr>
          <p:cNvSpPr txBox="1">
            <a:spLocks noChangeArrowheads="1"/>
          </p:cNvSpPr>
          <p:nvPr/>
        </p:nvSpPr>
        <p:spPr bwMode="auto">
          <a:xfrm>
            <a:off x="4922615" y="193204"/>
            <a:ext cx="1444625" cy="338554"/>
          </a:xfrm>
          <a:prstGeom prst="rect">
            <a:avLst/>
          </a:prstGeom>
          <a:noFill/>
          <a:ln w="9525">
            <a:noFill/>
            <a:miter lim="800000"/>
            <a:headEnd/>
            <a:tailEnd/>
          </a:ln>
        </p:spPr>
        <p:txBody>
          <a:bodyPr>
            <a:spAutoFit/>
          </a:bodyPr>
          <a:lstStyle/>
          <a:p>
            <a:pPr algn="ctr">
              <a:buSzPct val="100000"/>
            </a:pPr>
            <a:r>
              <a:rPr lang="en-US" sz="1600">
                <a:solidFill>
                  <a:srgbClr val="3D4955"/>
                </a:solidFill>
                <a:sym typeface="Tahoma" pitchFamily="34" charset="0"/>
              </a:rPr>
              <a:t>Person</a:t>
            </a:r>
          </a:p>
        </p:txBody>
      </p:sp>
      <p:sp>
        <p:nvSpPr>
          <p:cNvPr id="28" name="Tekstboks 20">
            <a:extLst>
              <a:ext uri="{FF2B5EF4-FFF2-40B4-BE49-F238E27FC236}">
                <a16:creationId xmlns:a16="http://schemas.microsoft.com/office/drawing/2014/main" id="{638F7706-CFC4-4DCF-9D85-7BDD909B38C5}"/>
              </a:ext>
            </a:extLst>
          </p:cNvPr>
          <p:cNvSpPr txBox="1">
            <a:spLocks noChangeArrowheads="1"/>
          </p:cNvSpPr>
          <p:nvPr/>
        </p:nvSpPr>
        <p:spPr bwMode="auto">
          <a:xfrm>
            <a:off x="7891240" y="2368079"/>
            <a:ext cx="1155700" cy="338554"/>
          </a:xfrm>
          <a:prstGeom prst="rect">
            <a:avLst/>
          </a:prstGeom>
          <a:noFill/>
          <a:ln w="9525">
            <a:noFill/>
            <a:miter lim="800000"/>
            <a:headEnd/>
            <a:tailEnd/>
          </a:ln>
        </p:spPr>
        <p:txBody>
          <a:bodyPr wrap="square">
            <a:spAutoFit/>
          </a:bodyPr>
          <a:lstStyle/>
          <a:p>
            <a:pPr algn="ctr">
              <a:buSzPct val="100000"/>
            </a:pPr>
            <a:r>
              <a:rPr lang="en-US" sz="1600">
                <a:solidFill>
                  <a:srgbClr val="3D4955"/>
                </a:solidFill>
                <a:sym typeface="Tahoma" pitchFamily="34" charset="0"/>
              </a:rPr>
              <a:t>Participate</a:t>
            </a:r>
          </a:p>
        </p:txBody>
      </p:sp>
    </p:spTree>
    <p:extLst>
      <p:ext uri="{BB962C8B-B14F-4D97-AF65-F5344CB8AC3E}">
        <p14:creationId xmlns:p14="http://schemas.microsoft.com/office/powerpoint/2010/main" val="90567816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1"/>
          </p:nvPr>
        </p:nvSpPr>
        <p:spPr>
          <a:xfrm>
            <a:off x="107504" y="0"/>
            <a:ext cx="2858942" cy="883828"/>
          </a:xfrm>
        </p:spPr>
        <p:txBody>
          <a:bodyPr/>
          <a:lstStyle/>
          <a:p>
            <a:r>
              <a:rPr lang="da-DK" altLang="da-DK" err="1">
                <a:latin typeface="Open Sans" panose="020B0606030504020204" pitchFamily="34" charset="0"/>
                <a:ea typeface="Open Sans" panose="020B0606030504020204" pitchFamily="34" charset="0"/>
                <a:cs typeface="Open Sans" panose="020B0606030504020204" pitchFamily="34" charset="0"/>
              </a:rPr>
              <a:t>Avoid</a:t>
            </a:r>
            <a:r>
              <a:rPr lang="da-DK" altLang="da-DK">
                <a:latin typeface="Open Sans" panose="020B0606030504020204" pitchFamily="34" charset="0"/>
                <a:ea typeface="Open Sans" panose="020B0606030504020204" pitchFamily="34" charset="0"/>
                <a:cs typeface="Open Sans" panose="020B0606030504020204" pitchFamily="34" charset="0"/>
              </a:rPr>
              <a:t> </a:t>
            </a:r>
            <a:r>
              <a:rPr lang="da-DK" altLang="da-DK" err="1">
                <a:latin typeface="Open Sans" panose="020B0606030504020204" pitchFamily="34" charset="0"/>
                <a:ea typeface="Open Sans" panose="020B0606030504020204" pitchFamily="34" charset="0"/>
                <a:cs typeface="Open Sans" panose="020B0606030504020204" pitchFamily="34" charset="0"/>
              </a:rPr>
              <a:t>conflicts</a:t>
            </a:r>
            <a:endParaRPr lang="da-DK"/>
          </a:p>
        </p:txBody>
      </p:sp>
      <p:sp>
        <p:nvSpPr>
          <p:cNvPr id="4" name="Pladsholder til tekst 3"/>
          <p:cNvSpPr>
            <a:spLocks noGrp="1"/>
          </p:cNvSpPr>
          <p:nvPr>
            <p:ph type="body" sz="quarter" idx="13"/>
          </p:nvPr>
        </p:nvSpPr>
        <p:spPr/>
        <p:txBody>
          <a:bodyPr/>
          <a:lstStyle/>
          <a:p>
            <a:pPr marL="285750" indent="-285750">
              <a:buFont typeface="Arial" panose="020B0604020202020204" pitchFamily="34" charset="0"/>
              <a:buChar char="•"/>
            </a:pPr>
            <a:r>
              <a:rPr lang="da-DK"/>
              <a:t>Tak for input</a:t>
            </a:r>
          </a:p>
          <a:p>
            <a:pPr marL="285750" indent="-285750">
              <a:buFont typeface="Arial" panose="020B0604020202020204" pitchFamily="34" charset="0"/>
              <a:buChar char="•"/>
            </a:pPr>
            <a:r>
              <a:rPr lang="da-DK"/>
              <a:t>Huset er ved at få sidste rettelser</a:t>
            </a:r>
          </a:p>
        </p:txBody>
      </p:sp>
      <p:sp>
        <p:nvSpPr>
          <p:cNvPr id="10" name="Pladsholder til tekst 9"/>
          <p:cNvSpPr>
            <a:spLocks noGrp="1"/>
          </p:cNvSpPr>
          <p:nvPr>
            <p:ph type="body" sz="quarter" idx="14"/>
          </p:nvPr>
        </p:nvSpPr>
        <p:spPr/>
        <p:txBody>
          <a:bodyPr/>
          <a:lstStyle/>
          <a:p>
            <a:endParaRPr lang="da-DK" sz="800" b="1"/>
          </a:p>
          <a:p>
            <a:pPr marL="285750" indent="-285750">
              <a:buFont typeface="Arial" panose="020B0604020202020204" pitchFamily="34" charset="0"/>
              <a:buChar char="•"/>
            </a:pPr>
            <a:endParaRPr lang="da-DK"/>
          </a:p>
        </p:txBody>
      </p:sp>
      <p:sp>
        <p:nvSpPr>
          <p:cNvPr id="3" name="Tekstfelt 2">
            <a:extLst>
              <a:ext uri="{FF2B5EF4-FFF2-40B4-BE49-F238E27FC236}">
                <a16:creationId xmlns:a16="http://schemas.microsoft.com/office/drawing/2014/main" id="{3C4E0DA2-A81D-408D-A29E-46895066E392}"/>
              </a:ext>
            </a:extLst>
          </p:cNvPr>
          <p:cNvSpPr txBox="1"/>
          <p:nvPr/>
        </p:nvSpPr>
        <p:spPr>
          <a:xfrm>
            <a:off x="197440" y="4615041"/>
            <a:ext cx="4275429" cy="1006938"/>
          </a:xfrm>
          <a:prstGeom prst="rect">
            <a:avLst/>
          </a:prstGeom>
          <a:noFill/>
        </p:spPr>
        <p:txBody>
          <a:bodyPr vert="horz" wrap="square" lIns="180000" tIns="180000" rIns="180000" bIns="360000" rtlCol="0" anchor="t" anchorCtr="0">
            <a:spAutoFit/>
          </a:bodyPr>
          <a:lstStyle/>
          <a:p>
            <a:r>
              <a:rPr lang="en-US" altLang="da-DK" sz="1000"/>
              <a:t>Source: The Pfeiffer book and Successful Teambuilding Tools. </a:t>
            </a:r>
          </a:p>
          <a:p>
            <a:endParaRPr lang="en-US"/>
          </a:p>
        </p:txBody>
      </p:sp>
      <p:grpSp>
        <p:nvGrpSpPr>
          <p:cNvPr id="19" name="Group 3">
            <a:extLst>
              <a:ext uri="{FF2B5EF4-FFF2-40B4-BE49-F238E27FC236}">
                <a16:creationId xmlns:a16="http://schemas.microsoft.com/office/drawing/2014/main" id="{09A448C7-D8F5-4EC1-B87B-53DEC395303C}"/>
              </a:ext>
            </a:extLst>
          </p:cNvPr>
          <p:cNvGrpSpPr>
            <a:grpSpLocks/>
          </p:cNvGrpSpPr>
          <p:nvPr/>
        </p:nvGrpSpPr>
        <p:grpSpPr bwMode="auto">
          <a:xfrm>
            <a:off x="320291" y="1485901"/>
            <a:ext cx="8432800" cy="2749075"/>
            <a:chOff x="308" y="1968"/>
            <a:chExt cx="3719" cy="1872"/>
          </a:xfrm>
        </p:grpSpPr>
        <p:sp>
          <p:nvSpPr>
            <p:cNvPr id="20" name="Rectangle 4">
              <a:extLst>
                <a:ext uri="{FF2B5EF4-FFF2-40B4-BE49-F238E27FC236}">
                  <a16:creationId xmlns:a16="http://schemas.microsoft.com/office/drawing/2014/main" id="{D0EF80E0-8BD5-4629-97AC-74C816165AFF}"/>
                </a:ext>
              </a:extLst>
            </p:cNvPr>
            <p:cNvSpPr>
              <a:spLocks noChangeArrowheads="1"/>
            </p:cNvSpPr>
            <p:nvPr/>
          </p:nvSpPr>
          <p:spPr bwMode="auto">
            <a:xfrm>
              <a:off x="2256" y="3369"/>
              <a:ext cx="793" cy="465"/>
            </a:xfrm>
            <a:prstGeom prst="rect">
              <a:avLst/>
            </a:prstGeom>
            <a:noFill/>
            <a:ln w="19050">
              <a:solidFill>
                <a:srgbClr val="FF0000"/>
              </a:solidFill>
              <a:miter lim="800000"/>
              <a:headEnd/>
              <a:tailEnd/>
            </a:ln>
          </p:spPr>
          <p:txBody>
            <a:bodyPr anchor="ctr"/>
            <a:lstStyle>
              <a:lvl1pPr>
                <a:spcBef>
                  <a:spcPct val="20000"/>
                </a:spcBef>
                <a:buChar char="•"/>
                <a:defRPr sz="2400">
                  <a:solidFill>
                    <a:srgbClr val="4D4D4D"/>
                  </a:solidFill>
                  <a:latin typeface="Tahoma" panose="020B0604030504040204" pitchFamily="34" charset="0"/>
                </a:defRPr>
              </a:lvl1pPr>
              <a:lvl2pPr marL="742950" indent="-285750">
                <a:spcBef>
                  <a:spcPct val="20000"/>
                </a:spcBef>
                <a:buChar char="–"/>
                <a:defRPr sz="2000">
                  <a:solidFill>
                    <a:srgbClr val="4D4D4D"/>
                  </a:solidFill>
                  <a:latin typeface="Tahoma" panose="020B0604030504040204" pitchFamily="34" charset="0"/>
                </a:defRPr>
              </a:lvl2pPr>
              <a:lvl3pPr marL="1143000" indent="-228600">
                <a:spcBef>
                  <a:spcPct val="20000"/>
                </a:spcBef>
                <a:buChar char="•"/>
                <a:defRPr>
                  <a:solidFill>
                    <a:srgbClr val="4D4D4D"/>
                  </a:solidFill>
                  <a:latin typeface="Tahoma" panose="020B0604030504040204" pitchFamily="34" charset="0"/>
                </a:defRPr>
              </a:lvl3pPr>
              <a:lvl4pPr marL="1600200" indent="-228600">
                <a:spcBef>
                  <a:spcPct val="20000"/>
                </a:spcBef>
                <a:buChar char="–"/>
                <a:defRPr sz="1600">
                  <a:solidFill>
                    <a:srgbClr val="4D4D4D"/>
                  </a:solidFill>
                  <a:latin typeface="Tahoma" panose="020B0604030504040204" pitchFamily="34" charset="0"/>
                </a:defRPr>
              </a:lvl4pPr>
              <a:lvl5pPr marL="2057400" indent="-228600">
                <a:spcBef>
                  <a:spcPct val="20000"/>
                </a:spcBef>
                <a:buChar char="»"/>
                <a:defRPr sz="1600">
                  <a:solidFill>
                    <a:srgbClr val="4D4D4D"/>
                  </a:solidFill>
                  <a:latin typeface="Tahoma" panose="020B0604030504040204" pitchFamily="34" charset="0"/>
                </a:defRPr>
              </a:lvl5pPr>
              <a:lvl6pPr marL="2514600" indent="-228600" eaLnBrk="0" fontAlgn="base" hangingPunct="0">
                <a:spcBef>
                  <a:spcPct val="20000"/>
                </a:spcBef>
                <a:spcAft>
                  <a:spcPct val="0"/>
                </a:spcAft>
                <a:buChar char="»"/>
                <a:defRPr sz="1600">
                  <a:solidFill>
                    <a:srgbClr val="4D4D4D"/>
                  </a:solidFill>
                  <a:latin typeface="Tahoma" panose="020B0604030504040204" pitchFamily="34" charset="0"/>
                </a:defRPr>
              </a:lvl6pPr>
              <a:lvl7pPr marL="2971800" indent="-228600" eaLnBrk="0" fontAlgn="base" hangingPunct="0">
                <a:spcBef>
                  <a:spcPct val="20000"/>
                </a:spcBef>
                <a:spcAft>
                  <a:spcPct val="0"/>
                </a:spcAft>
                <a:buChar char="»"/>
                <a:defRPr sz="1600">
                  <a:solidFill>
                    <a:srgbClr val="4D4D4D"/>
                  </a:solidFill>
                  <a:latin typeface="Tahoma" panose="020B0604030504040204" pitchFamily="34" charset="0"/>
                </a:defRPr>
              </a:lvl7pPr>
              <a:lvl8pPr marL="3429000" indent="-228600" eaLnBrk="0" fontAlgn="base" hangingPunct="0">
                <a:spcBef>
                  <a:spcPct val="20000"/>
                </a:spcBef>
                <a:spcAft>
                  <a:spcPct val="0"/>
                </a:spcAft>
                <a:buChar char="»"/>
                <a:defRPr sz="1600">
                  <a:solidFill>
                    <a:srgbClr val="4D4D4D"/>
                  </a:solidFill>
                  <a:latin typeface="Tahoma" panose="020B0604030504040204" pitchFamily="34" charset="0"/>
                </a:defRPr>
              </a:lvl8pPr>
              <a:lvl9pPr marL="3886200" indent="-228600" eaLnBrk="0" fontAlgn="base" hangingPunct="0">
                <a:spcBef>
                  <a:spcPct val="20000"/>
                </a:spcBef>
                <a:spcAft>
                  <a:spcPct val="0"/>
                </a:spcAft>
                <a:buChar char="»"/>
                <a:defRPr sz="1600">
                  <a:solidFill>
                    <a:srgbClr val="4D4D4D"/>
                  </a:solidFill>
                  <a:latin typeface="Tahoma" panose="020B0604030504040204" pitchFamily="34" charset="0"/>
                </a:defRPr>
              </a:lvl9pPr>
            </a:lstStyle>
            <a:p>
              <a:pPr algn="ctr" eaLnBrk="1" hangingPunct="1">
                <a:spcBef>
                  <a:spcPct val="0"/>
                </a:spcBef>
                <a:buFontTx/>
                <a:buNone/>
              </a:pPr>
              <a:r>
                <a:rPr lang="en-US" altLang="da-DK" sz="1200"/>
                <a:t>Open and clear communication</a:t>
              </a:r>
            </a:p>
          </p:txBody>
        </p:sp>
        <p:sp>
          <p:nvSpPr>
            <p:cNvPr id="21" name="Rectangle 5">
              <a:extLst>
                <a:ext uri="{FF2B5EF4-FFF2-40B4-BE49-F238E27FC236}">
                  <a16:creationId xmlns:a16="http://schemas.microsoft.com/office/drawing/2014/main" id="{A8DCDDA3-1923-4A13-8137-139E14B06694}"/>
                </a:ext>
              </a:extLst>
            </p:cNvPr>
            <p:cNvSpPr>
              <a:spLocks noChangeArrowheads="1"/>
            </p:cNvSpPr>
            <p:nvPr/>
          </p:nvSpPr>
          <p:spPr bwMode="auto">
            <a:xfrm>
              <a:off x="308" y="3371"/>
              <a:ext cx="793" cy="469"/>
            </a:xfrm>
            <a:prstGeom prst="rect">
              <a:avLst/>
            </a:prstGeom>
            <a:noFill/>
            <a:ln w="19050">
              <a:solidFill>
                <a:srgbClr val="FF0000"/>
              </a:solidFill>
              <a:miter lim="800000"/>
              <a:headEnd/>
              <a:tailEnd/>
            </a:ln>
          </p:spPr>
          <p:txBody>
            <a:bodyPr anchor="ctr"/>
            <a:lstStyle>
              <a:lvl1pPr>
                <a:spcBef>
                  <a:spcPct val="20000"/>
                </a:spcBef>
                <a:buChar char="•"/>
                <a:defRPr sz="2400">
                  <a:solidFill>
                    <a:srgbClr val="4D4D4D"/>
                  </a:solidFill>
                  <a:latin typeface="Tahoma" panose="020B0604030504040204" pitchFamily="34" charset="0"/>
                </a:defRPr>
              </a:lvl1pPr>
              <a:lvl2pPr marL="742950" indent="-285750">
                <a:spcBef>
                  <a:spcPct val="20000"/>
                </a:spcBef>
                <a:buChar char="–"/>
                <a:defRPr sz="2000">
                  <a:solidFill>
                    <a:srgbClr val="4D4D4D"/>
                  </a:solidFill>
                  <a:latin typeface="Tahoma" panose="020B0604030504040204" pitchFamily="34" charset="0"/>
                </a:defRPr>
              </a:lvl2pPr>
              <a:lvl3pPr marL="1143000" indent="-228600">
                <a:spcBef>
                  <a:spcPct val="20000"/>
                </a:spcBef>
                <a:buChar char="•"/>
                <a:defRPr>
                  <a:solidFill>
                    <a:srgbClr val="4D4D4D"/>
                  </a:solidFill>
                  <a:latin typeface="Tahoma" panose="020B0604030504040204" pitchFamily="34" charset="0"/>
                </a:defRPr>
              </a:lvl3pPr>
              <a:lvl4pPr marL="1600200" indent="-228600">
                <a:spcBef>
                  <a:spcPct val="20000"/>
                </a:spcBef>
                <a:buChar char="–"/>
                <a:defRPr sz="1600">
                  <a:solidFill>
                    <a:srgbClr val="4D4D4D"/>
                  </a:solidFill>
                  <a:latin typeface="Tahoma" panose="020B0604030504040204" pitchFamily="34" charset="0"/>
                </a:defRPr>
              </a:lvl4pPr>
              <a:lvl5pPr marL="2057400" indent="-228600">
                <a:spcBef>
                  <a:spcPct val="20000"/>
                </a:spcBef>
                <a:buChar char="»"/>
                <a:defRPr sz="1600">
                  <a:solidFill>
                    <a:srgbClr val="4D4D4D"/>
                  </a:solidFill>
                  <a:latin typeface="Tahoma" panose="020B0604030504040204" pitchFamily="34" charset="0"/>
                </a:defRPr>
              </a:lvl5pPr>
              <a:lvl6pPr marL="2514600" indent="-228600" eaLnBrk="0" fontAlgn="base" hangingPunct="0">
                <a:spcBef>
                  <a:spcPct val="20000"/>
                </a:spcBef>
                <a:spcAft>
                  <a:spcPct val="0"/>
                </a:spcAft>
                <a:buChar char="»"/>
                <a:defRPr sz="1600">
                  <a:solidFill>
                    <a:srgbClr val="4D4D4D"/>
                  </a:solidFill>
                  <a:latin typeface="Tahoma" panose="020B0604030504040204" pitchFamily="34" charset="0"/>
                </a:defRPr>
              </a:lvl6pPr>
              <a:lvl7pPr marL="2971800" indent="-228600" eaLnBrk="0" fontAlgn="base" hangingPunct="0">
                <a:spcBef>
                  <a:spcPct val="20000"/>
                </a:spcBef>
                <a:spcAft>
                  <a:spcPct val="0"/>
                </a:spcAft>
                <a:buChar char="»"/>
                <a:defRPr sz="1600">
                  <a:solidFill>
                    <a:srgbClr val="4D4D4D"/>
                  </a:solidFill>
                  <a:latin typeface="Tahoma" panose="020B0604030504040204" pitchFamily="34" charset="0"/>
                </a:defRPr>
              </a:lvl7pPr>
              <a:lvl8pPr marL="3429000" indent="-228600" eaLnBrk="0" fontAlgn="base" hangingPunct="0">
                <a:spcBef>
                  <a:spcPct val="20000"/>
                </a:spcBef>
                <a:spcAft>
                  <a:spcPct val="0"/>
                </a:spcAft>
                <a:buChar char="»"/>
                <a:defRPr sz="1600">
                  <a:solidFill>
                    <a:srgbClr val="4D4D4D"/>
                  </a:solidFill>
                  <a:latin typeface="Tahoma" panose="020B0604030504040204" pitchFamily="34" charset="0"/>
                </a:defRPr>
              </a:lvl8pPr>
              <a:lvl9pPr marL="3886200" indent="-228600" eaLnBrk="0" fontAlgn="base" hangingPunct="0">
                <a:spcBef>
                  <a:spcPct val="20000"/>
                </a:spcBef>
                <a:spcAft>
                  <a:spcPct val="0"/>
                </a:spcAft>
                <a:buChar char="»"/>
                <a:defRPr sz="1600">
                  <a:solidFill>
                    <a:srgbClr val="4D4D4D"/>
                  </a:solidFill>
                  <a:latin typeface="Tahoma" panose="020B0604030504040204" pitchFamily="34" charset="0"/>
                </a:defRPr>
              </a:lvl9pPr>
            </a:lstStyle>
            <a:p>
              <a:pPr algn="ctr" eaLnBrk="1" hangingPunct="1">
                <a:spcBef>
                  <a:spcPct val="0"/>
                </a:spcBef>
                <a:buFontTx/>
                <a:buNone/>
              </a:pPr>
              <a:r>
                <a:rPr lang="en-US" altLang="da-DK" sz="1400"/>
                <a:t>Clear goals</a:t>
              </a:r>
            </a:p>
          </p:txBody>
        </p:sp>
        <p:sp>
          <p:nvSpPr>
            <p:cNvPr id="22" name="Rectangle 6">
              <a:extLst>
                <a:ext uri="{FF2B5EF4-FFF2-40B4-BE49-F238E27FC236}">
                  <a16:creationId xmlns:a16="http://schemas.microsoft.com/office/drawing/2014/main" id="{21E74A7D-24AE-4762-B974-2A3D0B846164}"/>
                </a:ext>
              </a:extLst>
            </p:cNvPr>
            <p:cNvSpPr>
              <a:spLocks noChangeArrowheads="1"/>
            </p:cNvSpPr>
            <p:nvPr/>
          </p:nvSpPr>
          <p:spPr bwMode="auto">
            <a:xfrm>
              <a:off x="1286" y="3369"/>
              <a:ext cx="783" cy="432"/>
            </a:xfrm>
            <a:prstGeom prst="rect">
              <a:avLst/>
            </a:prstGeom>
            <a:noFill/>
            <a:ln w="19050">
              <a:solidFill>
                <a:srgbClr val="FF0000"/>
              </a:solidFill>
              <a:miter lim="800000"/>
              <a:headEnd/>
              <a:tailEnd/>
            </a:ln>
          </p:spPr>
          <p:txBody>
            <a:bodyPr wrap="none" anchor="ctr"/>
            <a:lstStyle>
              <a:lvl1pPr>
                <a:spcBef>
                  <a:spcPct val="20000"/>
                </a:spcBef>
                <a:buChar char="•"/>
                <a:defRPr sz="2400">
                  <a:solidFill>
                    <a:srgbClr val="4D4D4D"/>
                  </a:solidFill>
                  <a:latin typeface="Tahoma" panose="020B0604030504040204" pitchFamily="34" charset="0"/>
                </a:defRPr>
              </a:lvl1pPr>
              <a:lvl2pPr marL="742950" indent="-285750">
                <a:spcBef>
                  <a:spcPct val="20000"/>
                </a:spcBef>
                <a:buChar char="–"/>
                <a:defRPr sz="2000">
                  <a:solidFill>
                    <a:srgbClr val="4D4D4D"/>
                  </a:solidFill>
                  <a:latin typeface="Tahoma" panose="020B0604030504040204" pitchFamily="34" charset="0"/>
                </a:defRPr>
              </a:lvl2pPr>
              <a:lvl3pPr marL="1143000" indent="-228600">
                <a:spcBef>
                  <a:spcPct val="20000"/>
                </a:spcBef>
                <a:buChar char="•"/>
                <a:defRPr>
                  <a:solidFill>
                    <a:srgbClr val="4D4D4D"/>
                  </a:solidFill>
                  <a:latin typeface="Tahoma" panose="020B0604030504040204" pitchFamily="34" charset="0"/>
                </a:defRPr>
              </a:lvl3pPr>
              <a:lvl4pPr marL="1600200" indent="-228600">
                <a:spcBef>
                  <a:spcPct val="20000"/>
                </a:spcBef>
                <a:buChar char="–"/>
                <a:defRPr sz="1600">
                  <a:solidFill>
                    <a:srgbClr val="4D4D4D"/>
                  </a:solidFill>
                  <a:latin typeface="Tahoma" panose="020B0604030504040204" pitchFamily="34" charset="0"/>
                </a:defRPr>
              </a:lvl4pPr>
              <a:lvl5pPr marL="2057400" indent="-228600">
                <a:spcBef>
                  <a:spcPct val="20000"/>
                </a:spcBef>
                <a:buChar char="»"/>
                <a:defRPr sz="1600">
                  <a:solidFill>
                    <a:srgbClr val="4D4D4D"/>
                  </a:solidFill>
                  <a:latin typeface="Tahoma" panose="020B0604030504040204" pitchFamily="34" charset="0"/>
                </a:defRPr>
              </a:lvl5pPr>
              <a:lvl6pPr marL="2514600" indent="-228600" eaLnBrk="0" fontAlgn="base" hangingPunct="0">
                <a:spcBef>
                  <a:spcPct val="20000"/>
                </a:spcBef>
                <a:spcAft>
                  <a:spcPct val="0"/>
                </a:spcAft>
                <a:buChar char="»"/>
                <a:defRPr sz="1600">
                  <a:solidFill>
                    <a:srgbClr val="4D4D4D"/>
                  </a:solidFill>
                  <a:latin typeface="Tahoma" panose="020B0604030504040204" pitchFamily="34" charset="0"/>
                </a:defRPr>
              </a:lvl6pPr>
              <a:lvl7pPr marL="2971800" indent="-228600" eaLnBrk="0" fontAlgn="base" hangingPunct="0">
                <a:spcBef>
                  <a:spcPct val="20000"/>
                </a:spcBef>
                <a:spcAft>
                  <a:spcPct val="0"/>
                </a:spcAft>
                <a:buChar char="»"/>
                <a:defRPr sz="1600">
                  <a:solidFill>
                    <a:srgbClr val="4D4D4D"/>
                  </a:solidFill>
                  <a:latin typeface="Tahoma" panose="020B0604030504040204" pitchFamily="34" charset="0"/>
                </a:defRPr>
              </a:lvl7pPr>
              <a:lvl8pPr marL="3429000" indent="-228600" eaLnBrk="0" fontAlgn="base" hangingPunct="0">
                <a:spcBef>
                  <a:spcPct val="20000"/>
                </a:spcBef>
                <a:spcAft>
                  <a:spcPct val="0"/>
                </a:spcAft>
                <a:buChar char="»"/>
                <a:defRPr sz="1600">
                  <a:solidFill>
                    <a:srgbClr val="4D4D4D"/>
                  </a:solidFill>
                  <a:latin typeface="Tahoma" panose="020B0604030504040204" pitchFamily="34" charset="0"/>
                </a:defRPr>
              </a:lvl8pPr>
              <a:lvl9pPr marL="3886200" indent="-228600" eaLnBrk="0" fontAlgn="base" hangingPunct="0">
                <a:spcBef>
                  <a:spcPct val="20000"/>
                </a:spcBef>
                <a:spcAft>
                  <a:spcPct val="0"/>
                </a:spcAft>
                <a:buChar char="»"/>
                <a:defRPr sz="1600">
                  <a:solidFill>
                    <a:srgbClr val="4D4D4D"/>
                  </a:solidFill>
                  <a:latin typeface="Tahoma" panose="020B0604030504040204" pitchFamily="34" charset="0"/>
                </a:defRPr>
              </a:lvl9pPr>
            </a:lstStyle>
            <a:p>
              <a:pPr algn="ctr" eaLnBrk="1" hangingPunct="1">
                <a:spcBef>
                  <a:spcPct val="0"/>
                </a:spcBef>
                <a:buFontTx/>
                <a:buNone/>
              </a:pPr>
              <a:r>
                <a:rPr lang="en-US" altLang="da-DK" sz="1400"/>
                <a:t>Defined roles</a:t>
              </a:r>
            </a:p>
          </p:txBody>
        </p:sp>
        <p:sp>
          <p:nvSpPr>
            <p:cNvPr id="23" name="Rectangle 7">
              <a:extLst>
                <a:ext uri="{FF2B5EF4-FFF2-40B4-BE49-F238E27FC236}">
                  <a16:creationId xmlns:a16="http://schemas.microsoft.com/office/drawing/2014/main" id="{E2E369A4-F6CC-48D1-8BF9-9A021563550F}"/>
                </a:ext>
              </a:extLst>
            </p:cNvPr>
            <p:cNvSpPr>
              <a:spLocks noChangeArrowheads="1"/>
            </p:cNvSpPr>
            <p:nvPr/>
          </p:nvSpPr>
          <p:spPr bwMode="auto">
            <a:xfrm>
              <a:off x="3234" y="3367"/>
              <a:ext cx="793" cy="464"/>
            </a:xfrm>
            <a:prstGeom prst="rect">
              <a:avLst/>
            </a:prstGeom>
            <a:noFill/>
            <a:ln w="19050">
              <a:solidFill>
                <a:srgbClr val="FF0000"/>
              </a:solidFill>
              <a:miter lim="800000"/>
              <a:headEnd/>
              <a:tailEnd/>
            </a:ln>
          </p:spPr>
          <p:txBody>
            <a:bodyPr anchor="ctr"/>
            <a:lstStyle>
              <a:lvl1pPr>
                <a:spcBef>
                  <a:spcPct val="20000"/>
                </a:spcBef>
                <a:buChar char="•"/>
                <a:defRPr sz="2400">
                  <a:solidFill>
                    <a:srgbClr val="4D4D4D"/>
                  </a:solidFill>
                  <a:latin typeface="Tahoma" panose="020B0604030504040204" pitchFamily="34" charset="0"/>
                </a:defRPr>
              </a:lvl1pPr>
              <a:lvl2pPr marL="742950" indent="-285750">
                <a:spcBef>
                  <a:spcPct val="20000"/>
                </a:spcBef>
                <a:buChar char="–"/>
                <a:defRPr sz="2000">
                  <a:solidFill>
                    <a:srgbClr val="4D4D4D"/>
                  </a:solidFill>
                  <a:latin typeface="Tahoma" panose="020B0604030504040204" pitchFamily="34" charset="0"/>
                </a:defRPr>
              </a:lvl2pPr>
              <a:lvl3pPr marL="1143000" indent="-228600">
                <a:spcBef>
                  <a:spcPct val="20000"/>
                </a:spcBef>
                <a:buChar char="•"/>
                <a:defRPr>
                  <a:solidFill>
                    <a:srgbClr val="4D4D4D"/>
                  </a:solidFill>
                  <a:latin typeface="Tahoma" panose="020B0604030504040204" pitchFamily="34" charset="0"/>
                </a:defRPr>
              </a:lvl3pPr>
              <a:lvl4pPr marL="1600200" indent="-228600">
                <a:spcBef>
                  <a:spcPct val="20000"/>
                </a:spcBef>
                <a:buChar char="–"/>
                <a:defRPr sz="1600">
                  <a:solidFill>
                    <a:srgbClr val="4D4D4D"/>
                  </a:solidFill>
                  <a:latin typeface="Tahoma" panose="020B0604030504040204" pitchFamily="34" charset="0"/>
                </a:defRPr>
              </a:lvl4pPr>
              <a:lvl5pPr marL="2057400" indent="-228600">
                <a:spcBef>
                  <a:spcPct val="20000"/>
                </a:spcBef>
                <a:buChar char="»"/>
                <a:defRPr sz="1600">
                  <a:solidFill>
                    <a:srgbClr val="4D4D4D"/>
                  </a:solidFill>
                  <a:latin typeface="Tahoma" panose="020B0604030504040204" pitchFamily="34" charset="0"/>
                </a:defRPr>
              </a:lvl5pPr>
              <a:lvl6pPr marL="2514600" indent="-228600" eaLnBrk="0" fontAlgn="base" hangingPunct="0">
                <a:spcBef>
                  <a:spcPct val="20000"/>
                </a:spcBef>
                <a:spcAft>
                  <a:spcPct val="0"/>
                </a:spcAft>
                <a:buChar char="»"/>
                <a:defRPr sz="1600">
                  <a:solidFill>
                    <a:srgbClr val="4D4D4D"/>
                  </a:solidFill>
                  <a:latin typeface="Tahoma" panose="020B0604030504040204" pitchFamily="34" charset="0"/>
                </a:defRPr>
              </a:lvl6pPr>
              <a:lvl7pPr marL="2971800" indent="-228600" eaLnBrk="0" fontAlgn="base" hangingPunct="0">
                <a:spcBef>
                  <a:spcPct val="20000"/>
                </a:spcBef>
                <a:spcAft>
                  <a:spcPct val="0"/>
                </a:spcAft>
                <a:buChar char="»"/>
                <a:defRPr sz="1600">
                  <a:solidFill>
                    <a:srgbClr val="4D4D4D"/>
                  </a:solidFill>
                  <a:latin typeface="Tahoma" panose="020B0604030504040204" pitchFamily="34" charset="0"/>
                </a:defRPr>
              </a:lvl7pPr>
              <a:lvl8pPr marL="3429000" indent="-228600" eaLnBrk="0" fontAlgn="base" hangingPunct="0">
                <a:spcBef>
                  <a:spcPct val="20000"/>
                </a:spcBef>
                <a:spcAft>
                  <a:spcPct val="0"/>
                </a:spcAft>
                <a:buChar char="»"/>
                <a:defRPr sz="1600">
                  <a:solidFill>
                    <a:srgbClr val="4D4D4D"/>
                  </a:solidFill>
                  <a:latin typeface="Tahoma" panose="020B0604030504040204" pitchFamily="34" charset="0"/>
                </a:defRPr>
              </a:lvl8pPr>
              <a:lvl9pPr marL="3886200" indent="-228600" eaLnBrk="0" fontAlgn="base" hangingPunct="0">
                <a:spcBef>
                  <a:spcPct val="20000"/>
                </a:spcBef>
                <a:spcAft>
                  <a:spcPct val="0"/>
                </a:spcAft>
                <a:buChar char="»"/>
                <a:defRPr sz="1600">
                  <a:solidFill>
                    <a:srgbClr val="4D4D4D"/>
                  </a:solidFill>
                  <a:latin typeface="Tahoma" panose="020B0604030504040204" pitchFamily="34" charset="0"/>
                </a:defRPr>
              </a:lvl9pPr>
            </a:lstStyle>
            <a:p>
              <a:pPr algn="ctr" eaLnBrk="1" hangingPunct="1">
                <a:spcBef>
                  <a:spcPct val="0"/>
                </a:spcBef>
                <a:buFontTx/>
                <a:buNone/>
              </a:pPr>
              <a:r>
                <a:rPr lang="en-US" altLang="da-DK" sz="1200"/>
                <a:t>Efficient decision-making processes</a:t>
              </a:r>
            </a:p>
          </p:txBody>
        </p:sp>
        <p:sp>
          <p:nvSpPr>
            <p:cNvPr id="24" name="Rectangle 8">
              <a:extLst>
                <a:ext uri="{FF2B5EF4-FFF2-40B4-BE49-F238E27FC236}">
                  <a16:creationId xmlns:a16="http://schemas.microsoft.com/office/drawing/2014/main" id="{9F369EC0-D6AB-48FB-8F71-DD0B2C741237}"/>
                </a:ext>
              </a:extLst>
            </p:cNvPr>
            <p:cNvSpPr>
              <a:spLocks noChangeArrowheads="1"/>
            </p:cNvSpPr>
            <p:nvPr/>
          </p:nvSpPr>
          <p:spPr bwMode="auto">
            <a:xfrm>
              <a:off x="2741" y="2905"/>
              <a:ext cx="793" cy="464"/>
            </a:xfrm>
            <a:prstGeom prst="rect">
              <a:avLst/>
            </a:prstGeom>
            <a:noFill/>
            <a:ln w="19050">
              <a:solidFill>
                <a:srgbClr val="4D4D4D"/>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2400">
                  <a:solidFill>
                    <a:srgbClr val="4D4D4D"/>
                  </a:solidFill>
                  <a:latin typeface="Tahoma" panose="020B0604030504040204" pitchFamily="34" charset="0"/>
                </a:defRPr>
              </a:lvl1pPr>
              <a:lvl2pPr marL="742950" indent="-285750">
                <a:spcBef>
                  <a:spcPct val="20000"/>
                </a:spcBef>
                <a:buChar char="–"/>
                <a:defRPr sz="2000">
                  <a:solidFill>
                    <a:srgbClr val="4D4D4D"/>
                  </a:solidFill>
                  <a:latin typeface="Tahoma" panose="020B0604030504040204" pitchFamily="34" charset="0"/>
                </a:defRPr>
              </a:lvl2pPr>
              <a:lvl3pPr marL="1143000" indent="-228600">
                <a:spcBef>
                  <a:spcPct val="20000"/>
                </a:spcBef>
                <a:buChar char="•"/>
                <a:defRPr>
                  <a:solidFill>
                    <a:srgbClr val="4D4D4D"/>
                  </a:solidFill>
                  <a:latin typeface="Tahoma" panose="020B0604030504040204" pitchFamily="34" charset="0"/>
                </a:defRPr>
              </a:lvl3pPr>
              <a:lvl4pPr marL="1600200" indent="-228600">
                <a:spcBef>
                  <a:spcPct val="20000"/>
                </a:spcBef>
                <a:buChar char="–"/>
                <a:defRPr sz="1600">
                  <a:solidFill>
                    <a:srgbClr val="4D4D4D"/>
                  </a:solidFill>
                  <a:latin typeface="Tahoma" panose="020B0604030504040204" pitchFamily="34" charset="0"/>
                </a:defRPr>
              </a:lvl4pPr>
              <a:lvl5pPr marL="2057400" indent="-228600">
                <a:spcBef>
                  <a:spcPct val="20000"/>
                </a:spcBef>
                <a:buChar char="»"/>
                <a:defRPr sz="1600">
                  <a:solidFill>
                    <a:srgbClr val="4D4D4D"/>
                  </a:solidFill>
                  <a:latin typeface="Tahoma" panose="020B0604030504040204" pitchFamily="34" charset="0"/>
                </a:defRPr>
              </a:lvl5pPr>
              <a:lvl6pPr marL="2514600" indent="-228600" eaLnBrk="0" fontAlgn="base" hangingPunct="0">
                <a:spcBef>
                  <a:spcPct val="20000"/>
                </a:spcBef>
                <a:spcAft>
                  <a:spcPct val="0"/>
                </a:spcAft>
                <a:buChar char="»"/>
                <a:defRPr sz="1600">
                  <a:solidFill>
                    <a:srgbClr val="4D4D4D"/>
                  </a:solidFill>
                  <a:latin typeface="Tahoma" panose="020B0604030504040204" pitchFamily="34" charset="0"/>
                </a:defRPr>
              </a:lvl6pPr>
              <a:lvl7pPr marL="2971800" indent="-228600" eaLnBrk="0" fontAlgn="base" hangingPunct="0">
                <a:spcBef>
                  <a:spcPct val="20000"/>
                </a:spcBef>
                <a:spcAft>
                  <a:spcPct val="0"/>
                </a:spcAft>
                <a:buChar char="»"/>
                <a:defRPr sz="1600">
                  <a:solidFill>
                    <a:srgbClr val="4D4D4D"/>
                  </a:solidFill>
                  <a:latin typeface="Tahoma" panose="020B0604030504040204" pitchFamily="34" charset="0"/>
                </a:defRPr>
              </a:lvl7pPr>
              <a:lvl8pPr marL="3429000" indent="-228600" eaLnBrk="0" fontAlgn="base" hangingPunct="0">
                <a:spcBef>
                  <a:spcPct val="20000"/>
                </a:spcBef>
                <a:spcAft>
                  <a:spcPct val="0"/>
                </a:spcAft>
                <a:buChar char="»"/>
                <a:defRPr sz="1600">
                  <a:solidFill>
                    <a:srgbClr val="4D4D4D"/>
                  </a:solidFill>
                  <a:latin typeface="Tahoma" panose="020B0604030504040204" pitchFamily="34" charset="0"/>
                </a:defRPr>
              </a:lvl8pPr>
              <a:lvl9pPr marL="3886200" indent="-228600" eaLnBrk="0" fontAlgn="base" hangingPunct="0">
                <a:spcBef>
                  <a:spcPct val="20000"/>
                </a:spcBef>
                <a:spcAft>
                  <a:spcPct val="0"/>
                </a:spcAft>
                <a:buChar char="»"/>
                <a:defRPr sz="1600">
                  <a:solidFill>
                    <a:srgbClr val="4D4D4D"/>
                  </a:solidFill>
                  <a:latin typeface="Tahoma" panose="020B0604030504040204" pitchFamily="34" charset="0"/>
                </a:defRPr>
              </a:lvl9pPr>
            </a:lstStyle>
            <a:p>
              <a:pPr algn="ctr" eaLnBrk="1" hangingPunct="1">
                <a:spcBef>
                  <a:spcPct val="0"/>
                </a:spcBef>
                <a:buFontTx/>
                <a:buNone/>
              </a:pPr>
              <a:r>
                <a:rPr lang="en-US" altLang="da-DK" sz="1400"/>
                <a:t>Open handling of conflicts</a:t>
              </a:r>
            </a:p>
          </p:txBody>
        </p:sp>
        <p:sp>
          <p:nvSpPr>
            <p:cNvPr id="25" name="Rectangle 9">
              <a:extLst>
                <a:ext uri="{FF2B5EF4-FFF2-40B4-BE49-F238E27FC236}">
                  <a16:creationId xmlns:a16="http://schemas.microsoft.com/office/drawing/2014/main" id="{711B06E1-2A18-4C3A-BFEE-B16E738958F5}"/>
                </a:ext>
              </a:extLst>
            </p:cNvPr>
            <p:cNvSpPr>
              <a:spLocks noChangeArrowheads="1"/>
            </p:cNvSpPr>
            <p:nvPr/>
          </p:nvSpPr>
          <p:spPr bwMode="auto">
            <a:xfrm>
              <a:off x="1768" y="2905"/>
              <a:ext cx="793" cy="46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2400">
                  <a:solidFill>
                    <a:srgbClr val="4D4D4D"/>
                  </a:solidFill>
                  <a:latin typeface="Tahoma" panose="020B0604030504040204" pitchFamily="34" charset="0"/>
                </a:defRPr>
              </a:lvl1pPr>
              <a:lvl2pPr marL="742950" indent="-285750">
                <a:spcBef>
                  <a:spcPct val="20000"/>
                </a:spcBef>
                <a:buChar char="–"/>
                <a:defRPr sz="2000">
                  <a:solidFill>
                    <a:srgbClr val="4D4D4D"/>
                  </a:solidFill>
                  <a:latin typeface="Tahoma" panose="020B0604030504040204" pitchFamily="34" charset="0"/>
                </a:defRPr>
              </a:lvl2pPr>
              <a:lvl3pPr marL="1143000" indent="-228600">
                <a:spcBef>
                  <a:spcPct val="20000"/>
                </a:spcBef>
                <a:buChar char="•"/>
                <a:defRPr>
                  <a:solidFill>
                    <a:srgbClr val="4D4D4D"/>
                  </a:solidFill>
                  <a:latin typeface="Tahoma" panose="020B0604030504040204" pitchFamily="34" charset="0"/>
                </a:defRPr>
              </a:lvl3pPr>
              <a:lvl4pPr marL="1600200" indent="-228600">
                <a:spcBef>
                  <a:spcPct val="20000"/>
                </a:spcBef>
                <a:buChar char="–"/>
                <a:defRPr sz="1600">
                  <a:solidFill>
                    <a:srgbClr val="4D4D4D"/>
                  </a:solidFill>
                  <a:latin typeface="Tahoma" panose="020B0604030504040204" pitchFamily="34" charset="0"/>
                </a:defRPr>
              </a:lvl4pPr>
              <a:lvl5pPr marL="2057400" indent="-228600">
                <a:spcBef>
                  <a:spcPct val="20000"/>
                </a:spcBef>
                <a:buChar char="»"/>
                <a:defRPr sz="1600">
                  <a:solidFill>
                    <a:srgbClr val="4D4D4D"/>
                  </a:solidFill>
                  <a:latin typeface="Tahoma" panose="020B0604030504040204" pitchFamily="34" charset="0"/>
                </a:defRPr>
              </a:lvl5pPr>
              <a:lvl6pPr marL="2514600" indent="-228600" eaLnBrk="0" fontAlgn="base" hangingPunct="0">
                <a:spcBef>
                  <a:spcPct val="20000"/>
                </a:spcBef>
                <a:spcAft>
                  <a:spcPct val="0"/>
                </a:spcAft>
                <a:buChar char="»"/>
                <a:defRPr sz="1600">
                  <a:solidFill>
                    <a:srgbClr val="4D4D4D"/>
                  </a:solidFill>
                  <a:latin typeface="Tahoma" panose="020B0604030504040204" pitchFamily="34" charset="0"/>
                </a:defRPr>
              </a:lvl6pPr>
              <a:lvl7pPr marL="2971800" indent="-228600" eaLnBrk="0" fontAlgn="base" hangingPunct="0">
                <a:spcBef>
                  <a:spcPct val="20000"/>
                </a:spcBef>
                <a:spcAft>
                  <a:spcPct val="0"/>
                </a:spcAft>
                <a:buChar char="»"/>
                <a:defRPr sz="1600">
                  <a:solidFill>
                    <a:srgbClr val="4D4D4D"/>
                  </a:solidFill>
                  <a:latin typeface="Tahoma" panose="020B0604030504040204" pitchFamily="34" charset="0"/>
                </a:defRPr>
              </a:lvl7pPr>
              <a:lvl8pPr marL="3429000" indent="-228600" eaLnBrk="0" fontAlgn="base" hangingPunct="0">
                <a:spcBef>
                  <a:spcPct val="20000"/>
                </a:spcBef>
                <a:spcAft>
                  <a:spcPct val="0"/>
                </a:spcAft>
                <a:buChar char="»"/>
                <a:defRPr sz="1600">
                  <a:solidFill>
                    <a:srgbClr val="4D4D4D"/>
                  </a:solidFill>
                  <a:latin typeface="Tahoma" panose="020B0604030504040204" pitchFamily="34" charset="0"/>
                </a:defRPr>
              </a:lvl8pPr>
              <a:lvl9pPr marL="3886200" indent="-228600" eaLnBrk="0" fontAlgn="base" hangingPunct="0">
                <a:spcBef>
                  <a:spcPct val="20000"/>
                </a:spcBef>
                <a:spcAft>
                  <a:spcPct val="0"/>
                </a:spcAft>
                <a:buChar char="»"/>
                <a:defRPr sz="1600">
                  <a:solidFill>
                    <a:srgbClr val="4D4D4D"/>
                  </a:solidFill>
                  <a:latin typeface="Tahoma" panose="020B0604030504040204" pitchFamily="34" charset="0"/>
                </a:defRPr>
              </a:lvl9pPr>
            </a:lstStyle>
            <a:p>
              <a:pPr algn="ctr" eaLnBrk="1" hangingPunct="1">
                <a:spcBef>
                  <a:spcPct val="0"/>
                </a:spcBef>
                <a:buFontTx/>
                <a:buNone/>
              </a:pPr>
              <a:r>
                <a:rPr lang="en-US" altLang="da-DK" sz="1400"/>
                <a:t>Value differences</a:t>
              </a:r>
            </a:p>
          </p:txBody>
        </p:sp>
        <p:sp>
          <p:nvSpPr>
            <p:cNvPr id="26" name="Rectangle 10">
              <a:extLst>
                <a:ext uri="{FF2B5EF4-FFF2-40B4-BE49-F238E27FC236}">
                  <a16:creationId xmlns:a16="http://schemas.microsoft.com/office/drawing/2014/main" id="{A6FF260E-6D37-4B8E-BAD8-5E8D90240B44}"/>
                </a:ext>
              </a:extLst>
            </p:cNvPr>
            <p:cNvSpPr>
              <a:spLocks noChangeArrowheads="1"/>
            </p:cNvSpPr>
            <p:nvPr/>
          </p:nvSpPr>
          <p:spPr bwMode="auto">
            <a:xfrm>
              <a:off x="796" y="2905"/>
              <a:ext cx="793" cy="464"/>
            </a:xfrm>
            <a:prstGeom prst="rect">
              <a:avLst/>
            </a:prstGeom>
            <a:noFill/>
            <a:ln w="19050">
              <a:solidFill>
                <a:srgbClr val="4D4D4D"/>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2400">
                  <a:solidFill>
                    <a:srgbClr val="4D4D4D"/>
                  </a:solidFill>
                  <a:latin typeface="Tahoma" panose="020B0604030504040204" pitchFamily="34" charset="0"/>
                </a:defRPr>
              </a:lvl1pPr>
              <a:lvl2pPr marL="742950" indent="-285750">
                <a:spcBef>
                  <a:spcPct val="20000"/>
                </a:spcBef>
                <a:buChar char="–"/>
                <a:defRPr sz="2000">
                  <a:solidFill>
                    <a:srgbClr val="4D4D4D"/>
                  </a:solidFill>
                  <a:latin typeface="Tahoma" panose="020B0604030504040204" pitchFamily="34" charset="0"/>
                </a:defRPr>
              </a:lvl2pPr>
              <a:lvl3pPr marL="1143000" indent="-228600">
                <a:spcBef>
                  <a:spcPct val="20000"/>
                </a:spcBef>
                <a:buChar char="•"/>
                <a:defRPr>
                  <a:solidFill>
                    <a:srgbClr val="4D4D4D"/>
                  </a:solidFill>
                  <a:latin typeface="Tahoma" panose="020B0604030504040204" pitchFamily="34" charset="0"/>
                </a:defRPr>
              </a:lvl3pPr>
              <a:lvl4pPr marL="1600200" indent="-228600">
                <a:spcBef>
                  <a:spcPct val="20000"/>
                </a:spcBef>
                <a:buChar char="–"/>
                <a:defRPr sz="1600">
                  <a:solidFill>
                    <a:srgbClr val="4D4D4D"/>
                  </a:solidFill>
                  <a:latin typeface="Tahoma" panose="020B0604030504040204" pitchFamily="34" charset="0"/>
                </a:defRPr>
              </a:lvl4pPr>
              <a:lvl5pPr marL="2057400" indent="-228600">
                <a:spcBef>
                  <a:spcPct val="20000"/>
                </a:spcBef>
                <a:buChar char="»"/>
                <a:defRPr sz="1600">
                  <a:solidFill>
                    <a:srgbClr val="4D4D4D"/>
                  </a:solidFill>
                  <a:latin typeface="Tahoma" panose="020B0604030504040204" pitchFamily="34" charset="0"/>
                </a:defRPr>
              </a:lvl5pPr>
              <a:lvl6pPr marL="2514600" indent="-228600" eaLnBrk="0" fontAlgn="base" hangingPunct="0">
                <a:spcBef>
                  <a:spcPct val="20000"/>
                </a:spcBef>
                <a:spcAft>
                  <a:spcPct val="0"/>
                </a:spcAft>
                <a:buChar char="»"/>
                <a:defRPr sz="1600">
                  <a:solidFill>
                    <a:srgbClr val="4D4D4D"/>
                  </a:solidFill>
                  <a:latin typeface="Tahoma" panose="020B0604030504040204" pitchFamily="34" charset="0"/>
                </a:defRPr>
              </a:lvl6pPr>
              <a:lvl7pPr marL="2971800" indent="-228600" eaLnBrk="0" fontAlgn="base" hangingPunct="0">
                <a:spcBef>
                  <a:spcPct val="20000"/>
                </a:spcBef>
                <a:spcAft>
                  <a:spcPct val="0"/>
                </a:spcAft>
                <a:buChar char="»"/>
                <a:defRPr sz="1600">
                  <a:solidFill>
                    <a:srgbClr val="4D4D4D"/>
                  </a:solidFill>
                  <a:latin typeface="Tahoma" panose="020B0604030504040204" pitchFamily="34" charset="0"/>
                </a:defRPr>
              </a:lvl7pPr>
              <a:lvl8pPr marL="3429000" indent="-228600" eaLnBrk="0" fontAlgn="base" hangingPunct="0">
                <a:spcBef>
                  <a:spcPct val="20000"/>
                </a:spcBef>
                <a:spcAft>
                  <a:spcPct val="0"/>
                </a:spcAft>
                <a:buChar char="»"/>
                <a:defRPr sz="1600">
                  <a:solidFill>
                    <a:srgbClr val="4D4D4D"/>
                  </a:solidFill>
                  <a:latin typeface="Tahoma" panose="020B0604030504040204" pitchFamily="34" charset="0"/>
                </a:defRPr>
              </a:lvl8pPr>
              <a:lvl9pPr marL="3886200" indent="-228600" eaLnBrk="0" fontAlgn="base" hangingPunct="0">
                <a:spcBef>
                  <a:spcPct val="20000"/>
                </a:spcBef>
                <a:spcAft>
                  <a:spcPct val="0"/>
                </a:spcAft>
                <a:buChar char="»"/>
                <a:defRPr sz="1600">
                  <a:solidFill>
                    <a:srgbClr val="4D4D4D"/>
                  </a:solidFill>
                  <a:latin typeface="Tahoma" panose="020B0604030504040204" pitchFamily="34" charset="0"/>
                </a:defRPr>
              </a:lvl9pPr>
            </a:lstStyle>
            <a:p>
              <a:pPr algn="ctr" eaLnBrk="1" hangingPunct="1">
                <a:spcBef>
                  <a:spcPct val="0"/>
                </a:spcBef>
                <a:buFontTx/>
                <a:buNone/>
              </a:pPr>
              <a:r>
                <a:rPr lang="en-US" altLang="da-DK" sz="1400"/>
                <a:t>Actively balanced participation</a:t>
              </a:r>
            </a:p>
          </p:txBody>
        </p:sp>
        <p:sp>
          <p:nvSpPr>
            <p:cNvPr id="27" name="Rectangle 11">
              <a:extLst>
                <a:ext uri="{FF2B5EF4-FFF2-40B4-BE49-F238E27FC236}">
                  <a16:creationId xmlns:a16="http://schemas.microsoft.com/office/drawing/2014/main" id="{0273DF11-6822-4724-A5FC-E828827CAD3B}"/>
                </a:ext>
              </a:extLst>
            </p:cNvPr>
            <p:cNvSpPr>
              <a:spLocks noChangeArrowheads="1"/>
            </p:cNvSpPr>
            <p:nvPr/>
          </p:nvSpPr>
          <p:spPr bwMode="auto">
            <a:xfrm>
              <a:off x="2256" y="2439"/>
              <a:ext cx="793" cy="466"/>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2400">
                  <a:solidFill>
                    <a:srgbClr val="4D4D4D"/>
                  </a:solidFill>
                  <a:latin typeface="Tahoma" panose="020B0604030504040204" pitchFamily="34" charset="0"/>
                </a:defRPr>
              </a:lvl1pPr>
              <a:lvl2pPr marL="742950" indent="-285750">
                <a:spcBef>
                  <a:spcPct val="20000"/>
                </a:spcBef>
                <a:buChar char="–"/>
                <a:defRPr sz="2000">
                  <a:solidFill>
                    <a:srgbClr val="4D4D4D"/>
                  </a:solidFill>
                  <a:latin typeface="Tahoma" panose="020B0604030504040204" pitchFamily="34" charset="0"/>
                </a:defRPr>
              </a:lvl2pPr>
              <a:lvl3pPr marL="1143000" indent="-228600">
                <a:spcBef>
                  <a:spcPct val="20000"/>
                </a:spcBef>
                <a:buChar char="•"/>
                <a:defRPr>
                  <a:solidFill>
                    <a:srgbClr val="4D4D4D"/>
                  </a:solidFill>
                  <a:latin typeface="Tahoma" panose="020B0604030504040204" pitchFamily="34" charset="0"/>
                </a:defRPr>
              </a:lvl3pPr>
              <a:lvl4pPr marL="1600200" indent="-228600">
                <a:spcBef>
                  <a:spcPct val="20000"/>
                </a:spcBef>
                <a:buChar char="–"/>
                <a:defRPr sz="1600">
                  <a:solidFill>
                    <a:srgbClr val="4D4D4D"/>
                  </a:solidFill>
                  <a:latin typeface="Tahoma" panose="020B0604030504040204" pitchFamily="34" charset="0"/>
                </a:defRPr>
              </a:lvl4pPr>
              <a:lvl5pPr marL="2057400" indent="-228600">
                <a:spcBef>
                  <a:spcPct val="20000"/>
                </a:spcBef>
                <a:buChar char="»"/>
                <a:defRPr sz="1600">
                  <a:solidFill>
                    <a:srgbClr val="4D4D4D"/>
                  </a:solidFill>
                  <a:latin typeface="Tahoma" panose="020B0604030504040204" pitchFamily="34" charset="0"/>
                </a:defRPr>
              </a:lvl5pPr>
              <a:lvl6pPr marL="2514600" indent="-228600" eaLnBrk="0" fontAlgn="base" hangingPunct="0">
                <a:spcBef>
                  <a:spcPct val="20000"/>
                </a:spcBef>
                <a:spcAft>
                  <a:spcPct val="0"/>
                </a:spcAft>
                <a:buChar char="»"/>
                <a:defRPr sz="1600">
                  <a:solidFill>
                    <a:srgbClr val="4D4D4D"/>
                  </a:solidFill>
                  <a:latin typeface="Tahoma" panose="020B0604030504040204" pitchFamily="34" charset="0"/>
                </a:defRPr>
              </a:lvl6pPr>
              <a:lvl7pPr marL="2971800" indent="-228600" eaLnBrk="0" fontAlgn="base" hangingPunct="0">
                <a:spcBef>
                  <a:spcPct val="20000"/>
                </a:spcBef>
                <a:spcAft>
                  <a:spcPct val="0"/>
                </a:spcAft>
                <a:buChar char="»"/>
                <a:defRPr sz="1600">
                  <a:solidFill>
                    <a:srgbClr val="4D4D4D"/>
                  </a:solidFill>
                  <a:latin typeface="Tahoma" panose="020B0604030504040204" pitchFamily="34" charset="0"/>
                </a:defRPr>
              </a:lvl7pPr>
              <a:lvl8pPr marL="3429000" indent="-228600" eaLnBrk="0" fontAlgn="base" hangingPunct="0">
                <a:spcBef>
                  <a:spcPct val="20000"/>
                </a:spcBef>
                <a:spcAft>
                  <a:spcPct val="0"/>
                </a:spcAft>
                <a:buChar char="»"/>
                <a:defRPr sz="1600">
                  <a:solidFill>
                    <a:srgbClr val="4D4D4D"/>
                  </a:solidFill>
                  <a:latin typeface="Tahoma" panose="020B0604030504040204" pitchFamily="34" charset="0"/>
                </a:defRPr>
              </a:lvl8pPr>
              <a:lvl9pPr marL="3886200" indent="-228600" eaLnBrk="0" fontAlgn="base" hangingPunct="0">
                <a:spcBef>
                  <a:spcPct val="20000"/>
                </a:spcBef>
                <a:spcAft>
                  <a:spcPct val="0"/>
                </a:spcAft>
                <a:buChar char="»"/>
                <a:defRPr sz="1600">
                  <a:solidFill>
                    <a:srgbClr val="4D4D4D"/>
                  </a:solidFill>
                  <a:latin typeface="Tahoma" panose="020B0604030504040204" pitchFamily="34" charset="0"/>
                </a:defRPr>
              </a:lvl9pPr>
            </a:lstStyle>
            <a:p>
              <a:pPr algn="ctr" eaLnBrk="1" hangingPunct="1">
                <a:spcBef>
                  <a:spcPct val="0"/>
                </a:spcBef>
                <a:buFontTx/>
                <a:buNone/>
              </a:pPr>
              <a:r>
                <a:rPr lang="en-US" altLang="da-DK" sz="1400"/>
                <a:t>Willingness to cooperate</a:t>
              </a:r>
            </a:p>
          </p:txBody>
        </p:sp>
        <p:sp>
          <p:nvSpPr>
            <p:cNvPr id="28" name="Rectangle 12">
              <a:extLst>
                <a:ext uri="{FF2B5EF4-FFF2-40B4-BE49-F238E27FC236}">
                  <a16:creationId xmlns:a16="http://schemas.microsoft.com/office/drawing/2014/main" id="{D866BB5D-9270-49A4-B2C3-98980FBEDF95}"/>
                </a:ext>
              </a:extLst>
            </p:cNvPr>
            <p:cNvSpPr>
              <a:spLocks noChangeArrowheads="1"/>
            </p:cNvSpPr>
            <p:nvPr/>
          </p:nvSpPr>
          <p:spPr bwMode="auto">
            <a:xfrm>
              <a:off x="1296" y="2439"/>
              <a:ext cx="793" cy="466"/>
            </a:xfrm>
            <a:prstGeom prst="rect">
              <a:avLst/>
            </a:prstGeom>
            <a:noFill/>
            <a:ln w="19050">
              <a:solidFill>
                <a:srgbClr val="4D4D4D"/>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2400">
                  <a:solidFill>
                    <a:srgbClr val="4D4D4D"/>
                  </a:solidFill>
                  <a:latin typeface="Tahoma" panose="020B0604030504040204" pitchFamily="34" charset="0"/>
                </a:defRPr>
              </a:lvl1pPr>
              <a:lvl2pPr marL="742950" indent="-285750">
                <a:spcBef>
                  <a:spcPct val="20000"/>
                </a:spcBef>
                <a:buChar char="–"/>
                <a:defRPr sz="2000">
                  <a:solidFill>
                    <a:srgbClr val="4D4D4D"/>
                  </a:solidFill>
                  <a:latin typeface="Tahoma" panose="020B0604030504040204" pitchFamily="34" charset="0"/>
                </a:defRPr>
              </a:lvl2pPr>
              <a:lvl3pPr marL="1143000" indent="-228600">
                <a:spcBef>
                  <a:spcPct val="20000"/>
                </a:spcBef>
                <a:buChar char="•"/>
                <a:defRPr>
                  <a:solidFill>
                    <a:srgbClr val="4D4D4D"/>
                  </a:solidFill>
                  <a:latin typeface="Tahoma" panose="020B0604030504040204" pitchFamily="34" charset="0"/>
                </a:defRPr>
              </a:lvl3pPr>
              <a:lvl4pPr marL="1600200" indent="-228600">
                <a:spcBef>
                  <a:spcPct val="20000"/>
                </a:spcBef>
                <a:buChar char="–"/>
                <a:defRPr sz="1600">
                  <a:solidFill>
                    <a:srgbClr val="4D4D4D"/>
                  </a:solidFill>
                  <a:latin typeface="Tahoma" panose="020B0604030504040204" pitchFamily="34" charset="0"/>
                </a:defRPr>
              </a:lvl4pPr>
              <a:lvl5pPr marL="2057400" indent="-228600">
                <a:spcBef>
                  <a:spcPct val="20000"/>
                </a:spcBef>
                <a:buChar char="»"/>
                <a:defRPr sz="1600">
                  <a:solidFill>
                    <a:srgbClr val="4D4D4D"/>
                  </a:solidFill>
                  <a:latin typeface="Tahoma" panose="020B0604030504040204" pitchFamily="34" charset="0"/>
                </a:defRPr>
              </a:lvl5pPr>
              <a:lvl6pPr marL="2514600" indent="-228600" eaLnBrk="0" fontAlgn="base" hangingPunct="0">
                <a:spcBef>
                  <a:spcPct val="20000"/>
                </a:spcBef>
                <a:spcAft>
                  <a:spcPct val="0"/>
                </a:spcAft>
                <a:buChar char="»"/>
                <a:defRPr sz="1600">
                  <a:solidFill>
                    <a:srgbClr val="4D4D4D"/>
                  </a:solidFill>
                  <a:latin typeface="Tahoma" panose="020B0604030504040204" pitchFamily="34" charset="0"/>
                </a:defRPr>
              </a:lvl6pPr>
              <a:lvl7pPr marL="2971800" indent="-228600" eaLnBrk="0" fontAlgn="base" hangingPunct="0">
                <a:spcBef>
                  <a:spcPct val="20000"/>
                </a:spcBef>
                <a:spcAft>
                  <a:spcPct val="0"/>
                </a:spcAft>
                <a:buChar char="»"/>
                <a:defRPr sz="1600">
                  <a:solidFill>
                    <a:srgbClr val="4D4D4D"/>
                  </a:solidFill>
                  <a:latin typeface="Tahoma" panose="020B0604030504040204" pitchFamily="34" charset="0"/>
                </a:defRPr>
              </a:lvl7pPr>
              <a:lvl8pPr marL="3429000" indent="-228600" eaLnBrk="0" fontAlgn="base" hangingPunct="0">
                <a:spcBef>
                  <a:spcPct val="20000"/>
                </a:spcBef>
                <a:spcAft>
                  <a:spcPct val="0"/>
                </a:spcAft>
                <a:buChar char="»"/>
                <a:defRPr sz="1600">
                  <a:solidFill>
                    <a:srgbClr val="4D4D4D"/>
                  </a:solidFill>
                  <a:latin typeface="Tahoma" panose="020B0604030504040204" pitchFamily="34" charset="0"/>
                </a:defRPr>
              </a:lvl8pPr>
              <a:lvl9pPr marL="3886200" indent="-228600" eaLnBrk="0" fontAlgn="base" hangingPunct="0">
                <a:spcBef>
                  <a:spcPct val="20000"/>
                </a:spcBef>
                <a:spcAft>
                  <a:spcPct val="0"/>
                </a:spcAft>
                <a:buChar char="»"/>
                <a:defRPr sz="1600">
                  <a:solidFill>
                    <a:srgbClr val="4D4D4D"/>
                  </a:solidFill>
                  <a:latin typeface="Tahoma" panose="020B0604030504040204" pitchFamily="34" charset="0"/>
                </a:defRPr>
              </a:lvl9pPr>
            </a:lstStyle>
            <a:p>
              <a:pPr algn="ctr" eaLnBrk="1" hangingPunct="1">
                <a:spcBef>
                  <a:spcPct val="0"/>
                </a:spcBef>
                <a:buFontTx/>
                <a:buNone/>
              </a:pPr>
              <a:r>
                <a:rPr lang="en-US" altLang="da-DK" sz="1400"/>
                <a:t>Positive atmosphere</a:t>
              </a:r>
            </a:p>
          </p:txBody>
        </p:sp>
        <p:sp>
          <p:nvSpPr>
            <p:cNvPr id="29" name="Rectangle 13">
              <a:extLst>
                <a:ext uri="{FF2B5EF4-FFF2-40B4-BE49-F238E27FC236}">
                  <a16:creationId xmlns:a16="http://schemas.microsoft.com/office/drawing/2014/main" id="{84FF07A2-BD63-4843-9615-1AC49210CE0B}"/>
                </a:ext>
              </a:extLst>
            </p:cNvPr>
            <p:cNvSpPr>
              <a:spLocks noChangeArrowheads="1"/>
            </p:cNvSpPr>
            <p:nvPr/>
          </p:nvSpPr>
          <p:spPr bwMode="auto">
            <a:xfrm>
              <a:off x="1760" y="1968"/>
              <a:ext cx="793" cy="471"/>
            </a:xfrm>
            <a:prstGeom prst="rect">
              <a:avLst/>
            </a:prstGeom>
            <a:noFill/>
            <a:ln w="19050">
              <a:solidFill>
                <a:srgbClr val="4D4D4D"/>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2400">
                  <a:solidFill>
                    <a:srgbClr val="4D4D4D"/>
                  </a:solidFill>
                  <a:latin typeface="Tahoma" panose="020B0604030504040204" pitchFamily="34" charset="0"/>
                </a:defRPr>
              </a:lvl1pPr>
              <a:lvl2pPr marL="742950" indent="-285750">
                <a:spcBef>
                  <a:spcPct val="20000"/>
                </a:spcBef>
                <a:buChar char="–"/>
                <a:defRPr sz="2000">
                  <a:solidFill>
                    <a:srgbClr val="4D4D4D"/>
                  </a:solidFill>
                  <a:latin typeface="Tahoma" panose="020B0604030504040204" pitchFamily="34" charset="0"/>
                </a:defRPr>
              </a:lvl2pPr>
              <a:lvl3pPr marL="1143000" indent="-228600">
                <a:spcBef>
                  <a:spcPct val="20000"/>
                </a:spcBef>
                <a:buChar char="•"/>
                <a:defRPr>
                  <a:solidFill>
                    <a:srgbClr val="4D4D4D"/>
                  </a:solidFill>
                  <a:latin typeface="Tahoma" panose="020B0604030504040204" pitchFamily="34" charset="0"/>
                </a:defRPr>
              </a:lvl3pPr>
              <a:lvl4pPr marL="1600200" indent="-228600">
                <a:spcBef>
                  <a:spcPct val="20000"/>
                </a:spcBef>
                <a:buChar char="–"/>
                <a:defRPr sz="1600">
                  <a:solidFill>
                    <a:srgbClr val="4D4D4D"/>
                  </a:solidFill>
                  <a:latin typeface="Tahoma" panose="020B0604030504040204" pitchFamily="34" charset="0"/>
                </a:defRPr>
              </a:lvl4pPr>
              <a:lvl5pPr marL="2057400" indent="-228600">
                <a:spcBef>
                  <a:spcPct val="20000"/>
                </a:spcBef>
                <a:buChar char="»"/>
                <a:defRPr sz="1600">
                  <a:solidFill>
                    <a:srgbClr val="4D4D4D"/>
                  </a:solidFill>
                  <a:latin typeface="Tahoma" panose="020B0604030504040204" pitchFamily="34" charset="0"/>
                </a:defRPr>
              </a:lvl5pPr>
              <a:lvl6pPr marL="2514600" indent="-228600" eaLnBrk="0" fontAlgn="base" hangingPunct="0">
                <a:spcBef>
                  <a:spcPct val="20000"/>
                </a:spcBef>
                <a:spcAft>
                  <a:spcPct val="0"/>
                </a:spcAft>
                <a:buChar char="»"/>
                <a:defRPr sz="1600">
                  <a:solidFill>
                    <a:srgbClr val="4D4D4D"/>
                  </a:solidFill>
                  <a:latin typeface="Tahoma" panose="020B0604030504040204" pitchFamily="34" charset="0"/>
                </a:defRPr>
              </a:lvl6pPr>
              <a:lvl7pPr marL="2971800" indent="-228600" eaLnBrk="0" fontAlgn="base" hangingPunct="0">
                <a:spcBef>
                  <a:spcPct val="20000"/>
                </a:spcBef>
                <a:spcAft>
                  <a:spcPct val="0"/>
                </a:spcAft>
                <a:buChar char="»"/>
                <a:defRPr sz="1600">
                  <a:solidFill>
                    <a:srgbClr val="4D4D4D"/>
                  </a:solidFill>
                  <a:latin typeface="Tahoma" panose="020B0604030504040204" pitchFamily="34" charset="0"/>
                </a:defRPr>
              </a:lvl7pPr>
              <a:lvl8pPr marL="3429000" indent="-228600" eaLnBrk="0" fontAlgn="base" hangingPunct="0">
                <a:spcBef>
                  <a:spcPct val="20000"/>
                </a:spcBef>
                <a:spcAft>
                  <a:spcPct val="0"/>
                </a:spcAft>
                <a:buChar char="»"/>
                <a:defRPr sz="1600">
                  <a:solidFill>
                    <a:srgbClr val="4D4D4D"/>
                  </a:solidFill>
                  <a:latin typeface="Tahoma" panose="020B0604030504040204" pitchFamily="34" charset="0"/>
                </a:defRPr>
              </a:lvl8pPr>
              <a:lvl9pPr marL="3886200" indent="-228600" eaLnBrk="0" fontAlgn="base" hangingPunct="0">
                <a:spcBef>
                  <a:spcPct val="20000"/>
                </a:spcBef>
                <a:spcAft>
                  <a:spcPct val="0"/>
                </a:spcAft>
                <a:buChar char="»"/>
                <a:defRPr sz="1600">
                  <a:solidFill>
                    <a:srgbClr val="4D4D4D"/>
                  </a:solidFill>
                  <a:latin typeface="Tahoma" panose="020B0604030504040204" pitchFamily="34" charset="0"/>
                </a:defRPr>
              </a:lvl9pPr>
            </a:lstStyle>
            <a:p>
              <a:pPr algn="ctr" eaLnBrk="1" hangingPunct="1">
                <a:spcBef>
                  <a:spcPct val="0"/>
                </a:spcBef>
                <a:buFontTx/>
                <a:buNone/>
              </a:pPr>
              <a:r>
                <a:rPr lang="en-US" altLang="da-DK" sz="1400"/>
                <a:t>Participative management</a:t>
              </a:r>
            </a:p>
          </p:txBody>
        </p:sp>
      </p:grpSp>
    </p:spTree>
    <p:extLst>
      <p:ext uri="{BB962C8B-B14F-4D97-AF65-F5344CB8AC3E}">
        <p14:creationId xmlns:p14="http://schemas.microsoft.com/office/powerpoint/2010/main" val="282319713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B452B944-5BDA-49E0-8B99-7C42D6659B4C}"/>
              </a:ext>
            </a:extLst>
          </p:cNvPr>
          <p:cNvSpPr>
            <a:spLocks noGrp="1"/>
          </p:cNvSpPr>
          <p:nvPr>
            <p:ph type="body" sz="quarter" idx="11"/>
          </p:nvPr>
        </p:nvSpPr>
        <p:spPr>
          <a:xfrm>
            <a:off x="107504" y="1"/>
            <a:ext cx="4197001" cy="883828"/>
          </a:xfrm>
        </p:spPr>
        <p:txBody>
          <a:bodyPr/>
          <a:lstStyle/>
          <a:p>
            <a:r>
              <a:rPr lang="en-US"/>
              <a:t>Communication is essential</a:t>
            </a:r>
          </a:p>
        </p:txBody>
      </p:sp>
      <p:sp>
        <p:nvSpPr>
          <p:cNvPr id="3" name="Pladsholder til tekst 2">
            <a:extLst>
              <a:ext uri="{FF2B5EF4-FFF2-40B4-BE49-F238E27FC236}">
                <a16:creationId xmlns:a16="http://schemas.microsoft.com/office/drawing/2014/main" id="{4044CC54-4479-41FE-86E1-DC8431FE9CA2}"/>
              </a:ext>
            </a:extLst>
          </p:cNvPr>
          <p:cNvSpPr>
            <a:spLocks noGrp="1"/>
          </p:cNvSpPr>
          <p:nvPr>
            <p:ph type="body" sz="quarter" idx="13"/>
          </p:nvPr>
        </p:nvSpPr>
        <p:spPr/>
        <p:txBody>
          <a:bodyPr/>
          <a:lstStyle/>
          <a:p>
            <a:endParaRPr lang="en-US"/>
          </a:p>
        </p:txBody>
      </p:sp>
      <p:sp>
        <p:nvSpPr>
          <p:cNvPr id="4" name="Pladsholder til tekst 3">
            <a:extLst>
              <a:ext uri="{FF2B5EF4-FFF2-40B4-BE49-F238E27FC236}">
                <a16:creationId xmlns:a16="http://schemas.microsoft.com/office/drawing/2014/main" id="{1A04D481-FA4B-4D45-87B4-E28039BE8645}"/>
              </a:ext>
            </a:extLst>
          </p:cNvPr>
          <p:cNvSpPr>
            <a:spLocks noGrp="1"/>
          </p:cNvSpPr>
          <p:nvPr>
            <p:ph type="body" sz="quarter" idx="14"/>
          </p:nvPr>
        </p:nvSpPr>
        <p:spPr>
          <a:xfrm>
            <a:off x="395536" y="1128713"/>
            <a:ext cx="8280920" cy="3972117"/>
          </a:xfrm>
        </p:spPr>
        <p:txBody>
          <a:bodyPr/>
          <a:lstStyle/>
          <a:p>
            <a:r>
              <a:rPr lang="en-US" b="1"/>
              <a:t>Your language can escalate or de-escalate a conflict</a:t>
            </a:r>
          </a:p>
          <a:p>
            <a:r>
              <a:rPr lang="en-US"/>
              <a:t>Conflicts can be escalated or de-escalated by the way we talk with each other.</a:t>
            </a:r>
          </a:p>
          <a:p>
            <a:r>
              <a:rPr lang="en-US"/>
              <a:t>We are different as types.</a:t>
            </a:r>
          </a:p>
          <a:p>
            <a:r>
              <a:rPr lang="en-US"/>
              <a:t>The greater your insight into the linguistic mechanisms of language, the better you become at keeping calm and finding a constructive path out of the early stages of a conflict.</a:t>
            </a:r>
          </a:p>
          <a:p>
            <a:endParaRPr lang="en-US"/>
          </a:p>
          <a:p>
            <a:endParaRPr lang="en-US"/>
          </a:p>
          <a:p>
            <a:endParaRPr lang="en-US"/>
          </a:p>
          <a:p>
            <a:endParaRPr lang="en-US" sz="1200" i="1">
              <a:latin typeface="Franklin Gothic Book" panose="020B0503020102020204" pitchFamily="34" charset="0"/>
            </a:endParaRPr>
          </a:p>
          <a:p>
            <a:endParaRPr lang="en-US" sz="1200" i="1">
              <a:latin typeface="Franklin Gothic Book" panose="020B0503020102020204" pitchFamily="34" charset="0"/>
            </a:endParaRPr>
          </a:p>
          <a:p>
            <a:r>
              <a:rPr lang="en-US" sz="1200" i="1">
                <a:latin typeface="Franklin Gothic Book" panose="020B0503020102020204" pitchFamily="34" charset="0"/>
              </a:rPr>
              <a:t>Source: </a:t>
            </a:r>
            <a:r>
              <a:rPr lang="en-US" sz="1200" i="1" err="1">
                <a:latin typeface="Franklin Gothic Book" panose="020B0503020102020204" pitchFamily="34" charset="0"/>
              </a:rPr>
              <a:t>Styrelsen</a:t>
            </a:r>
            <a:r>
              <a:rPr lang="en-US" sz="1200" i="1">
                <a:latin typeface="Franklin Gothic Book" panose="020B0503020102020204" pitchFamily="34" charset="0"/>
              </a:rPr>
              <a:t> for It </a:t>
            </a:r>
            <a:r>
              <a:rPr lang="en-US" sz="1200" i="1" err="1">
                <a:latin typeface="Franklin Gothic Book" panose="020B0503020102020204" pitchFamily="34" charset="0"/>
              </a:rPr>
              <a:t>og</a:t>
            </a:r>
            <a:r>
              <a:rPr lang="en-US" sz="1200" i="1">
                <a:latin typeface="Franklin Gothic Book" panose="020B0503020102020204" pitchFamily="34" charset="0"/>
              </a:rPr>
              <a:t> </a:t>
            </a:r>
            <a:r>
              <a:rPr lang="en-US" sz="1200" i="1" err="1">
                <a:latin typeface="Franklin Gothic Book" panose="020B0503020102020204" pitchFamily="34" charset="0"/>
              </a:rPr>
              <a:t>Læring</a:t>
            </a:r>
            <a:endParaRPr lang="en-US" sz="1200" i="1">
              <a:latin typeface="Franklin Gothic Book" panose="020B0503020102020204" pitchFamily="34" charset="0"/>
            </a:endParaRPr>
          </a:p>
          <a:p>
            <a:endParaRPr lang="en-US"/>
          </a:p>
          <a:p>
            <a:endParaRPr lang="en-US"/>
          </a:p>
          <a:p>
            <a:endParaRPr lang="en-US"/>
          </a:p>
          <a:p>
            <a:endParaRPr lang="en-US"/>
          </a:p>
        </p:txBody>
      </p:sp>
    </p:spTree>
    <p:extLst>
      <p:ext uri="{BB962C8B-B14F-4D97-AF65-F5344CB8AC3E}">
        <p14:creationId xmlns:p14="http://schemas.microsoft.com/office/powerpoint/2010/main" val="271795132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3" name="Undertitel 2">
            <a:extLst>
              <a:ext uri="{FF2B5EF4-FFF2-40B4-BE49-F238E27FC236}">
                <a16:creationId xmlns:a16="http://schemas.microsoft.com/office/drawing/2014/main" id="{9BF1ADDC-370F-4228-89C4-9BD83FB7AE33}"/>
              </a:ext>
            </a:extLst>
          </p:cNvPr>
          <p:cNvSpPr>
            <a:spLocks noGrp="1"/>
          </p:cNvSpPr>
          <p:nvPr>
            <p:ph type="subTitle" idx="1"/>
          </p:nvPr>
        </p:nvSpPr>
        <p:spPr/>
        <p:txBody>
          <a:bodyPr/>
          <a:lstStyle/>
          <a:p>
            <a:pPr marL="285750" indent="-285750">
              <a:buFont typeface="Wingdings" panose="05000000000000000000" pitchFamily="2" charset="2"/>
              <a:buChar char="ü"/>
            </a:pPr>
            <a:r>
              <a:rPr lang="en-US">
                <a:solidFill>
                  <a:schemeClr val="tx2"/>
                </a:solidFill>
              </a:rPr>
              <a:t>Select and adjust the relevant slides</a:t>
            </a:r>
          </a:p>
          <a:p>
            <a:pPr marL="285750" indent="-285750">
              <a:buFont typeface="Wingdings" panose="05000000000000000000" pitchFamily="2" charset="2"/>
              <a:buChar char="ü"/>
            </a:pPr>
            <a:r>
              <a:rPr lang="en-US">
                <a:solidFill>
                  <a:schemeClr val="tx2"/>
                </a:solidFill>
              </a:rPr>
              <a:t>Delete the other slides</a:t>
            </a:r>
          </a:p>
          <a:p>
            <a:pPr marL="285750" indent="-285750">
              <a:buFont typeface="Wingdings" panose="05000000000000000000" pitchFamily="2" charset="2"/>
              <a:buChar char="ü"/>
            </a:pPr>
            <a:r>
              <a:rPr lang="en-US">
                <a:solidFill>
                  <a:schemeClr val="tx2"/>
                </a:solidFill>
              </a:rPr>
              <a:t>Delete these instructions</a:t>
            </a:r>
          </a:p>
          <a:p>
            <a:pPr marL="285750" indent="-285750">
              <a:buFont typeface="Wingdings" panose="05000000000000000000" pitchFamily="2" charset="2"/>
              <a:buChar char="ü"/>
            </a:pPr>
            <a:endParaRPr lang="en-US">
              <a:solidFill>
                <a:schemeClr val="tx2"/>
              </a:solidFill>
              <a:latin typeface="+mn-lt"/>
            </a:endParaRPr>
          </a:p>
        </p:txBody>
      </p:sp>
      <p:sp>
        <p:nvSpPr>
          <p:cNvPr id="4" name="Pladsholder til tekst 3">
            <a:extLst>
              <a:ext uri="{FF2B5EF4-FFF2-40B4-BE49-F238E27FC236}">
                <a16:creationId xmlns:a16="http://schemas.microsoft.com/office/drawing/2014/main" id="{47DCB648-B909-4D9A-899B-98018EBE2D46}"/>
              </a:ext>
            </a:extLst>
          </p:cNvPr>
          <p:cNvSpPr>
            <a:spLocks noGrp="1"/>
          </p:cNvSpPr>
          <p:nvPr>
            <p:ph type="body" sz="quarter" idx="13"/>
          </p:nvPr>
        </p:nvSpPr>
        <p:spPr/>
        <p:txBody>
          <a:bodyPr/>
          <a:lstStyle/>
          <a:p>
            <a:endParaRPr lang="en-US"/>
          </a:p>
        </p:txBody>
      </p:sp>
      <p:sp>
        <p:nvSpPr>
          <p:cNvPr id="5" name="Pladsholder til tekst 4">
            <a:extLst>
              <a:ext uri="{FF2B5EF4-FFF2-40B4-BE49-F238E27FC236}">
                <a16:creationId xmlns:a16="http://schemas.microsoft.com/office/drawing/2014/main" id="{F853F8E0-DAEB-4B50-AEB1-0B3AD374BEB7}"/>
              </a:ext>
            </a:extLst>
          </p:cNvPr>
          <p:cNvSpPr>
            <a:spLocks noGrp="1"/>
          </p:cNvSpPr>
          <p:nvPr>
            <p:ph type="body" sz="quarter" idx="14"/>
          </p:nvPr>
        </p:nvSpPr>
        <p:spPr>
          <a:xfrm>
            <a:off x="1469460" y="1705372"/>
            <a:ext cx="6552382" cy="792163"/>
          </a:xfrm>
        </p:spPr>
        <p:txBody>
          <a:bodyPr/>
          <a:lstStyle/>
          <a:p>
            <a:r>
              <a:rPr lang="en-US" b="1">
                <a:solidFill>
                  <a:schemeClr val="tx2"/>
                </a:solidFill>
              </a:rPr>
              <a:t>Exercises – prevent conflicts in your team</a:t>
            </a:r>
          </a:p>
        </p:txBody>
      </p:sp>
    </p:spTree>
    <p:extLst>
      <p:ext uri="{BB962C8B-B14F-4D97-AF65-F5344CB8AC3E}">
        <p14:creationId xmlns:p14="http://schemas.microsoft.com/office/powerpoint/2010/main" val="308836641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B59923AD-4381-42F7-9F0F-88F16CFA8ABE}"/>
              </a:ext>
            </a:extLst>
          </p:cNvPr>
          <p:cNvSpPr>
            <a:spLocks noGrp="1"/>
          </p:cNvSpPr>
          <p:nvPr>
            <p:ph type="body" sz="quarter" idx="11"/>
          </p:nvPr>
        </p:nvSpPr>
        <p:spPr>
          <a:xfrm>
            <a:off x="107505" y="0"/>
            <a:ext cx="5742937" cy="883828"/>
          </a:xfrm>
        </p:spPr>
        <p:txBody>
          <a:bodyPr/>
          <a:lstStyle/>
          <a:p>
            <a:r>
              <a:rPr lang="en-US"/>
              <a:t>Escalating vs de-escalating language</a:t>
            </a:r>
          </a:p>
        </p:txBody>
      </p:sp>
      <p:sp>
        <p:nvSpPr>
          <p:cNvPr id="3" name="Pladsholder til tekst 2">
            <a:extLst>
              <a:ext uri="{FF2B5EF4-FFF2-40B4-BE49-F238E27FC236}">
                <a16:creationId xmlns:a16="http://schemas.microsoft.com/office/drawing/2014/main" id="{E8C10A0C-6941-473C-A1EC-37B65A75042F}"/>
              </a:ext>
            </a:extLst>
          </p:cNvPr>
          <p:cNvSpPr>
            <a:spLocks noGrp="1"/>
          </p:cNvSpPr>
          <p:nvPr>
            <p:ph type="body" sz="quarter" idx="13"/>
          </p:nvPr>
        </p:nvSpPr>
        <p:spPr/>
        <p:txBody>
          <a:bodyPr/>
          <a:lstStyle/>
          <a:p>
            <a:endParaRPr lang="en-US"/>
          </a:p>
        </p:txBody>
      </p:sp>
      <p:sp>
        <p:nvSpPr>
          <p:cNvPr id="4" name="Pladsholder til tekst 3">
            <a:extLst>
              <a:ext uri="{FF2B5EF4-FFF2-40B4-BE49-F238E27FC236}">
                <a16:creationId xmlns:a16="http://schemas.microsoft.com/office/drawing/2014/main" id="{A6918E80-17A9-44F9-B723-D84F3FB1F2CE}"/>
              </a:ext>
            </a:extLst>
          </p:cNvPr>
          <p:cNvSpPr>
            <a:spLocks noGrp="1"/>
          </p:cNvSpPr>
          <p:nvPr>
            <p:ph type="body" sz="quarter" idx="14"/>
          </p:nvPr>
        </p:nvSpPr>
        <p:spPr>
          <a:xfrm>
            <a:off x="395536" y="984796"/>
            <a:ext cx="8280920" cy="3744912"/>
          </a:xfrm>
        </p:spPr>
        <p:txBody>
          <a:bodyPr numCol="2"/>
          <a:lstStyle/>
          <a:p>
            <a:r>
              <a:rPr lang="en-US" sz="1100" b="1"/>
              <a:t>Language that </a:t>
            </a:r>
            <a:r>
              <a:rPr lang="en-US" sz="1100" b="1" u="sng"/>
              <a:t>escalates</a:t>
            </a:r>
            <a:r>
              <a:rPr lang="en-US" sz="1100" b="1"/>
              <a:t> a conflict:</a:t>
            </a:r>
          </a:p>
          <a:p>
            <a:r>
              <a:rPr lang="en-US" sz="1100"/>
              <a:t>Wanting to be right</a:t>
            </a:r>
          </a:p>
          <a:p>
            <a:r>
              <a:rPr lang="en-US" sz="1100"/>
              <a:t>Interrupting, raising your voice  </a:t>
            </a:r>
          </a:p>
          <a:p>
            <a:r>
              <a:rPr lang="en-US" sz="1100"/>
              <a:t>Playing the person, not the ball: ’It’s just because you….’ </a:t>
            </a:r>
          </a:p>
          <a:p>
            <a:r>
              <a:rPr lang="en-US" sz="1100"/>
              <a:t>Using ’you’ </a:t>
            </a:r>
          </a:p>
          <a:p>
            <a:r>
              <a:rPr lang="en-US" sz="1100"/>
              <a:t>Focusing on others’ mistakes and shortcomings</a:t>
            </a:r>
          </a:p>
          <a:p>
            <a:r>
              <a:rPr lang="en-US" sz="1100"/>
              <a:t>Focusing on what has happened previously </a:t>
            </a:r>
          </a:p>
          <a:p>
            <a:r>
              <a:rPr lang="en-US" sz="1100"/>
              <a:t>Blaming </a:t>
            </a:r>
          </a:p>
          <a:p>
            <a:r>
              <a:rPr lang="en-US" sz="1100"/>
              <a:t>Attacking, judging, assessing</a:t>
            </a:r>
          </a:p>
          <a:p>
            <a:r>
              <a:rPr lang="en-US" sz="1100"/>
              <a:t>Lecturing, patronizing</a:t>
            </a:r>
          </a:p>
          <a:p>
            <a:r>
              <a:rPr lang="en-US" sz="1100"/>
              <a:t>Making demands or being defensive </a:t>
            </a:r>
          </a:p>
          <a:p>
            <a:r>
              <a:rPr lang="en-US" sz="1100"/>
              <a:t>Generalizing (”always” or ”never”)</a:t>
            </a:r>
          </a:p>
          <a:p>
            <a:r>
              <a:rPr lang="en-US" sz="1100"/>
              <a:t>Displaying unreceptive body language: Looking away, crossing your arms, pointing an accusatory finger…</a:t>
            </a:r>
          </a:p>
          <a:p>
            <a:endParaRPr lang="en-US" sz="1100" b="1"/>
          </a:p>
          <a:p>
            <a:r>
              <a:rPr lang="en-US" sz="1100" b="1"/>
              <a:t>Language that </a:t>
            </a:r>
            <a:r>
              <a:rPr lang="en-US" sz="1100" b="1" u="sng"/>
              <a:t>de-escalates </a:t>
            </a:r>
            <a:r>
              <a:rPr lang="en-US" sz="1100" b="1"/>
              <a:t>a conflict:</a:t>
            </a:r>
          </a:p>
          <a:p>
            <a:r>
              <a:rPr lang="en-US" sz="1100"/>
              <a:t>Playing the ball; the specific action/behavior </a:t>
            </a:r>
          </a:p>
          <a:p>
            <a:r>
              <a:rPr lang="en-US" sz="1100"/>
              <a:t>Aiming for a solution to the conflict </a:t>
            </a:r>
          </a:p>
          <a:p>
            <a:r>
              <a:rPr lang="en-US" sz="1100"/>
              <a:t>Focusing on future opportunities  </a:t>
            </a:r>
          </a:p>
          <a:p>
            <a:r>
              <a:rPr lang="en-US" sz="1100"/>
              <a:t>Trying to reach a mutual understanding</a:t>
            </a:r>
          </a:p>
          <a:p>
            <a:r>
              <a:rPr lang="en-US" sz="1100"/>
              <a:t>Taking responsibility  </a:t>
            </a:r>
          </a:p>
          <a:p>
            <a:r>
              <a:rPr lang="en-US" sz="1100"/>
              <a:t>Using ”I”</a:t>
            </a:r>
          </a:p>
          <a:p>
            <a:r>
              <a:rPr lang="en-US" sz="1100"/>
              <a:t>Exploring the issue and the other person’s perspective  </a:t>
            </a:r>
          </a:p>
          <a:p>
            <a:r>
              <a:rPr lang="en-US" sz="1100"/>
              <a:t>Making room for differences</a:t>
            </a:r>
          </a:p>
          <a:p>
            <a:r>
              <a:rPr lang="en-US" sz="1100"/>
              <a:t>Requesting or wishing  </a:t>
            </a:r>
          </a:p>
          <a:p>
            <a:pPr algn="just"/>
            <a:r>
              <a:rPr lang="en-US" sz="1100"/>
              <a:t>Being specific (giving examples)  </a:t>
            </a:r>
          </a:p>
          <a:p>
            <a:r>
              <a:rPr lang="en-US" sz="1100"/>
              <a:t>Speaking calmly and listening till the other person has finished  </a:t>
            </a:r>
          </a:p>
          <a:p>
            <a:r>
              <a:rPr lang="en-US" sz="1100"/>
              <a:t>Using accommodating body language: Looking at the other person, nodding, keeping your arms open…</a:t>
            </a:r>
          </a:p>
        </p:txBody>
      </p:sp>
      <p:sp>
        <p:nvSpPr>
          <p:cNvPr id="5" name="Tekstfelt 4">
            <a:extLst>
              <a:ext uri="{FF2B5EF4-FFF2-40B4-BE49-F238E27FC236}">
                <a16:creationId xmlns:a16="http://schemas.microsoft.com/office/drawing/2014/main" id="{4C918926-D71B-4776-A37D-51156C63DCD3}"/>
              </a:ext>
            </a:extLst>
          </p:cNvPr>
          <p:cNvSpPr txBox="1"/>
          <p:nvPr/>
        </p:nvSpPr>
        <p:spPr>
          <a:xfrm>
            <a:off x="404162" y="4962984"/>
            <a:ext cx="2304256" cy="226591"/>
          </a:xfrm>
          <a:prstGeom prst="rect">
            <a:avLst/>
          </a:prstGeom>
          <a:noFill/>
        </p:spPr>
        <p:txBody>
          <a:bodyPr vert="horz" wrap="square" lIns="72000" tIns="36000" rIns="72000" bIns="36000" rtlCol="0" anchor="t" anchorCtr="0">
            <a:spAutoFit/>
          </a:bodyPr>
          <a:lstStyle/>
          <a:p>
            <a:r>
              <a:rPr lang="en-US" sz="1000">
                <a:solidFill>
                  <a:srgbClr val="3D4955"/>
                </a:solidFill>
                <a:latin typeface="Franklin Gothic Book" panose="020B0503020102020204" pitchFamily="34" charset="0"/>
                <a:ea typeface="Open Sans" panose="020B0606030504020204" pitchFamily="34" charset="0"/>
                <a:cs typeface="Open Sans" panose="020B0606030504020204" pitchFamily="34" charset="0"/>
              </a:rPr>
              <a:t>Source: </a:t>
            </a:r>
            <a:r>
              <a:rPr lang="en-US" sz="1000" err="1">
                <a:solidFill>
                  <a:srgbClr val="3D4955"/>
                </a:solidFill>
                <a:latin typeface="Franklin Gothic Book" panose="020B0503020102020204" pitchFamily="34" charset="0"/>
                <a:ea typeface="Open Sans" panose="020B0606030504020204" pitchFamily="34" charset="0"/>
                <a:cs typeface="Open Sans" panose="020B0606030504020204" pitchFamily="34" charset="0"/>
              </a:rPr>
              <a:t>Styrelsen</a:t>
            </a:r>
            <a:r>
              <a:rPr lang="en-US" sz="1000">
                <a:solidFill>
                  <a:srgbClr val="3D4955"/>
                </a:solidFill>
                <a:latin typeface="Franklin Gothic Book" panose="020B0503020102020204" pitchFamily="34" charset="0"/>
                <a:ea typeface="Open Sans" panose="020B0606030504020204" pitchFamily="34" charset="0"/>
                <a:cs typeface="Open Sans" panose="020B0606030504020204" pitchFamily="34" charset="0"/>
              </a:rPr>
              <a:t> for It </a:t>
            </a:r>
            <a:r>
              <a:rPr lang="en-US" sz="1000" err="1">
                <a:solidFill>
                  <a:srgbClr val="3D4955"/>
                </a:solidFill>
                <a:latin typeface="Franklin Gothic Book" panose="020B0503020102020204" pitchFamily="34" charset="0"/>
                <a:ea typeface="Open Sans" panose="020B0606030504020204" pitchFamily="34" charset="0"/>
                <a:cs typeface="Open Sans" panose="020B0606030504020204" pitchFamily="34" charset="0"/>
              </a:rPr>
              <a:t>og</a:t>
            </a:r>
            <a:r>
              <a:rPr lang="en-US" sz="1000">
                <a:solidFill>
                  <a:srgbClr val="3D4955"/>
                </a:solidFill>
                <a:latin typeface="Franklin Gothic Book" panose="020B0503020102020204" pitchFamily="34" charset="0"/>
                <a:ea typeface="Open Sans" panose="020B0606030504020204" pitchFamily="34" charset="0"/>
                <a:cs typeface="Open Sans" panose="020B0606030504020204" pitchFamily="34" charset="0"/>
              </a:rPr>
              <a:t> </a:t>
            </a:r>
            <a:r>
              <a:rPr lang="en-US" sz="1000" err="1">
                <a:solidFill>
                  <a:srgbClr val="3D4955"/>
                </a:solidFill>
                <a:latin typeface="Franklin Gothic Book" panose="020B0503020102020204" pitchFamily="34" charset="0"/>
                <a:ea typeface="Open Sans" panose="020B0606030504020204" pitchFamily="34" charset="0"/>
                <a:cs typeface="Open Sans" panose="020B0606030504020204" pitchFamily="34" charset="0"/>
              </a:rPr>
              <a:t>Læring</a:t>
            </a:r>
            <a:endParaRPr lang="en-US" sz="1000">
              <a:solidFill>
                <a:srgbClr val="3D4955"/>
              </a:solidFill>
              <a:latin typeface="Franklin Gothic Book" panose="020B0503020102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53330350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3" name="Undertitel 2">
            <a:extLst>
              <a:ext uri="{FF2B5EF4-FFF2-40B4-BE49-F238E27FC236}">
                <a16:creationId xmlns:a16="http://schemas.microsoft.com/office/drawing/2014/main" id="{9BF1ADDC-370F-4228-89C4-9BD83FB7AE33}"/>
              </a:ext>
            </a:extLst>
          </p:cNvPr>
          <p:cNvSpPr>
            <a:spLocks noGrp="1"/>
          </p:cNvSpPr>
          <p:nvPr>
            <p:ph type="subTitle" idx="1"/>
          </p:nvPr>
        </p:nvSpPr>
        <p:spPr/>
        <p:txBody>
          <a:bodyPr/>
          <a:lstStyle/>
          <a:p>
            <a:pPr marL="285750" indent="-285750">
              <a:buFont typeface="Wingdings" panose="05000000000000000000" pitchFamily="2" charset="2"/>
              <a:buChar char="ü"/>
            </a:pPr>
            <a:r>
              <a:rPr lang="en-US">
                <a:solidFill>
                  <a:schemeClr val="tx2"/>
                </a:solidFill>
              </a:rPr>
              <a:t>Select and adjust the relevant slides</a:t>
            </a:r>
          </a:p>
          <a:p>
            <a:pPr marL="285750" indent="-285750">
              <a:buFont typeface="Wingdings" panose="05000000000000000000" pitchFamily="2" charset="2"/>
              <a:buChar char="ü"/>
            </a:pPr>
            <a:r>
              <a:rPr lang="en-US">
                <a:solidFill>
                  <a:schemeClr val="tx2"/>
                </a:solidFill>
              </a:rPr>
              <a:t>Delete the other slides</a:t>
            </a:r>
          </a:p>
          <a:p>
            <a:pPr marL="285750" indent="-285750">
              <a:buFont typeface="Wingdings" panose="05000000000000000000" pitchFamily="2" charset="2"/>
              <a:buChar char="ü"/>
            </a:pPr>
            <a:r>
              <a:rPr lang="en-US">
                <a:solidFill>
                  <a:schemeClr val="tx2"/>
                </a:solidFill>
              </a:rPr>
              <a:t>Delete these instructions</a:t>
            </a:r>
          </a:p>
        </p:txBody>
      </p:sp>
      <p:sp>
        <p:nvSpPr>
          <p:cNvPr id="4" name="Pladsholder til tekst 3">
            <a:extLst>
              <a:ext uri="{FF2B5EF4-FFF2-40B4-BE49-F238E27FC236}">
                <a16:creationId xmlns:a16="http://schemas.microsoft.com/office/drawing/2014/main" id="{47DCB648-B909-4D9A-899B-98018EBE2D46}"/>
              </a:ext>
            </a:extLst>
          </p:cNvPr>
          <p:cNvSpPr>
            <a:spLocks noGrp="1"/>
          </p:cNvSpPr>
          <p:nvPr>
            <p:ph type="body" sz="quarter" idx="13"/>
          </p:nvPr>
        </p:nvSpPr>
        <p:spPr/>
        <p:txBody>
          <a:bodyPr/>
          <a:lstStyle/>
          <a:p>
            <a:endParaRPr lang="en-US"/>
          </a:p>
        </p:txBody>
      </p:sp>
      <p:sp>
        <p:nvSpPr>
          <p:cNvPr id="5" name="Pladsholder til tekst 4">
            <a:extLst>
              <a:ext uri="{FF2B5EF4-FFF2-40B4-BE49-F238E27FC236}">
                <a16:creationId xmlns:a16="http://schemas.microsoft.com/office/drawing/2014/main" id="{F853F8E0-DAEB-4B50-AEB1-0B3AD374BEB7}"/>
              </a:ext>
            </a:extLst>
          </p:cNvPr>
          <p:cNvSpPr>
            <a:spLocks noGrp="1"/>
          </p:cNvSpPr>
          <p:nvPr>
            <p:ph type="body" sz="quarter" idx="14"/>
          </p:nvPr>
        </p:nvSpPr>
        <p:spPr>
          <a:xfrm>
            <a:off x="1685484" y="1777380"/>
            <a:ext cx="6120334" cy="792163"/>
          </a:xfrm>
        </p:spPr>
        <p:txBody>
          <a:bodyPr/>
          <a:lstStyle/>
          <a:p>
            <a:r>
              <a:rPr lang="en-US" b="1">
                <a:solidFill>
                  <a:schemeClr val="tx2"/>
                </a:solidFill>
              </a:rPr>
              <a:t>Recap and evaluation</a:t>
            </a:r>
          </a:p>
        </p:txBody>
      </p:sp>
    </p:spTree>
    <p:extLst>
      <p:ext uri="{BB962C8B-B14F-4D97-AF65-F5344CB8AC3E}">
        <p14:creationId xmlns:p14="http://schemas.microsoft.com/office/powerpoint/2010/main" val="10714279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Et billede, der indeholder tekst&#10;&#10;Automatisk oprettet beskrivelse">
            <a:extLst>
              <a:ext uri="{FF2B5EF4-FFF2-40B4-BE49-F238E27FC236}">
                <a16:creationId xmlns:a16="http://schemas.microsoft.com/office/drawing/2014/main" id="{666E5B6C-8C58-494C-88F7-86F5B930E84A}"/>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rcRect/>
          <a:stretch/>
        </p:blipFill>
        <p:spPr>
          <a:xfrm rot="5400000">
            <a:off x="4703329" y="781955"/>
            <a:ext cx="4695331" cy="3805861"/>
          </a:xfrm>
          <a:prstGeom prst="rect">
            <a:avLst/>
          </a:prstGeom>
        </p:spPr>
      </p:pic>
      <p:sp>
        <p:nvSpPr>
          <p:cNvPr id="2" name="Pladsholder til tekst 1">
            <a:extLst>
              <a:ext uri="{FF2B5EF4-FFF2-40B4-BE49-F238E27FC236}">
                <a16:creationId xmlns:a16="http://schemas.microsoft.com/office/drawing/2014/main" id="{33ADE27E-1610-48FA-8983-E275EB36D8CF}"/>
              </a:ext>
            </a:extLst>
          </p:cNvPr>
          <p:cNvSpPr>
            <a:spLocks noGrp="1"/>
          </p:cNvSpPr>
          <p:nvPr>
            <p:ph type="body" sz="quarter" idx="11"/>
          </p:nvPr>
        </p:nvSpPr>
        <p:spPr>
          <a:xfrm>
            <a:off x="107505" y="0"/>
            <a:ext cx="3941355" cy="883828"/>
          </a:xfrm>
        </p:spPr>
        <p:txBody>
          <a:bodyPr/>
          <a:lstStyle/>
          <a:p>
            <a:r>
              <a:rPr lang="en-GB"/>
              <a:t>introduction – who am I?</a:t>
            </a:r>
          </a:p>
        </p:txBody>
      </p:sp>
      <p:sp>
        <p:nvSpPr>
          <p:cNvPr id="4" name="Pladsholder til tekst 3">
            <a:extLst>
              <a:ext uri="{FF2B5EF4-FFF2-40B4-BE49-F238E27FC236}">
                <a16:creationId xmlns:a16="http://schemas.microsoft.com/office/drawing/2014/main" id="{62414960-E6EA-4F61-A374-75F7B0C489F7}"/>
              </a:ext>
            </a:extLst>
          </p:cNvPr>
          <p:cNvSpPr>
            <a:spLocks noGrp="1"/>
          </p:cNvSpPr>
          <p:nvPr>
            <p:ph type="body" sz="quarter" idx="13"/>
          </p:nvPr>
        </p:nvSpPr>
        <p:spPr/>
        <p:txBody>
          <a:bodyPr/>
          <a:lstStyle/>
          <a:p>
            <a:endParaRPr lang="en-GB"/>
          </a:p>
        </p:txBody>
      </p:sp>
      <p:sp>
        <p:nvSpPr>
          <p:cNvPr id="7" name="Undertitel 2"/>
          <p:cNvSpPr txBox="1">
            <a:spLocks/>
          </p:cNvSpPr>
          <p:nvPr/>
        </p:nvSpPr>
        <p:spPr>
          <a:xfrm>
            <a:off x="311658" y="1129308"/>
            <a:ext cx="7704856" cy="3281908"/>
          </a:xfrm>
          <a:prstGeom prst="rect">
            <a:avLst/>
          </a:prstGeom>
        </p:spPr>
        <p:txBody>
          <a:bodyPr>
            <a:normAutofit/>
          </a:bodyPr>
          <a:lstStyle/>
          <a:p>
            <a:pPr marL="285750" marR="0" lvl="0" indent="-285750" algn="l" defTabSz="914400" rtl="0" eaLnBrk="1" fontAlgn="auto" latinLnBrk="0" hangingPunct="1">
              <a:lnSpc>
                <a:spcPct val="100000"/>
              </a:lnSpc>
              <a:spcBef>
                <a:spcPct val="20000"/>
              </a:spcBef>
              <a:spcAft>
                <a:spcPts val="60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3D4955"/>
                </a:solidFill>
                <a:effectLst/>
                <a:uLnTx/>
                <a:uFillTx/>
                <a:latin typeface="Franklin Gothic Book" panose="020B0503020102020204" pitchFamily="34" charset="0"/>
              </a:rPr>
              <a:t>Select a card/image that best illustrates who you are.</a:t>
            </a:r>
          </a:p>
          <a:p>
            <a:pPr marL="285750" marR="0" lvl="0" indent="-285750" algn="l" defTabSz="914400" rtl="0" eaLnBrk="1" fontAlgn="auto" latinLnBrk="0" hangingPunct="1">
              <a:lnSpc>
                <a:spcPct val="100000"/>
              </a:lnSpc>
              <a:spcBef>
                <a:spcPct val="20000"/>
              </a:spcBef>
              <a:spcAft>
                <a:spcPts val="60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3D4955"/>
                </a:solidFill>
                <a:effectLst/>
                <a:uLnTx/>
                <a:uFillTx/>
                <a:latin typeface="Franklin Gothic Book" panose="020B0503020102020204" pitchFamily="34" charset="0"/>
              </a:rPr>
              <a:t>You decide what you would like to share.</a:t>
            </a:r>
          </a:p>
          <a:p>
            <a:pPr marL="285750" marR="0" lvl="0" indent="-285750" algn="l" defTabSz="914400" rtl="0" eaLnBrk="1" fontAlgn="auto" latinLnBrk="0" hangingPunct="1">
              <a:lnSpc>
                <a:spcPct val="100000"/>
              </a:lnSpc>
              <a:spcBef>
                <a:spcPct val="20000"/>
              </a:spcBef>
              <a:spcAft>
                <a:spcPts val="600"/>
              </a:spcAft>
              <a:buClrTx/>
              <a:buSzTx/>
              <a:buFont typeface="Arial" panose="020B0604020202020204" pitchFamily="34" charset="0"/>
              <a:buChar char="•"/>
              <a:tabLst/>
              <a:defRPr/>
            </a:pPr>
            <a:r>
              <a:rPr lang="en-GB" sz="1600">
                <a:solidFill>
                  <a:srgbClr val="3D4955"/>
                </a:solidFill>
                <a:latin typeface="Franklin Gothic Book" panose="020B0503020102020204" pitchFamily="34" charset="0"/>
              </a:rPr>
              <a:t>Max. 10 minutes to select and prepare.</a:t>
            </a:r>
          </a:p>
          <a:p>
            <a:pPr marL="285750" marR="0" lvl="0" indent="-285750" algn="l" defTabSz="914400" rtl="0" eaLnBrk="1" fontAlgn="auto" latinLnBrk="0" hangingPunct="1">
              <a:lnSpc>
                <a:spcPct val="100000"/>
              </a:lnSpc>
              <a:spcBef>
                <a:spcPct val="20000"/>
              </a:spcBef>
              <a:spcAft>
                <a:spcPts val="60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3D4955"/>
                </a:solidFill>
                <a:effectLst/>
                <a:uLnTx/>
                <a:uFillTx/>
                <a:latin typeface="Franklin Gothic Book" panose="020B0503020102020204" pitchFamily="34" charset="0"/>
              </a:rPr>
              <a:t>Max. 5 minutes to tell your story to the group.</a:t>
            </a:r>
          </a:p>
          <a:p>
            <a:pPr marL="342900" marR="0" lvl="0" indent="-342900" algn="l" defTabSz="914400" rtl="0" eaLnBrk="1" fontAlgn="auto" latinLnBrk="0" hangingPunct="1">
              <a:lnSpc>
                <a:spcPct val="100000"/>
              </a:lnSpc>
              <a:spcBef>
                <a:spcPct val="20000"/>
              </a:spcBef>
              <a:spcAft>
                <a:spcPts val="600"/>
              </a:spcAft>
              <a:buClrTx/>
              <a:buSzTx/>
              <a:buFont typeface="Arial" pitchFamily="34" charset="0"/>
              <a:buChar char="•"/>
              <a:tabLst/>
              <a:defRPr/>
            </a:pPr>
            <a:endParaRPr kumimoji="0" lang="en-GB" sz="2400" b="0" i="0" u="none" strike="noStrike" kern="1200" cap="none" spc="0" normalizeH="0" baseline="0" noProof="0">
              <a:ln>
                <a:noFill/>
              </a:ln>
              <a:solidFill>
                <a:srgbClr val="3D4955"/>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600"/>
              </a:spcAft>
              <a:buClrTx/>
              <a:buSzTx/>
              <a:buFont typeface="Arial" pitchFamily="34" charset="0"/>
              <a:buChar char="•"/>
              <a:tabLst/>
              <a:defRPr/>
            </a:pPr>
            <a:endParaRPr kumimoji="0" lang="en-GB" sz="2000" b="0" i="0" u="none" strike="noStrike" kern="1200" cap="none" spc="0" normalizeH="0" baseline="0" noProof="0">
              <a:ln>
                <a:noFill/>
              </a:ln>
              <a:solidFill>
                <a:srgbClr val="3D4955"/>
              </a:solidFill>
              <a:effectLst/>
              <a:uLnTx/>
              <a:uFillTx/>
              <a:latin typeface="+mn-lt"/>
              <a:ea typeface="+mn-ea"/>
              <a:cs typeface="+mn-cs"/>
            </a:endParaRPr>
          </a:p>
        </p:txBody>
      </p:sp>
    </p:spTree>
    <p:extLst>
      <p:ext uri="{BB962C8B-B14F-4D97-AF65-F5344CB8AC3E}">
        <p14:creationId xmlns:p14="http://schemas.microsoft.com/office/powerpoint/2010/main" val="74446575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ladsholder til tekst 9">
            <a:extLst>
              <a:ext uri="{FF2B5EF4-FFF2-40B4-BE49-F238E27FC236}">
                <a16:creationId xmlns:a16="http://schemas.microsoft.com/office/drawing/2014/main" id="{CABA7D39-10E5-4D19-ABEE-127F17E61504}"/>
              </a:ext>
            </a:extLst>
          </p:cNvPr>
          <p:cNvSpPr>
            <a:spLocks noGrp="1"/>
          </p:cNvSpPr>
          <p:nvPr>
            <p:ph type="body" sz="quarter" idx="11"/>
          </p:nvPr>
        </p:nvSpPr>
        <p:spPr>
          <a:xfrm>
            <a:off x="107505" y="0"/>
            <a:ext cx="3754700" cy="883828"/>
          </a:xfrm>
        </p:spPr>
        <p:txBody>
          <a:bodyPr/>
          <a:lstStyle/>
          <a:p>
            <a:r>
              <a:rPr lang="en-US"/>
              <a:t>Recognizing each other</a:t>
            </a:r>
          </a:p>
        </p:txBody>
      </p:sp>
      <p:pic>
        <p:nvPicPr>
          <p:cNvPr id="14" name="Pladsholder til billede 13">
            <a:extLst>
              <a:ext uri="{FF2B5EF4-FFF2-40B4-BE49-F238E27FC236}">
                <a16:creationId xmlns:a16="http://schemas.microsoft.com/office/drawing/2014/main" id="{F334D429-5DC2-4BF9-AD91-7834161F1C81}"/>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
        <p:nvSpPr>
          <p:cNvPr id="11" name="Pladsholder til tekst 10">
            <a:extLst>
              <a:ext uri="{FF2B5EF4-FFF2-40B4-BE49-F238E27FC236}">
                <a16:creationId xmlns:a16="http://schemas.microsoft.com/office/drawing/2014/main" id="{5B3F982C-6922-4A04-A1BE-08D42F95F83A}"/>
              </a:ext>
            </a:extLst>
          </p:cNvPr>
          <p:cNvSpPr>
            <a:spLocks noGrp="1"/>
          </p:cNvSpPr>
          <p:nvPr>
            <p:ph type="body" sz="quarter" idx="13"/>
          </p:nvPr>
        </p:nvSpPr>
        <p:spPr/>
        <p:txBody>
          <a:bodyPr/>
          <a:lstStyle/>
          <a:p>
            <a:endParaRPr lang="en-US"/>
          </a:p>
        </p:txBody>
      </p:sp>
      <p:sp>
        <p:nvSpPr>
          <p:cNvPr id="12" name="Pladsholder til tekst 11">
            <a:extLst>
              <a:ext uri="{FF2B5EF4-FFF2-40B4-BE49-F238E27FC236}">
                <a16:creationId xmlns:a16="http://schemas.microsoft.com/office/drawing/2014/main" id="{7F389D74-3751-47FD-807F-15E0EBC17333}"/>
              </a:ext>
            </a:extLst>
          </p:cNvPr>
          <p:cNvSpPr>
            <a:spLocks noGrp="1"/>
          </p:cNvSpPr>
          <p:nvPr>
            <p:ph type="body" sz="quarter" idx="14"/>
          </p:nvPr>
        </p:nvSpPr>
        <p:spPr/>
        <p:txBody>
          <a:bodyPr/>
          <a:lstStyle/>
          <a:p>
            <a:r>
              <a:rPr lang="en-US"/>
              <a:t>Write a note and stick it on your colleague’s back.</a:t>
            </a:r>
          </a:p>
          <a:p>
            <a:r>
              <a:rPr lang="en-US"/>
              <a:t>Answer the question: how does he/she contribute to creating a good team in your daily work. </a:t>
            </a:r>
          </a:p>
          <a:p>
            <a:r>
              <a:rPr lang="en-US" i="1"/>
              <a:t>Everyone </a:t>
            </a:r>
            <a:r>
              <a:rPr lang="en-US"/>
              <a:t>must make a note</a:t>
            </a:r>
          </a:p>
        </p:txBody>
      </p:sp>
    </p:spTree>
    <p:extLst>
      <p:ext uri="{BB962C8B-B14F-4D97-AF65-F5344CB8AC3E}">
        <p14:creationId xmlns:p14="http://schemas.microsoft.com/office/powerpoint/2010/main" val="289635357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tekst 4">
            <a:extLst>
              <a:ext uri="{FF2B5EF4-FFF2-40B4-BE49-F238E27FC236}">
                <a16:creationId xmlns:a16="http://schemas.microsoft.com/office/drawing/2014/main" id="{E6881694-BE0A-40DC-93BE-0906189568CB}"/>
              </a:ext>
            </a:extLst>
          </p:cNvPr>
          <p:cNvSpPr>
            <a:spLocks noGrp="1"/>
          </p:cNvSpPr>
          <p:nvPr>
            <p:ph type="body" sz="quarter" idx="11"/>
          </p:nvPr>
        </p:nvSpPr>
        <p:spPr>
          <a:xfrm>
            <a:off x="107505" y="0"/>
            <a:ext cx="1171429" cy="883828"/>
          </a:xfrm>
        </p:spPr>
        <p:txBody>
          <a:bodyPr/>
          <a:lstStyle/>
          <a:p>
            <a:r>
              <a:rPr lang="en-US"/>
              <a:t>recap</a:t>
            </a:r>
          </a:p>
        </p:txBody>
      </p:sp>
      <p:pic>
        <p:nvPicPr>
          <p:cNvPr id="11" name="Pladsholder til billede 10">
            <a:extLst>
              <a:ext uri="{FF2B5EF4-FFF2-40B4-BE49-F238E27FC236}">
                <a16:creationId xmlns:a16="http://schemas.microsoft.com/office/drawing/2014/main" id="{A0AC5BC5-6027-4A59-B381-B55985666FB5}"/>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
        <p:nvSpPr>
          <p:cNvPr id="6" name="Pladsholder til tekst 5">
            <a:extLst>
              <a:ext uri="{FF2B5EF4-FFF2-40B4-BE49-F238E27FC236}">
                <a16:creationId xmlns:a16="http://schemas.microsoft.com/office/drawing/2014/main" id="{BB30E0F3-62A3-4C5A-BB34-22D3F99088E7}"/>
              </a:ext>
            </a:extLst>
          </p:cNvPr>
          <p:cNvSpPr>
            <a:spLocks noGrp="1"/>
          </p:cNvSpPr>
          <p:nvPr>
            <p:ph type="body" sz="quarter" idx="13"/>
          </p:nvPr>
        </p:nvSpPr>
        <p:spPr/>
        <p:txBody>
          <a:bodyPr/>
          <a:lstStyle/>
          <a:p>
            <a:endParaRPr lang="en-US"/>
          </a:p>
        </p:txBody>
      </p:sp>
      <p:sp>
        <p:nvSpPr>
          <p:cNvPr id="7" name="Pladsholder til tekst 6">
            <a:extLst>
              <a:ext uri="{FF2B5EF4-FFF2-40B4-BE49-F238E27FC236}">
                <a16:creationId xmlns:a16="http://schemas.microsoft.com/office/drawing/2014/main" id="{81C149CC-228C-43DC-BB1E-4A055E4D8AA4}"/>
              </a:ext>
            </a:extLst>
          </p:cNvPr>
          <p:cNvSpPr>
            <a:spLocks noGrp="1"/>
          </p:cNvSpPr>
          <p:nvPr>
            <p:ph type="body" sz="quarter" idx="14"/>
          </p:nvPr>
        </p:nvSpPr>
        <p:spPr/>
        <p:txBody>
          <a:bodyPr/>
          <a:lstStyle/>
          <a:p>
            <a:r>
              <a:rPr lang="en-US"/>
              <a:t>What are you taking away from this? </a:t>
            </a:r>
          </a:p>
          <a:p>
            <a:r>
              <a:rPr lang="en-US"/>
              <a:t>What made you curious? </a:t>
            </a:r>
          </a:p>
          <a:p>
            <a:r>
              <a:rPr lang="en-US"/>
              <a:t>What will you do differently tomorrow?</a:t>
            </a:r>
          </a:p>
          <a:p>
            <a:r>
              <a:rPr lang="en-US"/>
              <a:t>Next step…?</a:t>
            </a:r>
          </a:p>
          <a:p>
            <a:endParaRPr lang="en-US"/>
          </a:p>
        </p:txBody>
      </p:sp>
    </p:spTree>
    <p:extLst>
      <p:ext uri="{BB962C8B-B14F-4D97-AF65-F5344CB8AC3E}">
        <p14:creationId xmlns:p14="http://schemas.microsoft.com/office/powerpoint/2010/main" val="317075432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1"/>
          </p:nvPr>
        </p:nvSpPr>
        <p:spPr>
          <a:xfrm>
            <a:off x="107505" y="0"/>
            <a:ext cx="2231015" cy="883828"/>
          </a:xfrm>
        </p:spPr>
        <p:txBody>
          <a:bodyPr/>
          <a:lstStyle/>
          <a:p>
            <a:r>
              <a:rPr lang="en-US"/>
              <a:t>For next time</a:t>
            </a:r>
          </a:p>
        </p:txBody>
      </p:sp>
      <p:pic>
        <p:nvPicPr>
          <p:cNvPr id="9" name="Pladsholder til billede 8" descr="Et billede, der indeholder person, kvinde, væg, indendørs&#10;&#10;Automatisk oprettet beskrivelse">
            <a:extLst>
              <a:ext uri="{FF2B5EF4-FFF2-40B4-BE49-F238E27FC236}">
                <a16:creationId xmlns:a16="http://schemas.microsoft.com/office/drawing/2014/main" id="{67591020-BA33-4D3C-BE84-19C19A9211B2}"/>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
        <p:nvSpPr>
          <p:cNvPr id="4" name="Pladsholder til tekst 3"/>
          <p:cNvSpPr>
            <a:spLocks noGrp="1"/>
          </p:cNvSpPr>
          <p:nvPr>
            <p:ph type="body" sz="quarter" idx="13"/>
          </p:nvPr>
        </p:nvSpPr>
        <p:spPr/>
        <p:txBody>
          <a:bodyPr/>
          <a:lstStyle/>
          <a:p>
            <a:endParaRPr lang="en-US">
              <a:cs typeface="Arial" pitchFamily="34" charset="0"/>
            </a:endParaRPr>
          </a:p>
          <a:p>
            <a:endParaRPr lang="en-US">
              <a:cs typeface="Arial" pitchFamily="34" charset="0"/>
            </a:endParaRPr>
          </a:p>
          <a:p>
            <a:endParaRPr lang="en-US">
              <a:cs typeface="Arial" pitchFamily="34" charset="0"/>
            </a:endParaRPr>
          </a:p>
          <a:p>
            <a:pPr marL="342900" indent="-342900">
              <a:buFont typeface="+mj-lt"/>
              <a:buAutoNum type="arabicPeriod"/>
            </a:pPr>
            <a:endParaRPr lang="en-US">
              <a:cs typeface="Arial" pitchFamily="34" charset="0"/>
            </a:endParaRPr>
          </a:p>
          <a:p>
            <a:endParaRPr lang="en-US">
              <a:cs typeface="Arial" pitchFamily="34" charset="0"/>
            </a:endParaRPr>
          </a:p>
          <a:p>
            <a:pPr marL="342900" indent="-342900">
              <a:buFont typeface="+mj-lt"/>
              <a:buAutoNum type="arabicPeriod"/>
            </a:pPr>
            <a:endParaRPr lang="en-US">
              <a:cs typeface="Arial" pitchFamily="34" charset="0"/>
            </a:endParaRPr>
          </a:p>
          <a:p>
            <a:pPr marL="342900" indent="-342900">
              <a:buFont typeface="+mj-lt"/>
              <a:buAutoNum type="arabicPeriod"/>
            </a:pPr>
            <a:endParaRPr lang="en-US"/>
          </a:p>
          <a:p>
            <a:endParaRPr lang="en-US"/>
          </a:p>
          <a:p>
            <a:endParaRPr lang="en-US"/>
          </a:p>
          <a:p>
            <a:endParaRPr lang="en-US"/>
          </a:p>
          <a:p>
            <a:endParaRPr lang="en-US"/>
          </a:p>
        </p:txBody>
      </p:sp>
      <p:sp>
        <p:nvSpPr>
          <p:cNvPr id="7" name="Pladsholder til tekst 6">
            <a:extLst>
              <a:ext uri="{FF2B5EF4-FFF2-40B4-BE49-F238E27FC236}">
                <a16:creationId xmlns:a16="http://schemas.microsoft.com/office/drawing/2014/main" id="{82B4E937-D3E7-4816-BC6A-C070DBE2FE67}"/>
              </a:ext>
            </a:extLst>
          </p:cNvPr>
          <p:cNvSpPr>
            <a:spLocks noGrp="1"/>
          </p:cNvSpPr>
          <p:nvPr>
            <p:ph type="body" sz="quarter" idx="14"/>
          </p:nvPr>
        </p:nvSpPr>
        <p:spPr/>
        <p:txBody>
          <a:bodyPr/>
          <a:lstStyle/>
          <a:p>
            <a:r>
              <a:rPr lang="en-US" b="1">
                <a:cs typeface="Arial" pitchFamily="34" charset="0"/>
              </a:rPr>
              <a:t>Practice adapting your communication to the receiver.</a:t>
            </a:r>
          </a:p>
          <a:p>
            <a:r>
              <a:rPr lang="en-US">
                <a:cs typeface="Arial" pitchFamily="34" charset="0"/>
              </a:rPr>
              <a:t>Please bring at least 2 specific examples of situations where you consciously adapted your behavior and communication to the receiver’s type. </a:t>
            </a:r>
          </a:p>
          <a:p>
            <a:r>
              <a:rPr lang="en-US">
                <a:cs typeface="Arial" pitchFamily="34" charset="0"/>
              </a:rPr>
              <a:t>What exactly did you do?</a:t>
            </a:r>
          </a:p>
          <a:p>
            <a:r>
              <a:rPr lang="en-US">
                <a:cs typeface="Arial" pitchFamily="34" charset="0"/>
              </a:rPr>
              <a:t>What was difficult?</a:t>
            </a:r>
          </a:p>
          <a:p>
            <a:r>
              <a:rPr lang="en-US">
                <a:cs typeface="Arial" pitchFamily="34" charset="0"/>
              </a:rPr>
              <a:t>What worked well? </a:t>
            </a:r>
          </a:p>
        </p:txBody>
      </p:sp>
    </p:spTree>
    <p:extLst>
      <p:ext uri="{BB962C8B-B14F-4D97-AF65-F5344CB8AC3E}">
        <p14:creationId xmlns:p14="http://schemas.microsoft.com/office/powerpoint/2010/main" val="408495402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D9ECCEDB-2762-4D51-A2AA-5B0A35AA1A39}"/>
              </a:ext>
            </a:extLst>
          </p:cNvPr>
          <p:cNvSpPr>
            <a:spLocks noGrp="1"/>
          </p:cNvSpPr>
          <p:nvPr>
            <p:ph type="body" sz="quarter" idx="11"/>
          </p:nvPr>
        </p:nvSpPr>
        <p:spPr>
          <a:xfrm>
            <a:off x="107505" y="0"/>
            <a:ext cx="3903395" cy="883828"/>
          </a:xfrm>
        </p:spPr>
        <p:txBody>
          <a:bodyPr/>
          <a:lstStyle/>
          <a:p>
            <a:r>
              <a:rPr lang="da-DK"/>
              <a:t>Hand out of </a:t>
            </a:r>
            <a:r>
              <a:rPr lang="da-DK" err="1"/>
              <a:t>easi</a:t>
            </a:r>
            <a:r>
              <a:rPr lang="da-DK"/>
              <a:t> </a:t>
            </a:r>
            <a:r>
              <a:rPr lang="da-DK" err="1"/>
              <a:t>reports</a:t>
            </a:r>
            <a:endParaRPr lang="da-DK"/>
          </a:p>
        </p:txBody>
      </p:sp>
      <p:sp>
        <p:nvSpPr>
          <p:cNvPr id="4" name="Pladsholder til tekst 3">
            <a:extLst>
              <a:ext uri="{FF2B5EF4-FFF2-40B4-BE49-F238E27FC236}">
                <a16:creationId xmlns:a16="http://schemas.microsoft.com/office/drawing/2014/main" id="{6883B03F-B334-41FC-8BEE-2AD344C11870}"/>
              </a:ext>
            </a:extLst>
          </p:cNvPr>
          <p:cNvSpPr>
            <a:spLocks noGrp="1"/>
          </p:cNvSpPr>
          <p:nvPr>
            <p:ph type="body" sz="quarter" idx="13"/>
          </p:nvPr>
        </p:nvSpPr>
        <p:spPr/>
        <p:txBody>
          <a:bodyPr/>
          <a:lstStyle/>
          <a:p>
            <a:endParaRPr lang="da-DK"/>
          </a:p>
        </p:txBody>
      </p:sp>
      <p:pic>
        <p:nvPicPr>
          <p:cNvPr id="7" name="Picture 2">
            <a:extLst>
              <a:ext uri="{FF2B5EF4-FFF2-40B4-BE49-F238E27FC236}">
                <a16:creationId xmlns:a16="http://schemas.microsoft.com/office/drawing/2014/main" id="{6D4D0FA9-23AF-4B7C-B4A7-69A845BCA794}"/>
              </a:ext>
            </a:extLst>
          </p:cNvPr>
          <p:cNvPicPr>
            <a:picLocks noChangeAspect="1" noChangeArrowheads="1"/>
          </p:cNvPicPr>
          <p:nvPr/>
        </p:nvPicPr>
        <p:blipFill>
          <a:blip r:embed="rId3" cstate="print"/>
          <a:srcRect/>
          <a:stretch>
            <a:fillRect/>
          </a:stretch>
        </p:blipFill>
        <p:spPr bwMode="auto">
          <a:xfrm rot="443358">
            <a:off x="4197096" y="1136649"/>
            <a:ext cx="2464025" cy="3482026"/>
          </a:xfrm>
          <a:prstGeom prst="rect">
            <a:avLst/>
          </a:prstGeom>
          <a:noFill/>
          <a:ln w="9525">
            <a:noFill/>
            <a:miter lim="800000"/>
            <a:headEnd/>
            <a:tailEnd/>
          </a:ln>
        </p:spPr>
      </p:pic>
      <p:pic>
        <p:nvPicPr>
          <p:cNvPr id="8" name="Picture 2">
            <a:extLst>
              <a:ext uri="{FF2B5EF4-FFF2-40B4-BE49-F238E27FC236}">
                <a16:creationId xmlns:a16="http://schemas.microsoft.com/office/drawing/2014/main" id="{7AA174B7-55BF-467A-89DC-4DF859BA45DE}"/>
              </a:ext>
            </a:extLst>
          </p:cNvPr>
          <p:cNvPicPr>
            <a:picLocks noChangeAspect="1" noChangeArrowheads="1"/>
          </p:cNvPicPr>
          <p:nvPr/>
        </p:nvPicPr>
        <p:blipFill>
          <a:blip r:embed="rId4" cstate="print"/>
          <a:srcRect/>
          <a:stretch>
            <a:fillRect/>
          </a:stretch>
        </p:blipFill>
        <p:spPr bwMode="auto">
          <a:xfrm rot="1309887">
            <a:off x="5923174" y="1000632"/>
            <a:ext cx="2464025" cy="3482026"/>
          </a:xfrm>
          <a:prstGeom prst="rect">
            <a:avLst/>
          </a:prstGeom>
          <a:noFill/>
          <a:ln w="9525">
            <a:noFill/>
            <a:miter lim="800000"/>
            <a:headEnd/>
            <a:tailEnd/>
          </a:ln>
        </p:spPr>
      </p:pic>
      <p:pic>
        <p:nvPicPr>
          <p:cNvPr id="9" name="Picture 3">
            <a:extLst>
              <a:ext uri="{FF2B5EF4-FFF2-40B4-BE49-F238E27FC236}">
                <a16:creationId xmlns:a16="http://schemas.microsoft.com/office/drawing/2014/main" id="{1BD30777-7992-4321-A0EE-401F7029AC7A}"/>
              </a:ext>
            </a:extLst>
          </p:cNvPr>
          <p:cNvPicPr>
            <a:picLocks noChangeAspect="1" noChangeArrowheads="1"/>
          </p:cNvPicPr>
          <p:nvPr/>
        </p:nvPicPr>
        <p:blipFill>
          <a:blip r:embed="rId5" cstate="print"/>
          <a:srcRect/>
          <a:stretch>
            <a:fillRect/>
          </a:stretch>
        </p:blipFill>
        <p:spPr bwMode="auto">
          <a:xfrm rot="20963119">
            <a:off x="1991290" y="1542575"/>
            <a:ext cx="2465049" cy="3482025"/>
          </a:xfrm>
          <a:prstGeom prst="rect">
            <a:avLst/>
          </a:prstGeom>
          <a:noFill/>
          <a:ln w="9525">
            <a:noFill/>
            <a:miter lim="800000"/>
            <a:headEnd/>
            <a:tailEnd/>
          </a:ln>
        </p:spPr>
      </p:pic>
    </p:spTree>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tekst 3">
            <a:extLst>
              <a:ext uri="{FF2B5EF4-FFF2-40B4-BE49-F238E27FC236}">
                <a16:creationId xmlns:a16="http://schemas.microsoft.com/office/drawing/2014/main" id="{5CE3B7FB-826D-44ED-93E6-F4FD060CDC4F}"/>
              </a:ext>
            </a:extLst>
          </p:cNvPr>
          <p:cNvSpPr>
            <a:spLocks noGrp="1"/>
          </p:cNvSpPr>
          <p:nvPr>
            <p:ph type="body" sz="quarter" idx="13"/>
          </p:nvPr>
        </p:nvSpPr>
        <p:spPr>
          <a:xfrm>
            <a:off x="4392000" y="985292"/>
            <a:ext cx="360000" cy="18000"/>
          </a:xfrm>
        </p:spPr>
        <p:txBody>
          <a:bodyPr/>
          <a:lstStyle/>
          <a:p>
            <a:endParaRPr lang="da-DK"/>
          </a:p>
        </p:txBody>
      </p:sp>
      <p:sp>
        <p:nvSpPr>
          <p:cNvPr id="16" name="Rektangel 15">
            <a:extLst>
              <a:ext uri="{FF2B5EF4-FFF2-40B4-BE49-F238E27FC236}">
                <a16:creationId xmlns:a16="http://schemas.microsoft.com/office/drawing/2014/main" id="{8D4EA0B8-3557-458A-800F-65D6D09D7138}"/>
              </a:ext>
            </a:extLst>
          </p:cNvPr>
          <p:cNvSpPr/>
          <p:nvPr/>
        </p:nvSpPr>
        <p:spPr>
          <a:xfrm>
            <a:off x="179512" y="1633364"/>
            <a:ext cx="8784976" cy="26642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Pladsholder til tekst 4">
            <a:extLst>
              <a:ext uri="{FF2B5EF4-FFF2-40B4-BE49-F238E27FC236}">
                <a16:creationId xmlns:a16="http://schemas.microsoft.com/office/drawing/2014/main" id="{57B1383D-2003-44B1-89AD-3C749DE9830C}"/>
              </a:ext>
            </a:extLst>
          </p:cNvPr>
          <p:cNvSpPr>
            <a:spLocks noGrp="1"/>
          </p:cNvSpPr>
          <p:nvPr>
            <p:ph type="body" sz="quarter" idx="14"/>
          </p:nvPr>
        </p:nvSpPr>
        <p:spPr>
          <a:xfrm>
            <a:off x="2051720" y="441785"/>
            <a:ext cx="4895850" cy="792163"/>
          </a:xfrm>
        </p:spPr>
        <p:txBody>
          <a:bodyPr/>
          <a:lstStyle/>
          <a:p>
            <a:r>
              <a:rPr lang="da-DK" b="1" err="1">
                <a:solidFill>
                  <a:schemeClr val="tx2"/>
                </a:solidFill>
              </a:rPr>
              <a:t>Thank</a:t>
            </a:r>
            <a:r>
              <a:rPr lang="da-DK" b="1">
                <a:solidFill>
                  <a:schemeClr val="tx2"/>
                </a:solidFill>
              </a:rPr>
              <a:t> </a:t>
            </a:r>
            <a:r>
              <a:rPr lang="da-DK" b="1" err="1">
                <a:solidFill>
                  <a:schemeClr val="tx2"/>
                </a:solidFill>
              </a:rPr>
              <a:t>you</a:t>
            </a:r>
            <a:r>
              <a:rPr lang="da-DK" b="1">
                <a:solidFill>
                  <a:schemeClr val="tx2"/>
                </a:solidFill>
              </a:rPr>
              <a:t> </a:t>
            </a:r>
          </a:p>
        </p:txBody>
      </p:sp>
      <p:pic>
        <p:nvPicPr>
          <p:cNvPr id="6" name="Billede 5">
            <a:extLst>
              <a:ext uri="{FF2B5EF4-FFF2-40B4-BE49-F238E27FC236}">
                <a16:creationId xmlns:a16="http://schemas.microsoft.com/office/drawing/2014/main" id="{D4987569-AD9A-47BB-9F00-A3AD8353EDCF}"/>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78890" y="984793"/>
            <a:ext cx="6586220" cy="4074795"/>
          </a:xfrm>
          <a:prstGeom prst="rect">
            <a:avLst/>
          </a:prstGeom>
          <a:noFill/>
          <a:ln>
            <a:noFill/>
          </a:ln>
        </p:spPr>
      </p:pic>
    </p:spTree>
    <p:extLst>
      <p:ext uri="{BB962C8B-B14F-4D97-AF65-F5344CB8AC3E}">
        <p14:creationId xmlns:p14="http://schemas.microsoft.com/office/powerpoint/2010/main" val="17372980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6DEE96C3-2765-46A4-941C-C47AA525B3FA}"/>
              </a:ext>
            </a:extLst>
          </p:cNvPr>
          <p:cNvSpPr>
            <a:spLocks noGrp="1"/>
          </p:cNvSpPr>
          <p:nvPr>
            <p:ph type="body" sz="quarter" idx="11"/>
          </p:nvPr>
        </p:nvSpPr>
        <p:spPr>
          <a:xfrm>
            <a:off x="107505" y="0"/>
            <a:ext cx="5833346" cy="883828"/>
          </a:xfrm>
        </p:spPr>
        <p:txBody>
          <a:bodyPr/>
          <a:lstStyle/>
          <a:p>
            <a:r>
              <a:rPr lang="en-GB"/>
              <a:t>Description of the exercise ”Who am I?”</a:t>
            </a:r>
          </a:p>
        </p:txBody>
      </p:sp>
      <p:sp>
        <p:nvSpPr>
          <p:cNvPr id="3" name="Pladsholder til tekst 2">
            <a:extLst>
              <a:ext uri="{FF2B5EF4-FFF2-40B4-BE49-F238E27FC236}">
                <a16:creationId xmlns:a16="http://schemas.microsoft.com/office/drawing/2014/main" id="{6C39333B-77A0-42D7-81EF-11666578F22E}"/>
              </a:ext>
            </a:extLst>
          </p:cNvPr>
          <p:cNvSpPr>
            <a:spLocks noGrp="1"/>
          </p:cNvSpPr>
          <p:nvPr>
            <p:ph type="body" sz="quarter" idx="13"/>
          </p:nvPr>
        </p:nvSpPr>
        <p:spPr/>
        <p:txBody>
          <a:bodyPr/>
          <a:lstStyle/>
          <a:p>
            <a:endParaRPr lang="en-GB"/>
          </a:p>
        </p:txBody>
      </p:sp>
      <p:sp>
        <p:nvSpPr>
          <p:cNvPr id="4" name="Pladsholder til tekst 3">
            <a:extLst>
              <a:ext uri="{FF2B5EF4-FFF2-40B4-BE49-F238E27FC236}">
                <a16:creationId xmlns:a16="http://schemas.microsoft.com/office/drawing/2014/main" id="{607D29BE-C20C-4F75-8F32-E9F9A3FC8295}"/>
              </a:ext>
            </a:extLst>
          </p:cNvPr>
          <p:cNvSpPr>
            <a:spLocks noGrp="1"/>
          </p:cNvSpPr>
          <p:nvPr>
            <p:ph type="body" sz="quarter" idx="14"/>
          </p:nvPr>
        </p:nvSpPr>
        <p:spPr>
          <a:xfrm>
            <a:off x="395536" y="1086351"/>
            <a:ext cx="8568952" cy="4033043"/>
          </a:xfrm>
        </p:spPr>
        <p:txBody>
          <a:bodyPr/>
          <a:lstStyle/>
          <a:p>
            <a:pPr marL="987425" indent="-987425"/>
            <a:r>
              <a:rPr lang="en-GB" sz="1200">
                <a:solidFill>
                  <a:schemeClr val="tx1"/>
                </a:solidFill>
              </a:rPr>
              <a:t>Purpose:	That participants have an opportunity to share something about themselves in an unusual and fun way. The exercise can be reused several times during a session if you change the question to be answered.</a:t>
            </a:r>
          </a:p>
          <a:p>
            <a:pPr marL="987425" indent="-987425"/>
            <a:r>
              <a:rPr lang="en-GB" sz="1200">
                <a:solidFill>
                  <a:schemeClr val="tx1"/>
                </a:solidFill>
              </a:rPr>
              <a:t>Materials: 	You will need a number of cards/images (40 or more, different ones). Master uses cards from Dialoogle.dk, but you can also just find 40 images yourself. Master has an agreement with </a:t>
            </a:r>
            <a:r>
              <a:rPr lang="en-GB" sz="1200" err="1">
                <a:solidFill>
                  <a:schemeClr val="tx1"/>
                </a:solidFill>
              </a:rPr>
              <a:t>Dialoogle</a:t>
            </a:r>
            <a:r>
              <a:rPr lang="en-GB" sz="1200">
                <a:solidFill>
                  <a:schemeClr val="tx1"/>
                </a:solidFill>
              </a:rPr>
              <a:t> that allows Master’s clients to get a discount. Contact Master Denmark for a discount code. </a:t>
            </a:r>
          </a:p>
          <a:p>
            <a:pPr marL="987425" indent="-987425"/>
            <a:r>
              <a:rPr lang="en-GB" sz="1200">
                <a:solidFill>
                  <a:schemeClr val="tx1"/>
                </a:solidFill>
              </a:rPr>
              <a:t>	Bring the images and the slide. Some participants will want to select more than one image. Decide in advance whether that is ok. </a:t>
            </a:r>
          </a:p>
          <a:p>
            <a:pPr marL="987425" indent="-987425"/>
            <a:r>
              <a:rPr lang="en-GB" sz="1200">
                <a:solidFill>
                  <a:schemeClr val="tx1"/>
                </a:solidFill>
              </a:rPr>
              <a:t>Exercise:	Spread the cards on a table/floor of your room. “Select a card that you think describes you/your team the best. Select the card that best describes your work situation right now!”</a:t>
            </a:r>
          </a:p>
          <a:p>
            <a:pPr marL="987425" indent="-987425"/>
            <a:r>
              <a:rPr lang="en-GB" sz="1200">
                <a:solidFill>
                  <a:schemeClr val="tx1"/>
                </a:solidFill>
              </a:rPr>
              <a:t>Observations:	Notice that some participants need more time to select and prepare themselves than other. Notice how the other participants react to the stories told. Notice that some are less comfortable with telling their story than others. You might want to make some notes during this exercise. </a:t>
            </a:r>
          </a:p>
          <a:p>
            <a:pPr marL="987425" indent="-987425"/>
            <a:r>
              <a:rPr lang="en-GB" sz="1200">
                <a:solidFill>
                  <a:schemeClr val="tx1"/>
                </a:solidFill>
              </a:rPr>
              <a:t>Reflections: 	If there is trust and openness in the group, this exercise may be altered so that participants select images for each other and share the reason for their choice. Is there a connection between how the participant reacted to the exercise and that person’s typology? Is there a connection between the image, the participant selected and that person’s typology? You might let the selected images keep hanging in the room. </a:t>
            </a:r>
          </a:p>
          <a:p>
            <a:endParaRPr lang="en-GB" sz="1000"/>
          </a:p>
        </p:txBody>
      </p:sp>
    </p:spTree>
    <p:extLst>
      <p:ext uri="{BB962C8B-B14F-4D97-AF65-F5344CB8AC3E}">
        <p14:creationId xmlns:p14="http://schemas.microsoft.com/office/powerpoint/2010/main" val="3732907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ladsholder til tekst 7">
            <a:extLst>
              <a:ext uri="{FF2B5EF4-FFF2-40B4-BE49-F238E27FC236}">
                <a16:creationId xmlns:a16="http://schemas.microsoft.com/office/drawing/2014/main" id="{86AFC6BA-4EAE-4719-A5AF-3B71B46E57CE}"/>
              </a:ext>
            </a:extLst>
          </p:cNvPr>
          <p:cNvSpPr>
            <a:spLocks noGrp="1"/>
          </p:cNvSpPr>
          <p:nvPr>
            <p:ph type="body" sz="quarter" idx="11"/>
          </p:nvPr>
        </p:nvSpPr>
        <p:spPr>
          <a:xfrm>
            <a:off x="107505" y="0"/>
            <a:ext cx="3995792" cy="883828"/>
          </a:xfrm>
        </p:spPr>
        <p:txBody>
          <a:bodyPr/>
          <a:lstStyle/>
          <a:p>
            <a:r>
              <a:rPr lang="en-GB"/>
              <a:t>introduction – your year</a:t>
            </a:r>
          </a:p>
        </p:txBody>
      </p:sp>
      <p:sp>
        <p:nvSpPr>
          <p:cNvPr id="4" name="Pladsholder til tekst 3">
            <a:extLst>
              <a:ext uri="{FF2B5EF4-FFF2-40B4-BE49-F238E27FC236}">
                <a16:creationId xmlns:a16="http://schemas.microsoft.com/office/drawing/2014/main" id="{62414960-E6EA-4F61-A374-75F7B0C489F7}"/>
              </a:ext>
            </a:extLst>
          </p:cNvPr>
          <p:cNvSpPr>
            <a:spLocks noGrp="1"/>
          </p:cNvSpPr>
          <p:nvPr>
            <p:ph type="body" sz="quarter" idx="13"/>
          </p:nvPr>
        </p:nvSpPr>
        <p:spPr/>
        <p:txBody>
          <a:bodyPr/>
          <a:lstStyle/>
          <a:p>
            <a:endParaRPr lang="en-GB"/>
          </a:p>
        </p:txBody>
      </p:sp>
      <p:sp>
        <p:nvSpPr>
          <p:cNvPr id="7" name="Undertitel 2"/>
          <p:cNvSpPr txBox="1">
            <a:spLocks/>
          </p:cNvSpPr>
          <p:nvPr/>
        </p:nvSpPr>
        <p:spPr>
          <a:xfrm>
            <a:off x="311658" y="1095252"/>
            <a:ext cx="7704856" cy="3600400"/>
          </a:xfrm>
          <a:prstGeom prst="rect">
            <a:avLst/>
          </a:prstGeom>
        </p:spPr>
        <p:txBody>
          <a:bodyPr>
            <a:normAutofit/>
          </a:bodyPr>
          <a:lstStyle/>
          <a:p>
            <a:pPr marL="342900" lvl="0" indent="-342900">
              <a:spcBef>
                <a:spcPct val="20000"/>
              </a:spcBef>
              <a:spcAft>
                <a:spcPts val="600"/>
              </a:spcAft>
              <a:buFont typeface="Arial" pitchFamily="34" charset="0"/>
              <a:buChar char="•"/>
              <a:defRPr/>
            </a:pPr>
            <a:r>
              <a:rPr kumimoji="0" lang="en-GB" sz="1600" b="0" i="0" u="none" strike="noStrike" kern="1200" cap="none" spc="0" normalizeH="0" baseline="0" noProof="0">
                <a:ln>
                  <a:noFill/>
                </a:ln>
                <a:solidFill>
                  <a:srgbClr val="3D4955"/>
                </a:solidFill>
                <a:effectLst/>
                <a:uLnTx/>
                <a:uFillTx/>
                <a:latin typeface="Franklin Gothic Book" panose="020B0503020102020204" pitchFamily="34" charset="0"/>
              </a:rPr>
              <a:t>Draw a coin or </a:t>
            </a:r>
            <a:r>
              <a:rPr lang="en-GB" sz="1600">
                <a:solidFill>
                  <a:srgbClr val="3D4955"/>
                </a:solidFill>
                <a:latin typeface="Franklin Gothic Book" panose="020B0503020102020204" pitchFamily="34" charset="0"/>
              </a:rPr>
              <a:t>a </a:t>
            </a:r>
            <a:r>
              <a:rPr kumimoji="0" lang="en-GB" sz="1600" b="0" i="0" u="none" strike="noStrike" kern="1200" cap="none" spc="0" normalizeH="0" baseline="0" noProof="0">
                <a:ln>
                  <a:noFill/>
                </a:ln>
                <a:solidFill>
                  <a:srgbClr val="3D4955"/>
                </a:solidFill>
                <a:effectLst/>
                <a:uLnTx/>
                <a:uFillTx/>
                <a:latin typeface="Franklin Gothic Book" panose="020B0503020102020204" pitchFamily="34" charset="0"/>
              </a:rPr>
              <a:t>piece of </a:t>
            </a:r>
            <a:r>
              <a:rPr lang="en-GB" sz="1600">
                <a:solidFill>
                  <a:srgbClr val="3D4955"/>
                </a:solidFill>
                <a:latin typeface="Franklin Gothic Book" panose="020B0503020102020204" pitchFamily="34" charset="0"/>
              </a:rPr>
              <a:t>paper with a year written on it.</a:t>
            </a:r>
            <a:endParaRPr kumimoji="0" lang="en-GB" sz="1600" b="0" i="0" u="none" strike="noStrike" kern="1200" cap="none" spc="0" normalizeH="0" baseline="0" noProof="0">
              <a:ln>
                <a:noFill/>
              </a:ln>
              <a:solidFill>
                <a:srgbClr val="3D4955"/>
              </a:solidFill>
              <a:effectLst/>
              <a:uLnTx/>
              <a:uFillTx/>
              <a:latin typeface="Franklin Gothic Book" panose="020B0503020102020204" pitchFamily="34" charset="0"/>
            </a:endParaRPr>
          </a:p>
          <a:p>
            <a:pPr marL="342900" marR="0" lvl="0" indent="-342900" algn="l" defTabSz="914400" rtl="0" eaLnBrk="1" fontAlgn="auto" latinLnBrk="0" hangingPunct="1">
              <a:lnSpc>
                <a:spcPct val="100000"/>
              </a:lnSpc>
              <a:spcBef>
                <a:spcPct val="20000"/>
              </a:spcBef>
              <a:spcAft>
                <a:spcPts val="600"/>
              </a:spcAft>
              <a:buClrTx/>
              <a:buSzTx/>
              <a:buFont typeface="Arial" pitchFamily="34" charset="0"/>
              <a:buChar char="•"/>
              <a:tabLst/>
              <a:defRPr/>
            </a:pPr>
            <a:r>
              <a:rPr kumimoji="0" lang="en-GB" sz="1600" b="0" i="0" u="none" strike="noStrike" kern="1200" cap="none" spc="0" normalizeH="0" baseline="0" noProof="0">
                <a:ln>
                  <a:noFill/>
                </a:ln>
                <a:solidFill>
                  <a:srgbClr val="3D4955"/>
                </a:solidFill>
                <a:effectLst/>
                <a:uLnTx/>
                <a:uFillTx/>
                <a:latin typeface="Franklin Gothic Book" panose="020B0503020102020204" pitchFamily="34" charset="0"/>
              </a:rPr>
              <a:t>Find a partner.</a:t>
            </a:r>
            <a:endParaRPr lang="en-GB" sz="1600">
              <a:solidFill>
                <a:srgbClr val="3D4955"/>
              </a:solidFill>
              <a:latin typeface="Franklin Gothic Book" panose="020B0503020102020204" pitchFamily="34" charset="0"/>
            </a:endParaRPr>
          </a:p>
          <a:p>
            <a:pPr marL="342900" marR="0" lvl="0" indent="-342900" algn="l" defTabSz="914400" rtl="0" eaLnBrk="1" fontAlgn="auto" latinLnBrk="0" hangingPunct="1">
              <a:lnSpc>
                <a:spcPct val="100000"/>
              </a:lnSpc>
              <a:spcBef>
                <a:spcPct val="20000"/>
              </a:spcBef>
              <a:spcAft>
                <a:spcPts val="600"/>
              </a:spcAft>
              <a:buClrTx/>
              <a:buSzTx/>
              <a:buFont typeface="Arial" pitchFamily="34" charset="0"/>
              <a:buChar char="•"/>
              <a:tabLst/>
              <a:defRPr/>
            </a:pPr>
            <a:r>
              <a:rPr kumimoji="0" lang="en-GB" sz="1600" b="0" i="0" u="none" strike="noStrike" kern="1200" cap="none" spc="0" normalizeH="0" baseline="0" noProof="0">
                <a:ln>
                  <a:noFill/>
                </a:ln>
                <a:solidFill>
                  <a:srgbClr val="3D4955"/>
                </a:solidFill>
                <a:effectLst/>
                <a:uLnTx/>
                <a:uFillTx/>
                <a:latin typeface="Franklin Gothic Book" panose="020B0503020102020204" pitchFamily="34" charset="0"/>
              </a:rPr>
              <a:t>Tell your partner where you were</a:t>
            </a:r>
            <a:r>
              <a:rPr lang="en-GB" sz="1600">
                <a:solidFill>
                  <a:srgbClr val="3D4955"/>
                </a:solidFill>
                <a:latin typeface="Franklin Gothic Book" panose="020B0503020102020204" pitchFamily="34" charset="0"/>
              </a:rPr>
              <a:t> and</a:t>
            </a:r>
            <a:r>
              <a:rPr kumimoji="0" lang="en-GB" sz="1600" b="0" i="0" u="none" strike="noStrike" kern="1200" cap="none" spc="0" normalizeH="0" baseline="0" noProof="0">
                <a:ln>
                  <a:noFill/>
                </a:ln>
                <a:solidFill>
                  <a:srgbClr val="3D4955"/>
                </a:solidFill>
                <a:effectLst/>
                <a:uLnTx/>
                <a:uFillTx/>
                <a:latin typeface="Franklin Gothic Book" panose="020B0503020102020204" pitchFamily="34" charset="0"/>
              </a:rPr>
              <a:t>what was going on in your life in that year. You decide what you </a:t>
            </a:r>
            <a:r>
              <a:rPr kumimoji="0" lang="en-GB" sz="1600" b="0" i="0" u="none" strike="noStrike" kern="1200" cap="none" spc="0" normalizeH="0" baseline="0" noProof="0" err="1">
                <a:ln>
                  <a:noFill/>
                </a:ln>
                <a:solidFill>
                  <a:srgbClr val="3D4955"/>
                </a:solidFill>
                <a:effectLst/>
                <a:uLnTx/>
                <a:uFillTx/>
                <a:latin typeface="Franklin Gothic Book" panose="020B0503020102020204" pitchFamily="34" charset="0"/>
              </a:rPr>
              <a:t>woul</a:t>
            </a:r>
            <a:r>
              <a:rPr lang="en-GB" sz="1600">
                <a:solidFill>
                  <a:srgbClr val="3D4955"/>
                </a:solidFill>
                <a:latin typeface="Franklin Gothic Book" panose="020B0503020102020204" pitchFamily="34" charset="0"/>
              </a:rPr>
              <a:t>d like to share. </a:t>
            </a:r>
          </a:p>
          <a:p>
            <a:pPr marL="342900" marR="0" lvl="0" indent="-342900" algn="l" defTabSz="914400" rtl="0" eaLnBrk="1" fontAlgn="auto" latinLnBrk="0" hangingPunct="1">
              <a:lnSpc>
                <a:spcPct val="100000"/>
              </a:lnSpc>
              <a:spcBef>
                <a:spcPct val="20000"/>
              </a:spcBef>
              <a:spcAft>
                <a:spcPts val="600"/>
              </a:spcAft>
              <a:buClrTx/>
              <a:buSzTx/>
              <a:buFont typeface="Arial" pitchFamily="34" charset="0"/>
              <a:buChar char="•"/>
              <a:tabLst/>
              <a:defRPr/>
            </a:pPr>
            <a:r>
              <a:rPr kumimoji="0" lang="en-GB" sz="1600" b="0" i="0" u="none" strike="noStrike" kern="1200" cap="none" spc="0" normalizeH="0" baseline="0" noProof="0">
                <a:ln>
                  <a:noFill/>
                </a:ln>
                <a:solidFill>
                  <a:srgbClr val="3D4955"/>
                </a:solidFill>
                <a:effectLst/>
                <a:uLnTx/>
                <a:uFillTx/>
                <a:latin typeface="Franklin Gothic Book" panose="020B0503020102020204" pitchFamily="34" charset="0"/>
              </a:rPr>
              <a:t>Max. 2 minutes each.</a:t>
            </a:r>
          </a:p>
          <a:p>
            <a:pPr marL="342900" marR="0" lvl="0" indent="-342900" algn="l" defTabSz="914400" rtl="0" eaLnBrk="1" fontAlgn="auto" latinLnBrk="0" hangingPunct="1">
              <a:lnSpc>
                <a:spcPct val="100000"/>
              </a:lnSpc>
              <a:spcBef>
                <a:spcPct val="20000"/>
              </a:spcBef>
              <a:spcAft>
                <a:spcPts val="600"/>
              </a:spcAft>
              <a:buClrTx/>
              <a:buSzTx/>
              <a:buFont typeface="Arial" pitchFamily="34" charset="0"/>
              <a:buChar char="•"/>
              <a:tabLst/>
              <a:defRPr/>
            </a:pPr>
            <a:r>
              <a:rPr lang="en-GB" sz="1600">
                <a:solidFill>
                  <a:srgbClr val="3D4955"/>
                </a:solidFill>
                <a:latin typeface="Franklin Gothic Book" panose="020B0503020102020204" pitchFamily="34" charset="0"/>
              </a:rPr>
              <a:t>Then switch years with your partner.</a:t>
            </a:r>
          </a:p>
          <a:p>
            <a:pPr marL="342900" marR="0" lvl="0" indent="-342900" algn="l" defTabSz="914400" rtl="0" eaLnBrk="1" fontAlgn="auto" latinLnBrk="0" hangingPunct="1">
              <a:lnSpc>
                <a:spcPct val="100000"/>
              </a:lnSpc>
              <a:spcBef>
                <a:spcPct val="20000"/>
              </a:spcBef>
              <a:spcAft>
                <a:spcPts val="600"/>
              </a:spcAft>
              <a:buClrTx/>
              <a:buSzTx/>
              <a:buFont typeface="Arial" pitchFamily="34" charset="0"/>
              <a:buChar char="•"/>
              <a:tabLst/>
              <a:defRPr/>
            </a:pPr>
            <a:r>
              <a:rPr kumimoji="0" lang="en-GB" sz="1600" b="0" i="0" u="none" strike="noStrike" kern="1200" cap="none" spc="0" normalizeH="0" baseline="0" noProof="0">
                <a:ln>
                  <a:noFill/>
                </a:ln>
                <a:solidFill>
                  <a:srgbClr val="3D4955"/>
                </a:solidFill>
                <a:effectLst/>
                <a:uLnTx/>
                <a:uFillTx/>
                <a:latin typeface="Franklin Gothic Book" panose="020B0503020102020204" pitchFamily="34" charset="0"/>
              </a:rPr>
              <a:t>Find a new partner – start over.</a:t>
            </a:r>
            <a:endParaRPr kumimoji="0" lang="en-GB" sz="1400" b="0" i="0" u="none" strike="noStrike" kern="1200" cap="none" spc="0" normalizeH="0" baseline="0" noProof="0">
              <a:ln>
                <a:noFill/>
              </a:ln>
              <a:solidFill>
                <a:srgbClr val="3D4955"/>
              </a:solidFill>
              <a:effectLst/>
              <a:uLnTx/>
              <a:uFillTx/>
              <a:latin typeface="Franklin Gothic Book" panose="020B0503020102020204" pitchFamily="34" charset="0"/>
            </a:endParaRPr>
          </a:p>
        </p:txBody>
      </p:sp>
      <p:sp>
        <p:nvSpPr>
          <p:cNvPr id="11" name="Rektangel 10"/>
          <p:cNvSpPr/>
          <p:nvPr/>
        </p:nvSpPr>
        <p:spPr>
          <a:xfrm>
            <a:off x="3995936" y="4495452"/>
            <a:ext cx="5310787" cy="523220"/>
          </a:xfrm>
          <a:prstGeom prst="rect">
            <a:avLst/>
          </a:prstGeom>
        </p:spPr>
        <p:txBody>
          <a:bodyPr wrap="square">
            <a:spAutoFit/>
          </a:bodyPr>
          <a:lstStyle/>
          <a:p>
            <a:pPr lvl="0" algn="ctr"/>
            <a:r>
              <a:rPr lang="en-GB" sz="2800">
                <a:ln w="0"/>
                <a:solidFill>
                  <a:schemeClr val="accent1"/>
                </a:solidFill>
                <a:effectLst>
                  <a:outerShdw blurRad="38100" dist="25400" dir="5400000" algn="ctr" rotWithShape="0">
                    <a:srgbClr val="6E747A">
                      <a:alpha val="43000"/>
                    </a:srgbClr>
                  </a:outerShdw>
                  <a:reflection blurRad="6350" stA="55000" endA="300" endPos="45500" dir="5400000" sy="-100000" algn="bl" rotWithShape="0"/>
                </a:effectLst>
              </a:rPr>
              <a:t>1985, 2003, 1962 , 1976…</a:t>
            </a:r>
          </a:p>
        </p:txBody>
      </p:sp>
      <p:graphicFrame>
        <p:nvGraphicFramePr>
          <p:cNvPr id="12" name="Tabel 11">
            <a:extLst>
              <a:ext uri="{FF2B5EF4-FFF2-40B4-BE49-F238E27FC236}">
                <a16:creationId xmlns:a16="http://schemas.microsoft.com/office/drawing/2014/main" id="{2EE0C69C-0FBB-4B9E-A2D0-BD6A3AA5A563}"/>
              </a:ext>
            </a:extLst>
          </p:cNvPr>
          <p:cNvGraphicFramePr>
            <a:graphicFrameLocks noGrp="1"/>
          </p:cNvGraphicFramePr>
          <p:nvPr>
            <p:extLst>
              <p:ext uri="{D42A27DB-BD31-4B8C-83A1-F6EECF244321}">
                <p14:modId xmlns:p14="http://schemas.microsoft.com/office/powerpoint/2010/main" val="894580975"/>
              </p:ext>
            </p:extLst>
          </p:nvPr>
        </p:nvGraphicFramePr>
        <p:xfrm>
          <a:off x="3923928" y="5233764"/>
          <a:ext cx="1307190" cy="365760"/>
        </p:xfrm>
        <a:graphic>
          <a:graphicData uri="http://schemas.openxmlformats.org/drawingml/2006/table">
            <a:tbl>
              <a:tblPr firstRow="1" bandRow="1">
                <a:tableStyleId>{5C22544A-7EE6-4342-B048-85BDC9FD1C3A}</a:tableStyleId>
              </a:tblPr>
              <a:tblGrid>
                <a:gridCol w="1307190">
                  <a:extLst>
                    <a:ext uri="{9D8B030D-6E8A-4147-A177-3AD203B41FA5}">
                      <a16:colId xmlns:a16="http://schemas.microsoft.com/office/drawing/2014/main" val="3072970967"/>
                    </a:ext>
                  </a:extLst>
                </a:gridCol>
              </a:tblGrid>
              <a:tr h="345267">
                <a:tc>
                  <a:txBody>
                    <a:bodyPr/>
                    <a:lstStyle/>
                    <a:p>
                      <a:endParaRPr lang="da-DK">
                        <a:solidFill>
                          <a:schemeClr val="tx1"/>
                        </a:solidFill>
                        <a:latin typeface="Verdana" panose="020B0604030504040204" pitchFamily="34" charset="0"/>
                        <a:ea typeface="Verdana" panose="020B0604030504040204" pitchFamily="34" charset="0"/>
                        <a:cs typeface="Verdana" panose="020B060403050404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8012260"/>
                  </a:ext>
                </a:extLst>
              </a:tr>
            </a:tbl>
          </a:graphicData>
        </a:graphic>
      </p:graphicFrame>
      <p:pic>
        <p:nvPicPr>
          <p:cNvPr id="9" name="Pladsholder til indhold 5">
            <a:extLst>
              <a:ext uri="{FF2B5EF4-FFF2-40B4-BE49-F238E27FC236}">
                <a16:creationId xmlns:a16="http://schemas.microsoft.com/office/drawing/2014/main" id="{4CD70992-BB2F-41A1-89A6-DF950501230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868144" y="2713484"/>
            <a:ext cx="2853933" cy="1781968"/>
          </a:xfrm>
          <a:prstGeom prst="rect">
            <a:avLst/>
          </a:prstGeom>
        </p:spPr>
      </p:pic>
    </p:spTree>
    <p:extLst>
      <p:ext uri="{BB962C8B-B14F-4D97-AF65-F5344CB8AC3E}">
        <p14:creationId xmlns:p14="http://schemas.microsoft.com/office/powerpoint/2010/main" val="1409562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6DEE96C3-2765-46A4-941C-C47AA525B3FA}"/>
              </a:ext>
            </a:extLst>
          </p:cNvPr>
          <p:cNvSpPr>
            <a:spLocks noGrp="1"/>
          </p:cNvSpPr>
          <p:nvPr>
            <p:ph type="body" sz="quarter" idx="11"/>
          </p:nvPr>
        </p:nvSpPr>
        <p:spPr>
          <a:xfrm>
            <a:off x="107505" y="0"/>
            <a:ext cx="5887785" cy="883828"/>
          </a:xfrm>
        </p:spPr>
        <p:txBody>
          <a:bodyPr/>
          <a:lstStyle/>
          <a:p>
            <a:r>
              <a:rPr lang="da-DK" err="1"/>
              <a:t>Description</a:t>
            </a:r>
            <a:r>
              <a:rPr lang="da-DK"/>
              <a:t> of the </a:t>
            </a:r>
            <a:r>
              <a:rPr lang="da-DK" err="1"/>
              <a:t>exercise</a:t>
            </a:r>
            <a:r>
              <a:rPr lang="da-DK"/>
              <a:t> ”</a:t>
            </a:r>
            <a:r>
              <a:rPr lang="da-DK" err="1"/>
              <a:t>your</a:t>
            </a:r>
            <a:r>
              <a:rPr lang="da-DK"/>
              <a:t> </a:t>
            </a:r>
            <a:r>
              <a:rPr lang="da-DK" err="1"/>
              <a:t>year</a:t>
            </a:r>
            <a:r>
              <a:rPr lang="da-DK"/>
              <a:t>”</a:t>
            </a:r>
          </a:p>
        </p:txBody>
      </p:sp>
      <p:sp>
        <p:nvSpPr>
          <p:cNvPr id="3" name="Pladsholder til tekst 2">
            <a:extLst>
              <a:ext uri="{FF2B5EF4-FFF2-40B4-BE49-F238E27FC236}">
                <a16:creationId xmlns:a16="http://schemas.microsoft.com/office/drawing/2014/main" id="{6C39333B-77A0-42D7-81EF-11666578F22E}"/>
              </a:ext>
            </a:extLst>
          </p:cNvPr>
          <p:cNvSpPr>
            <a:spLocks noGrp="1"/>
          </p:cNvSpPr>
          <p:nvPr>
            <p:ph type="body" sz="quarter" idx="13"/>
          </p:nvPr>
        </p:nvSpPr>
        <p:spPr/>
        <p:txBody>
          <a:bodyPr/>
          <a:lstStyle/>
          <a:p>
            <a:endParaRPr lang="en-GB"/>
          </a:p>
        </p:txBody>
      </p:sp>
      <p:sp>
        <p:nvSpPr>
          <p:cNvPr id="4" name="Pladsholder til tekst 3">
            <a:extLst>
              <a:ext uri="{FF2B5EF4-FFF2-40B4-BE49-F238E27FC236}">
                <a16:creationId xmlns:a16="http://schemas.microsoft.com/office/drawing/2014/main" id="{607D29BE-C20C-4F75-8F32-E9F9A3FC8295}"/>
              </a:ext>
            </a:extLst>
          </p:cNvPr>
          <p:cNvSpPr>
            <a:spLocks noGrp="1"/>
          </p:cNvSpPr>
          <p:nvPr>
            <p:ph type="body" sz="quarter" idx="14"/>
          </p:nvPr>
        </p:nvSpPr>
        <p:spPr>
          <a:xfrm>
            <a:off x="395536" y="1086351"/>
            <a:ext cx="8568952" cy="4033043"/>
          </a:xfrm>
        </p:spPr>
        <p:txBody>
          <a:bodyPr/>
          <a:lstStyle/>
          <a:p>
            <a:pPr marL="987425" indent="-987425"/>
            <a:r>
              <a:rPr lang="en-GB" sz="1200">
                <a:solidFill>
                  <a:schemeClr val="tx1"/>
                </a:solidFill>
              </a:rPr>
              <a:t>Purpose:	To give participants a fun and unusual way to introduce themselves to each other.</a:t>
            </a:r>
          </a:p>
          <a:p>
            <a:pPr marL="987425" indent="-987425"/>
            <a:r>
              <a:rPr lang="en-GB" sz="1200">
                <a:solidFill>
                  <a:schemeClr val="tx1"/>
                </a:solidFill>
              </a:rPr>
              <a:t>Materials: 	You will need a set of coins or small notes with a year written on them. Take care that the years have a reasonable distribution relative to the participants’ ages. A bag or box for the coins/notes. </a:t>
            </a:r>
          </a:p>
          <a:p>
            <a:pPr marL="987425" indent="-987425"/>
            <a:r>
              <a:rPr lang="en-GB" sz="1200">
                <a:solidFill>
                  <a:schemeClr val="tx1"/>
                </a:solidFill>
              </a:rPr>
              <a:t>Exercise:	Participants draw a year from your bag/box, then find a partner.</a:t>
            </a:r>
          </a:p>
          <a:p>
            <a:pPr marL="987425" indent="-987425"/>
            <a:r>
              <a:rPr lang="en-GB" sz="1200">
                <a:solidFill>
                  <a:schemeClr val="tx1"/>
                </a:solidFill>
              </a:rPr>
              <a:t>Observations:	Make sure that participants keep time. Call out “time to change” or similar at intervals, to make sure everyone has a chance to talk with as many other participants as possible within the time frame you have set. If there is an uneven number of participants the instructor participates, too. In case a year doesn’t work (participant is too young) the participant is asked to choose a year to talk about. </a:t>
            </a:r>
          </a:p>
          <a:p>
            <a:pPr marL="987425" indent="-987425"/>
            <a:r>
              <a:rPr lang="en-GB" sz="1200">
                <a:solidFill>
                  <a:schemeClr val="tx1"/>
                </a:solidFill>
              </a:rPr>
              <a:t>Reflections: 	Notice the mood in the room. Notice whether the participants seek out people they already know to partner with. Notice how the group approaches the task. Is there a connection between the group’s behaviour and their types?</a:t>
            </a:r>
          </a:p>
        </p:txBody>
      </p:sp>
    </p:spTree>
    <p:extLst>
      <p:ext uri="{BB962C8B-B14F-4D97-AF65-F5344CB8AC3E}">
        <p14:creationId xmlns:p14="http://schemas.microsoft.com/office/powerpoint/2010/main" val="30509001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3" name="Undertitel 2">
            <a:extLst>
              <a:ext uri="{FF2B5EF4-FFF2-40B4-BE49-F238E27FC236}">
                <a16:creationId xmlns:a16="http://schemas.microsoft.com/office/drawing/2014/main" id="{9BF1ADDC-370F-4228-89C4-9BD83FB7AE33}"/>
              </a:ext>
            </a:extLst>
          </p:cNvPr>
          <p:cNvSpPr>
            <a:spLocks noGrp="1"/>
          </p:cNvSpPr>
          <p:nvPr>
            <p:ph type="subTitle" idx="1"/>
          </p:nvPr>
        </p:nvSpPr>
        <p:spPr/>
        <p:txBody>
          <a:bodyPr/>
          <a:lstStyle/>
          <a:p>
            <a:pPr marL="285750" indent="-285750">
              <a:buFont typeface="Wingdings" panose="05000000000000000000" pitchFamily="2" charset="2"/>
              <a:buChar char="ü"/>
            </a:pPr>
            <a:r>
              <a:rPr lang="en-GB">
                <a:solidFill>
                  <a:schemeClr val="tx2"/>
                </a:solidFill>
              </a:rPr>
              <a:t>Select and adjust the relevant slides</a:t>
            </a:r>
          </a:p>
          <a:p>
            <a:pPr marL="285750" indent="-285750">
              <a:buFont typeface="Wingdings" panose="05000000000000000000" pitchFamily="2" charset="2"/>
              <a:buChar char="ü"/>
            </a:pPr>
            <a:r>
              <a:rPr lang="en-GB">
                <a:solidFill>
                  <a:schemeClr val="tx2"/>
                </a:solidFill>
              </a:rPr>
              <a:t>Delete the other slides</a:t>
            </a:r>
          </a:p>
          <a:p>
            <a:pPr marL="285750" indent="-285750">
              <a:buFont typeface="Wingdings" panose="05000000000000000000" pitchFamily="2" charset="2"/>
              <a:buChar char="ü"/>
            </a:pPr>
            <a:r>
              <a:rPr lang="en-GB">
                <a:solidFill>
                  <a:schemeClr val="tx2"/>
                </a:solidFill>
              </a:rPr>
              <a:t>Delete these instructions</a:t>
            </a:r>
          </a:p>
        </p:txBody>
      </p:sp>
      <p:sp>
        <p:nvSpPr>
          <p:cNvPr id="4" name="Pladsholder til tekst 3">
            <a:extLst>
              <a:ext uri="{FF2B5EF4-FFF2-40B4-BE49-F238E27FC236}">
                <a16:creationId xmlns:a16="http://schemas.microsoft.com/office/drawing/2014/main" id="{47DCB648-B909-4D9A-899B-98018EBE2D46}"/>
              </a:ext>
            </a:extLst>
          </p:cNvPr>
          <p:cNvSpPr>
            <a:spLocks noGrp="1"/>
          </p:cNvSpPr>
          <p:nvPr>
            <p:ph type="body" sz="quarter" idx="13"/>
          </p:nvPr>
        </p:nvSpPr>
        <p:spPr/>
        <p:txBody>
          <a:bodyPr/>
          <a:lstStyle/>
          <a:p>
            <a:endParaRPr lang="da-DK"/>
          </a:p>
        </p:txBody>
      </p:sp>
      <p:sp>
        <p:nvSpPr>
          <p:cNvPr id="5" name="Pladsholder til tekst 4">
            <a:extLst>
              <a:ext uri="{FF2B5EF4-FFF2-40B4-BE49-F238E27FC236}">
                <a16:creationId xmlns:a16="http://schemas.microsoft.com/office/drawing/2014/main" id="{F853F8E0-DAEB-4B50-AEB1-0B3AD374BEB7}"/>
              </a:ext>
            </a:extLst>
          </p:cNvPr>
          <p:cNvSpPr>
            <a:spLocks noGrp="1"/>
          </p:cNvSpPr>
          <p:nvPr>
            <p:ph type="body" sz="quarter" idx="14"/>
          </p:nvPr>
        </p:nvSpPr>
        <p:spPr/>
        <p:txBody>
          <a:bodyPr/>
          <a:lstStyle/>
          <a:p>
            <a:r>
              <a:rPr lang="da-DK" b="1" err="1">
                <a:solidFill>
                  <a:schemeClr val="tx2"/>
                </a:solidFill>
              </a:rPr>
              <a:t>Topic</a:t>
            </a:r>
            <a:r>
              <a:rPr lang="da-DK" b="1">
                <a:solidFill>
                  <a:schemeClr val="tx2"/>
                </a:solidFill>
              </a:rPr>
              <a:t> – </a:t>
            </a:r>
            <a:r>
              <a:rPr lang="da-DK" b="1" err="1">
                <a:solidFill>
                  <a:schemeClr val="tx2"/>
                </a:solidFill>
              </a:rPr>
              <a:t>what</a:t>
            </a:r>
            <a:r>
              <a:rPr lang="da-DK" b="1">
                <a:solidFill>
                  <a:schemeClr val="tx2"/>
                </a:solidFill>
              </a:rPr>
              <a:t> is </a:t>
            </a:r>
            <a:r>
              <a:rPr lang="da-DK" b="1" err="1">
                <a:solidFill>
                  <a:schemeClr val="tx2"/>
                </a:solidFill>
              </a:rPr>
              <a:t>Easi</a:t>
            </a:r>
            <a:r>
              <a:rPr lang="da-DK" b="1">
                <a:solidFill>
                  <a:schemeClr val="tx2"/>
                </a:solidFill>
              </a:rPr>
              <a:t>?</a:t>
            </a:r>
          </a:p>
        </p:txBody>
      </p:sp>
    </p:spTree>
    <p:extLst>
      <p:ext uri="{BB962C8B-B14F-4D97-AF65-F5344CB8AC3E}">
        <p14:creationId xmlns:p14="http://schemas.microsoft.com/office/powerpoint/2010/main" val="22901115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tekst 3">
            <a:extLst>
              <a:ext uri="{FF2B5EF4-FFF2-40B4-BE49-F238E27FC236}">
                <a16:creationId xmlns:a16="http://schemas.microsoft.com/office/drawing/2014/main" id="{E114125B-84F4-41CB-94F0-49358689C718}"/>
              </a:ext>
            </a:extLst>
          </p:cNvPr>
          <p:cNvSpPr>
            <a:spLocks noGrp="1"/>
          </p:cNvSpPr>
          <p:nvPr>
            <p:ph type="body" sz="quarter" idx="11"/>
          </p:nvPr>
        </p:nvSpPr>
        <p:spPr>
          <a:xfrm>
            <a:off x="107505" y="0"/>
            <a:ext cx="2108289" cy="883828"/>
          </a:xfrm>
        </p:spPr>
        <p:txBody>
          <a:bodyPr/>
          <a:lstStyle/>
          <a:p>
            <a:r>
              <a:rPr lang="en-US"/>
              <a:t>What is EASI?</a:t>
            </a:r>
          </a:p>
        </p:txBody>
      </p:sp>
      <p:sp>
        <p:nvSpPr>
          <p:cNvPr id="5" name="Pladsholder til tekst 4">
            <a:extLst>
              <a:ext uri="{FF2B5EF4-FFF2-40B4-BE49-F238E27FC236}">
                <a16:creationId xmlns:a16="http://schemas.microsoft.com/office/drawing/2014/main" id="{AAF0E951-D8A4-4D86-94A4-CC9E9DA8E151}"/>
              </a:ext>
            </a:extLst>
          </p:cNvPr>
          <p:cNvSpPr>
            <a:spLocks noGrp="1"/>
          </p:cNvSpPr>
          <p:nvPr>
            <p:ph type="body" sz="quarter" idx="13"/>
          </p:nvPr>
        </p:nvSpPr>
        <p:spPr/>
        <p:txBody>
          <a:bodyPr/>
          <a:lstStyle/>
          <a:p>
            <a:endParaRPr lang="en-US"/>
          </a:p>
        </p:txBody>
      </p:sp>
      <p:sp>
        <p:nvSpPr>
          <p:cNvPr id="6" name="Pladsholder til tekst 5">
            <a:extLst>
              <a:ext uri="{FF2B5EF4-FFF2-40B4-BE49-F238E27FC236}">
                <a16:creationId xmlns:a16="http://schemas.microsoft.com/office/drawing/2014/main" id="{62215AD0-420A-4B82-BCBD-F4BCAEC07A10}"/>
              </a:ext>
            </a:extLst>
          </p:cNvPr>
          <p:cNvSpPr>
            <a:spLocks noGrp="1"/>
          </p:cNvSpPr>
          <p:nvPr>
            <p:ph type="body" sz="quarter" idx="14"/>
          </p:nvPr>
        </p:nvSpPr>
        <p:spPr/>
        <p:txBody>
          <a:bodyPr/>
          <a:lstStyle/>
          <a:p>
            <a:pPr marL="412733" indent="-412733">
              <a:buFont typeface="Arial" panose="020B0604020202020204" pitchFamily="34" charset="0"/>
              <a:buChar char="•"/>
            </a:pPr>
            <a:r>
              <a:rPr lang="en-US"/>
              <a:t>A tool for development </a:t>
            </a:r>
          </a:p>
          <a:p>
            <a:pPr marL="412733" indent="-412733">
              <a:buFont typeface="Arial" panose="020B0604020202020204" pitchFamily="34" charset="0"/>
              <a:buChar char="•"/>
            </a:pPr>
            <a:r>
              <a:rPr lang="en-US"/>
              <a:t>Measures behavior and motivation </a:t>
            </a:r>
          </a:p>
          <a:p>
            <a:pPr marL="412733" indent="-412733">
              <a:buFont typeface="Arial" panose="020B0604020202020204" pitchFamily="34" charset="0"/>
              <a:buChar char="•"/>
            </a:pPr>
            <a:r>
              <a:rPr lang="en-US"/>
              <a:t>Does not measure knowledge, skills nor abilities</a:t>
            </a:r>
          </a:p>
          <a:p>
            <a:pPr marL="412733" indent="-412733">
              <a:buFont typeface="Arial" panose="020B0604020202020204" pitchFamily="34" charset="0"/>
              <a:buChar char="•"/>
            </a:pPr>
            <a:r>
              <a:rPr lang="en-US"/>
              <a:t>There is no right/wrong</a:t>
            </a:r>
          </a:p>
          <a:p>
            <a:pPr marL="412733" indent="-412733">
              <a:buFont typeface="Arial" panose="020B0604020202020204" pitchFamily="34" charset="0"/>
              <a:buChar char="•"/>
            </a:pPr>
            <a:r>
              <a:rPr lang="en-US"/>
              <a:t>Everyone uses elements of all 4 types</a:t>
            </a:r>
          </a:p>
          <a:p>
            <a:pPr marL="412733" indent="-412733">
              <a:buFont typeface="Arial" panose="020B0604020202020204" pitchFamily="34" charset="0"/>
              <a:buChar char="•"/>
            </a:pPr>
            <a:r>
              <a:rPr lang="en-US"/>
              <a:t>No type is better than another</a:t>
            </a:r>
          </a:p>
          <a:p>
            <a:endParaRPr lang="en-US"/>
          </a:p>
        </p:txBody>
      </p:sp>
      <p:pic>
        <p:nvPicPr>
          <p:cNvPr id="8" name="Billede 7">
            <a:extLst>
              <a:ext uri="{FF2B5EF4-FFF2-40B4-BE49-F238E27FC236}">
                <a16:creationId xmlns:a16="http://schemas.microsoft.com/office/drawing/2014/main" id="{E5527CB3-6578-4E72-A10B-8E3A93A06AB2}"/>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39952" y="1417340"/>
            <a:ext cx="5702300" cy="35274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type="body" sz="quarter" idx="11"/>
          </p:nvPr>
        </p:nvSpPr>
        <p:spPr>
          <a:xfrm>
            <a:off x="107505" y="0"/>
            <a:ext cx="2916202" cy="883828"/>
          </a:xfrm>
        </p:spPr>
        <p:txBody>
          <a:bodyPr/>
          <a:lstStyle/>
          <a:p>
            <a:pPr>
              <a:buNone/>
            </a:pPr>
            <a:r>
              <a:rPr lang="en-GB"/>
              <a:t>What can EASI do?</a:t>
            </a:r>
          </a:p>
        </p:txBody>
      </p:sp>
      <p:sp>
        <p:nvSpPr>
          <p:cNvPr id="6" name="Pladsholder til tekst 5">
            <a:extLst>
              <a:ext uri="{FF2B5EF4-FFF2-40B4-BE49-F238E27FC236}">
                <a16:creationId xmlns:a16="http://schemas.microsoft.com/office/drawing/2014/main" id="{05CE6C3C-0FF3-4A89-9961-1350E00CE110}"/>
              </a:ext>
            </a:extLst>
          </p:cNvPr>
          <p:cNvSpPr>
            <a:spLocks noGrp="1"/>
          </p:cNvSpPr>
          <p:nvPr>
            <p:ph type="body" sz="quarter" idx="13"/>
          </p:nvPr>
        </p:nvSpPr>
        <p:spPr/>
        <p:txBody>
          <a:bodyPr/>
          <a:lstStyle/>
          <a:p>
            <a:endParaRPr lang="en-GB"/>
          </a:p>
        </p:txBody>
      </p:sp>
      <p:sp>
        <p:nvSpPr>
          <p:cNvPr id="7" name="Pladsholder til tekst 6">
            <a:extLst>
              <a:ext uri="{FF2B5EF4-FFF2-40B4-BE49-F238E27FC236}">
                <a16:creationId xmlns:a16="http://schemas.microsoft.com/office/drawing/2014/main" id="{2E7E306E-122B-4B31-857D-E63172FA329A}"/>
              </a:ext>
            </a:extLst>
          </p:cNvPr>
          <p:cNvSpPr>
            <a:spLocks noGrp="1"/>
          </p:cNvSpPr>
          <p:nvPr>
            <p:ph type="body" sz="quarter" idx="14"/>
          </p:nvPr>
        </p:nvSpPr>
        <p:spPr/>
        <p:txBody>
          <a:bodyPr/>
          <a:lstStyle/>
          <a:p>
            <a:pPr marL="285750" indent="-285750">
              <a:buFont typeface="Arial" panose="020B0604020202020204" pitchFamily="34" charset="0"/>
              <a:buChar char="•"/>
            </a:pPr>
            <a:r>
              <a:rPr lang="en-GB"/>
              <a:t>Provide a common language and a shared understanding of how each person in the team sees themselves and the other team members.</a:t>
            </a:r>
          </a:p>
          <a:p>
            <a:pPr marL="285750" indent="-285750">
              <a:buFont typeface="Arial" panose="020B0604020202020204" pitchFamily="34" charset="0"/>
              <a:buChar char="•"/>
            </a:pPr>
            <a:r>
              <a:rPr lang="en-GB"/>
              <a:t>Show how you work together, react, tackle tasks and how you prefer to think, act and feel.</a:t>
            </a:r>
          </a:p>
          <a:p>
            <a:pPr marL="285750" indent="-285750">
              <a:buFont typeface="Arial" panose="020B0604020202020204" pitchFamily="34" charset="0"/>
              <a:buChar char="•"/>
            </a:pPr>
            <a:r>
              <a:rPr lang="en-GB"/>
              <a:t>Achieve openness about each other as types and thereby an increased understanding of your differences and similarities. </a:t>
            </a:r>
          </a:p>
          <a:p>
            <a:pPr marL="285750" indent="-285750">
              <a:buFont typeface="Arial" panose="020B0604020202020204" pitchFamily="34" charset="0"/>
              <a:buChar char="•"/>
            </a:pPr>
            <a:endParaRPr lang="en-GB"/>
          </a:p>
        </p:txBody>
      </p:sp>
    </p:spTree>
    <p:extLst>
      <p:ext uri="{BB962C8B-B14F-4D97-AF65-F5344CB8AC3E}">
        <p14:creationId xmlns:p14="http://schemas.microsoft.com/office/powerpoint/2010/main" val="17219031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31C013BD-56F7-4BB6-807C-08E08C82B9BA}"/>
              </a:ext>
            </a:extLst>
          </p:cNvPr>
          <p:cNvSpPr>
            <a:spLocks noGrp="1"/>
          </p:cNvSpPr>
          <p:nvPr>
            <p:ph type="body" sz="quarter" idx="11"/>
          </p:nvPr>
        </p:nvSpPr>
        <p:spPr>
          <a:xfrm>
            <a:off x="107505" y="0"/>
            <a:ext cx="5815714" cy="883828"/>
          </a:xfrm>
        </p:spPr>
        <p:txBody>
          <a:bodyPr/>
          <a:lstStyle/>
          <a:p>
            <a:r>
              <a:rPr lang="en-US"/>
              <a:t>Useful documents – for the instructor</a:t>
            </a:r>
          </a:p>
        </p:txBody>
      </p:sp>
      <p:sp>
        <p:nvSpPr>
          <p:cNvPr id="7" name="Pladsholder til tekst 6">
            <a:extLst>
              <a:ext uri="{FF2B5EF4-FFF2-40B4-BE49-F238E27FC236}">
                <a16:creationId xmlns:a16="http://schemas.microsoft.com/office/drawing/2014/main" id="{7D962B19-FA4B-482A-B611-2917DC7A27CB}"/>
              </a:ext>
            </a:extLst>
          </p:cNvPr>
          <p:cNvSpPr>
            <a:spLocks noGrp="1"/>
          </p:cNvSpPr>
          <p:nvPr>
            <p:ph type="body" sz="quarter" idx="13"/>
          </p:nvPr>
        </p:nvSpPr>
        <p:spPr/>
        <p:txBody>
          <a:bodyPr/>
          <a:lstStyle/>
          <a:p>
            <a:endParaRPr lang="en-US"/>
          </a:p>
        </p:txBody>
      </p:sp>
      <p:sp>
        <p:nvSpPr>
          <p:cNvPr id="8" name="Pladsholder til tekst 7">
            <a:extLst>
              <a:ext uri="{FF2B5EF4-FFF2-40B4-BE49-F238E27FC236}">
                <a16:creationId xmlns:a16="http://schemas.microsoft.com/office/drawing/2014/main" id="{5E05F1C6-4FE0-4BCD-95C8-D6BDA14222FA}"/>
              </a:ext>
            </a:extLst>
          </p:cNvPr>
          <p:cNvSpPr>
            <a:spLocks noGrp="1"/>
          </p:cNvSpPr>
          <p:nvPr>
            <p:ph type="body" sz="quarter" idx="14"/>
          </p:nvPr>
        </p:nvSpPr>
        <p:spPr>
          <a:xfrm>
            <a:off x="395536" y="1057300"/>
            <a:ext cx="8280920" cy="3960439"/>
          </a:xfrm>
        </p:spPr>
        <p:txBody>
          <a:bodyPr>
            <a:normAutofit/>
          </a:bodyPr>
          <a:lstStyle/>
          <a:p>
            <a:r>
              <a:rPr lang="en-US" sz="1400" dirty="0"/>
              <a:t>Read the document ”Plan a successful EASI workshop” before you start to adjust this presentation. You will also need the collection ”EASI – Floor exercises for print” in connection with several exercises in this presentation. </a:t>
            </a:r>
          </a:p>
          <a:p>
            <a:r>
              <a:rPr lang="en-US" sz="1400" dirty="0"/>
              <a:t>Get the materials here: </a:t>
            </a:r>
            <a:r>
              <a:rPr lang="en-US" sz="1400" dirty="0">
                <a:hlinkClick r:id="rId3"/>
              </a:rPr>
              <a:t>https://master.dk/loesninger/easi/easi-materiale/</a:t>
            </a:r>
            <a:r>
              <a:rPr lang="en-US" sz="1400" dirty="0"/>
              <a:t> </a:t>
            </a:r>
          </a:p>
        </p:txBody>
      </p:sp>
      <p:pic>
        <p:nvPicPr>
          <p:cNvPr id="5" name="Billede 4">
            <a:extLst>
              <a:ext uri="{FF2B5EF4-FFF2-40B4-BE49-F238E27FC236}">
                <a16:creationId xmlns:a16="http://schemas.microsoft.com/office/drawing/2014/main" id="{D04684D9-E3A5-4C2F-A80B-8F96610C139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387667">
            <a:off x="1960515" y="2262196"/>
            <a:ext cx="1636189" cy="23107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Billede 5">
            <a:extLst>
              <a:ext uri="{FF2B5EF4-FFF2-40B4-BE49-F238E27FC236}">
                <a16:creationId xmlns:a16="http://schemas.microsoft.com/office/drawing/2014/main" id="{7F7F4E83-3B44-404E-B9D3-E9D494224E6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21263623">
            <a:off x="5456379" y="3369005"/>
            <a:ext cx="2209672" cy="15641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Billede 3">
            <a:extLst>
              <a:ext uri="{FF2B5EF4-FFF2-40B4-BE49-F238E27FC236}">
                <a16:creationId xmlns:a16="http://schemas.microsoft.com/office/drawing/2014/main" id="{02BF06B7-7CF5-4561-AAC5-D705E174761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21265381">
            <a:off x="913887" y="2551992"/>
            <a:ext cx="1573237" cy="22223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Billede 8">
            <a:extLst>
              <a:ext uri="{FF2B5EF4-FFF2-40B4-BE49-F238E27FC236}">
                <a16:creationId xmlns:a16="http://schemas.microsoft.com/office/drawing/2014/main" id="{ECCFB3D8-C09A-45E8-A80E-5A9977A4034F}"/>
              </a:ext>
            </a:extLst>
          </p:cNvPr>
          <p:cNvPicPr/>
          <p:nvPr/>
        </p:nvPicPr>
        <p:blipFill>
          <a:blip r:embed="rId7"/>
          <a:stretch>
            <a:fillRect/>
          </a:stretch>
        </p:blipFill>
        <p:spPr>
          <a:xfrm rot="552190">
            <a:off x="5548707" y="2469590"/>
            <a:ext cx="2025015" cy="15621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700363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type="body" sz="quarter" idx="11"/>
          </p:nvPr>
        </p:nvSpPr>
        <p:spPr>
          <a:xfrm>
            <a:off x="107505" y="0"/>
            <a:ext cx="1844690" cy="883828"/>
          </a:xfrm>
        </p:spPr>
        <p:txBody>
          <a:bodyPr/>
          <a:lstStyle/>
          <a:p>
            <a:pPr>
              <a:buNone/>
            </a:pPr>
            <a:r>
              <a:rPr lang="en-GB"/>
              <a:t>Four types</a:t>
            </a:r>
          </a:p>
        </p:txBody>
      </p:sp>
      <p:sp>
        <p:nvSpPr>
          <p:cNvPr id="6" name="Pladsholder til tekst 5">
            <a:extLst>
              <a:ext uri="{FF2B5EF4-FFF2-40B4-BE49-F238E27FC236}">
                <a16:creationId xmlns:a16="http://schemas.microsoft.com/office/drawing/2014/main" id="{05CE6C3C-0FF3-4A89-9961-1350E00CE110}"/>
              </a:ext>
            </a:extLst>
          </p:cNvPr>
          <p:cNvSpPr>
            <a:spLocks noGrp="1"/>
          </p:cNvSpPr>
          <p:nvPr>
            <p:ph type="body" sz="quarter" idx="13"/>
          </p:nvPr>
        </p:nvSpPr>
        <p:spPr/>
        <p:txBody>
          <a:bodyPr/>
          <a:lstStyle/>
          <a:p>
            <a:endParaRPr lang="en-GB"/>
          </a:p>
        </p:txBody>
      </p:sp>
      <p:sp>
        <p:nvSpPr>
          <p:cNvPr id="7" name="Pladsholder til tekst 6">
            <a:extLst>
              <a:ext uri="{FF2B5EF4-FFF2-40B4-BE49-F238E27FC236}">
                <a16:creationId xmlns:a16="http://schemas.microsoft.com/office/drawing/2014/main" id="{2E7E306E-122B-4B31-857D-E63172FA329A}"/>
              </a:ext>
            </a:extLst>
          </p:cNvPr>
          <p:cNvSpPr>
            <a:spLocks noGrp="1"/>
          </p:cNvSpPr>
          <p:nvPr>
            <p:ph type="body" sz="quarter" idx="14"/>
          </p:nvPr>
        </p:nvSpPr>
        <p:spPr/>
        <p:txBody>
          <a:bodyPr/>
          <a:lstStyle/>
          <a:p>
            <a:r>
              <a:rPr lang="en-GB" altLang="da-DK"/>
              <a:t>EASI has four types: Enthusiast – Supporter – Implementer – Analyst. The four types are very different from each other and all of them can be described through:</a:t>
            </a:r>
          </a:p>
          <a:p>
            <a:pPr marL="285750" indent="-285750">
              <a:buFont typeface="Arial" panose="020B0604020202020204" pitchFamily="34" charset="0"/>
              <a:buChar char="•"/>
            </a:pPr>
            <a:r>
              <a:rPr lang="en-GB" altLang="da-DK"/>
              <a:t>Characteristics</a:t>
            </a:r>
          </a:p>
          <a:p>
            <a:pPr marL="285750" indent="-285750">
              <a:buFont typeface="Arial" panose="020B0604020202020204" pitchFamily="34" charset="0"/>
              <a:buChar char="•"/>
            </a:pPr>
            <a:r>
              <a:rPr lang="en-GB" altLang="da-DK"/>
              <a:t>Strengths/pitfalls</a:t>
            </a:r>
          </a:p>
          <a:p>
            <a:pPr marL="285750" indent="-285750">
              <a:buFont typeface="Arial" panose="020B0604020202020204" pitchFamily="34" charset="0"/>
              <a:buChar char="•"/>
            </a:pPr>
            <a:r>
              <a:rPr lang="en-GB" altLang="da-DK"/>
              <a:t>Motivation</a:t>
            </a:r>
          </a:p>
          <a:p>
            <a:pPr marL="285750" indent="-285750">
              <a:buFont typeface="Arial" panose="020B0604020202020204" pitchFamily="34" charset="0"/>
              <a:buChar char="•"/>
            </a:pPr>
            <a:r>
              <a:rPr lang="en-GB" altLang="da-DK"/>
              <a:t>Communication focus and thinking style</a:t>
            </a:r>
          </a:p>
          <a:p>
            <a:pPr marL="285750" indent="-285750">
              <a:buFont typeface="Arial" panose="020B0604020202020204" pitchFamily="34" charset="0"/>
              <a:buChar char="•"/>
            </a:pPr>
            <a:r>
              <a:rPr lang="en-GB"/>
              <a:t>Focus in cooperation</a:t>
            </a:r>
          </a:p>
        </p:txBody>
      </p:sp>
      <p:pic>
        <p:nvPicPr>
          <p:cNvPr id="8" name="Billede 7">
            <a:extLst>
              <a:ext uri="{FF2B5EF4-FFF2-40B4-BE49-F238E27FC236}">
                <a16:creationId xmlns:a16="http://schemas.microsoft.com/office/drawing/2014/main" id="{0C708BCA-B51C-4D7E-B866-1EB8B3EF3EC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73507" y="3295223"/>
            <a:ext cx="1757049" cy="1656917"/>
          </a:xfrm>
          <a:prstGeom prst="rect">
            <a:avLst/>
          </a:prstGeom>
        </p:spPr>
      </p:pic>
      <p:pic>
        <p:nvPicPr>
          <p:cNvPr id="2049" name="Billede 3">
            <a:extLst>
              <a:ext uri="{FF2B5EF4-FFF2-40B4-BE49-F238E27FC236}">
                <a16:creationId xmlns:a16="http://schemas.microsoft.com/office/drawing/2014/main" id="{90C64C62-4B9A-4079-9129-EC4388A270F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78421" y="3317015"/>
            <a:ext cx="1385887" cy="1635125"/>
          </a:xfrm>
          <a:prstGeom prst="rect">
            <a:avLst/>
          </a:prstGeom>
          <a:noFill/>
          <a:extLst>
            <a:ext uri="{909E8E84-426E-40DD-AFC4-6F175D3DCCD1}">
              <a14:hiddenFill xmlns:a14="http://schemas.microsoft.com/office/drawing/2010/main">
                <a:solidFill>
                  <a:srgbClr val="FFFFFF"/>
                </a:solidFill>
              </a14:hiddenFill>
            </a:ext>
          </a:extLst>
        </p:spPr>
      </p:pic>
      <p:pic>
        <p:nvPicPr>
          <p:cNvPr id="2050" name="Billede 4">
            <a:extLst>
              <a:ext uri="{FF2B5EF4-FFF2-40B4-BE49-F238E27FC236}">
                <a16:creationId xmlns:a16="http://schemas.microsoft.com/office/drawing/2014/main" id="{70F5401F-172E-40C2-A585-5C2F031F54A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44937" y="3239443"/>
            <a:ext cx="1498600" cy="1768475"/>
          </a:xfrm>
          <a:prstGeom prst="rect">
            <a:avLst/>
          </a:prstGeom>
          <a:noFill/>
          <a:extLst>
            <a:ext uri="{909E8E84-426E-40DD-AFC4-6F175D3DCCD1}">
              <a14:hiddenFill xmlns:a14="http://schemas.microsoft.com/office/drawing/2010/main">
                <a:solidFill>
                  <a:srgbClr val="FFFFFF"/>
                </a:solidFill>
              </a14:hiddenFill>
            </a:ext>
          </a:extLst>
        </p:spPr>
      </p:pic>
      <p:pic>
        <p:nvPicPr>
          <p:cNvPr id="2051" name="Billede 5">
            <a:extLst>
              <a:ext uri="{FF2B5EF4-FFF2-40B4-BE49-F238E27FC236}">
                <a16:creationId xmlns:a16="http://schemas.microsoft.com/office/drawing/2014/main" id="{E5C192FB-53D2-4C60-AFBE-C3D771277C2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65440" y="3295223"/>
            <a:ext cx="1344613" cy="158432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4">
            <a:extLst>
              <a:ext uri="{FF2B5EF4-FFF2-40B4-BE49-F238E27FC236}">
                <a16:creationId xmlns:a16="http://schemas.microsoft.com/office/drawing/2014/main" id="{1E1CC000-1145-4C60-A6B6-C0C8495EFFB7}"/>
              </a:ext>
            </a:extLst>
          </p:cNvPr>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Tree>
    <p:extLst>
      <p:ext uri="{BB962C8B-B14F-4D97-AF65-F5344CB8AC3E}">
        <p14:creationId xmlns:p14="http://schemas.microsoft.com/office/powerpoint/2010/main" val="9906929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1"/>
          </p:nvPr>
        </p:nvSpPr>
        <p:spPr>
          <a:xfrm>
            <a:off x="107505" y="0"/>
            <a:ext cx="3840365" cy="883828"/>
          </a:xfrm>
        </p:spPr>
        <p:txBody>
          <a:bodyPr/>
          <a:lstStyle/>
          <a:p>
            <a:r>
              <a:rPr lang="en-US"/>
              <a:t>an Easi profile – example</a:t>
            </a:r>
          </a:p>
        </p:txBody>
      </p:sp>
      <p:sp>
        <p:nvSpPr>
          <p:cNvPr id="3" name="Pladsholder til tekst 2"/>
          <p:cNvSpPr>
            <a:spLocks noGrp="1"/>
          </p:cNvSpPr>
          <p:nvPr>
            <p:ph type="body" sz="quarter" idx="13"/>
          </p:nvPr>
        </p:nvSpPr>
        <p:spPr/>
        <p:txBody>
          <a:bodyPr/>
          <a:lstStyle/>
          <a:p>
            <a:endParaRPr lang="en-US"/>
          </a:p>
        </p:txBody>
      </p:sp>
      <p:pic>
        <p:nvPicPr>
          <p:cNvPr id="6" name="Billede 5">
            <a:extLst>
              <a:ext uri="{FF2B5EF4-FFF2-40B4-BE49-F238E27FC236}">
                <a16:creationId xmlns:a16="http://schemas.microsoft.com/office/drawing/2014/main" id="{493F6F2F-09BD-44E8-A2B3-357988DCB58C}"/>
              </a:ext>
            </a:extLst>
          </p:cNvPr>
          <p:cNvPicPr>
            <a:picLocks noChangeAspect="1"/>
          </p:cNvPicPr>
          <p:nvPr/>
        </p:nvPicPr>
        <p:blipFill>
          <a:blip r:embed="rId3"/>
          <a:stretch>
            <a:fillRect/>
          </a:stretch>
        </p:blipFill>
        <p:spPr>
          <a:xfrm>
            <a:off x="2376487" y="1052512"/>
            <a:ext cx="4391025" cy="3609975"/>
          </a:xfrm>
          <a:prstGeom prst="rect">
            <a:avLst/>
          </a:prstGeom>
        </p:spPr>
      </p:pic>
    </p:spTree>
    <p:extLst>
      <p:ext uri="{BB962C8B-B14F-4D97-AF65-F5344CB8AC3E}">
        <p14:creationId xmlns:p14="http://schemas.microsoft.com/office/powerpoint/2010/main" val="33090882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1"/>
          </p:nvPr>
        </p:nvSpPr>
        <p:spPr>
          <a:xfrm>
            <a:off x="107505" y="0"/>
            <a:ext cx="2638562" cy="1222382"/>
          </a:xfrm>
        </p:spPr>
        <p:txBody>
          <a:bodyPr/>
          <a:lstStyle/>
          <a:p>
            <a:pPr>
              <a:spcBef>
                <a:spcPts val="0"/>
              </a:spcBef>
              <a:spcAft>
                <a:spcPts val="0"/>
              </a:spcAft>
            </a:pPr>
            <a:r>
              <a:rPr lang="en-US"/>
              <a:t>Characteristics </a:t>
            </a:r>
          </a:p>
          <a:p>
            <a:pPr>
              <a:spcBef>
                <a:spcPts val="0"/>
              </a:spcBef>
              <a:spcAft>
                <a:spcPts val="0"/>
              </a:spcAft>
            </a:pPr>
            <a:r>
              <a:rPr lang="en-US"/>
              <a:t>of the types</a:t>
            </a:r>
          </a:p>
        </p:txBody>
      </p:sp>
      <p:sp>
        <p:nvSpPr>
          <p:cNvPr id="3" name="Pladsholder til tekst 2"/>
          <p:cNvSpPr>
            <a:spLocks noGrp="1"/>
          </p:cNvSpPr>
          <p:nvPr>
            <p:ph type="body" sz="quarter" idx="13"/>
          </p:nvPr>
        </p:nvSpPr>
        <p:spPr>
          <a:xfrm>
            <a:off x="306316" y="913284"/>
            <a:ext cx="360000" cy="18000"/>
          </a:xfrm>
        </p:spPr>
        <p:txBody>
          <a:bodyPr/>
          <a:lstStyle/>
          <a:p>
            <a:endParaRPr lang="en-US"/>
          </a:p>
        </p:txBody>
      </p:sp>
      <p:grpSp>
        <p:nvGrpSpPr>
          <p:cNvPr id="6" name="Group 3"/>
          <p:cNvGrpSpPr>
            <a:grpSpLocks/>
          </p:cNvGrpSpPr>
          <p:nvPr/>
        </p:nvGrpSpPr>
        <p:grpSpPr bwMode="auto">
          <a:xfrm>
            <a:off x="3139950" y="627805"/>
            <a:ext cx="4800600" cy="4267200"/>
            <a:chOff x="336" y="1440"/>
            <a:chExt cx="3648" cy="3792"/>
          </a:xfrm>
        </p:grpSpPr>
        <p:sp>
          <p:nvSpPr>
            <p:cNvPr id="7" name="Line 4"/>
            <p:cNvSpPr>
              <a:spLocks noChangeShapeType="1"/>
            </p:cNvSpPr>
            <p:nvPr/>
          </p:nvSpPr>
          <p:spPr bwMode="auto">
            <a:xfrm>
              <a:off x="2160" y="1440"/>
              <a:ext cx="0" cy="3792"/>
            </a:xfrm>
            <a:prstGeom prst="line">
              <a:avLst/>
            </a:prstGeom>
            <a:noFill/>
            <a:ln w="38100">
              <a:solidFill>
                <a:srgbClr val="3D4955"/>
              </a:solidFill>
              <a:round/>
              <a:headEnd type="triangle" w="med" len="med"/>
              <a:tailEnd type="triangle" w="med" len="med"/>
            </a:ln>
          </p:spPr>
          <p:txBody>
            <a:bodyPr/>
            <a:lstStyle/>
            <a:p>
              <a:endParaRPr lang="en-US"/>
            </a:p>
          </p:txBody>
        </p:sp>
        <p:sp>
          <p:nvSpPr>
            <p:cNvPr id="8" name="Line 5"/>
            <p:cNvSpPr>
              <a:spLocks noChangeShapeType="1"/>
            </p:cNvSpPr>
            <p:nvPr/>
          </p:nvSpPr>
          <p:spPr bwMode="auto">
            <a:xfrm>
              <a:off x="336" y="3216"/>
              <a:ext cx="3648" cy="0"/>
            </a:xfrm>
            <a:prstGeom prst="line">
              <a:avLst/>
            </a:prstGeom>
            <a:noFill/>
            <a:ln w="38100">
              <a:solidFill>
                <a:srgbClr val="3D4955"/>
              </a:solidFill>
              <a:round/>
              <a:headEnd type="triangle" w="med" len="med"/>
              <a:tailEnd type="triangle" w="med" len="med"/>
            </a:ln>
          </p:spPr>
          <p:txBody>
            <a:bodyPr/>
            <a:lstStyle/>
            <a:p>
              <a:endParaRPr lang="en-US"/>
            </a:p>
          </p:txBody>
        </p:sp>
      </p:grpSp>
      <p:sp>
        <p:nvSpPr>
          <p:cNvPr id="16" name="Tekstboks 17"/>
          <p:cNvSpPr txBox="1">
            <a:spLocks noChangeArrowheads="1"/>
          </p:cNvSpPr>
          <p:nvPr/>
        </p:nvSpPr>
        <p:spPr bwMode="auto">
          <a:xfrm>
            <a:off x="2261443" y="2446938"/>
            <a:ext cx="1014413" cy="338554"/>
          </a:xfrm>
          <a:prstGeom prst="rect">
            <a:avLst/>
          </a:prstGeom>
          <a:noFill/>
          <a:ln w="9525">
            <a:noFill/>
            <a:miter lim="800000"/>
            <a:headEnd/>
            <a:tailEnd/>
          </a:ln>
        </p:spPr>
        <p:txBody>
          <a:bodyPr>
            <a:spAutoFit/>
          </a:bodyPr>
          <a:lstStyle/>
          <a:p>
            <a:pPr algn="ctr">
              <a:buSzPct val="100000"/>
            </a:pPr>
            <a:r>
              <a:rPr lang="en-US" sz="1600">
                <a:solidFill>
                  <a:srgbClr val="3D4955"/>
                </a:solidFill>
                <a:sym typeface="Tahoma" pitchFamily="34" charset="0"/>
              </a:rPr>
              <a:t>Control</a:t>
            </a:r>
          </a:p>
        </p:txBody>
      </p:sp>
      <p:sp>
        <p:nvSpPr>
          <p:cNvPr id="17" name="Tekstboks 18"/>
          <p:cNvSpPr txBox="1">
            <a:spLocks noChangeArrowheads="1"/>
          </p:cNvSpPr>
          <p:nvPr/>
        </p:nvSpPr>
        <p:spPr bwMode="auto">
          <a:xfrm>
            <a:off x="4957043" y="4823202"/>
            <a:ext cx="1127125" cy="338554"/>
          </a:xfrm>
          <a:prstGeom prst="rect">
            <a:avLst/>
          </a:prstGeom>
          <a:noFill/>
          <a:ln w="9525">
            <a:noFill/>
            <a:miter lim="800000"/>
            <a:headEnd/>
            <a:tailEnd/>
          </a:ln>
        </p:spPr>
        <p:txBody>
          <a:bodyPr>
            <a:spAutoFit/>
          </a:bodyPr>
          <a:lstStyle/>
          <a:p>
            <a:pPr algn="ctr">
              <a:buSzPct val="100000"/>
            </a:pPr>
            <a:r>
              <a:rPr lang="en-US" sz="1600">
                <a:solidFill>
                  <a:srgbClr val="3D4955"/>
                </a:solidFill>
                <a:sym typeface="Tahoma" pitchFamily="34" charset="0"/>
              </a:rPr>
              <a:t>Task</a:t>
            </a:r>
          </a:p>
        </p:txBody>
      </p:sp>
      <p:sp>
        <p:nvSpPr>
          <p:cNvPr id="18" name="Tekstboks 19"/>
          <p:cNvSpPr txBox="1">
            <a:spLocks noChangeArrowheads="1"/>
          </p:cNvSpPr>
          <p:nvPr/>
        </p:nvSpPr>
        <p:spPr bwMode="auto">
          <a:xfrm>
            <a:off x="4840163" y="222993"/>
            <a:ext cx="1444625" cy="338554"/>
          </a:xfrm>
          <a:prstGeom prst="rect">
            <a:avLst/>
          </a:prstGeom>
          <a:noFill/>
          <a:ln w="9525">
            <a:noFill/>
            <a:miter lim="800000"/>
            <a:headEnd/>
            <a:tailEnd/>
          </a:ln>
        </p:spPr>
        <p:txBody>
          <a:bodyPr>
            <a:spAutoFit/>
          </a:bodyPr>
          <a:lstStyle/>
          <a:p>
            <a:pPr algn="ctr">
              <a:buSzPct val="100000"/>
            </a:pPr>
            <a:r>
              <a:rPr lang="en-US" sz="1600">
                <a:solidFill>
                  <a:srgbClr val="3D4955"/>
                </a:solidFill>
                <a:sym typeface="Tahoma" pitchFamily="34" charset="0"/>
              </a:rPr>
              <a:t>Person</a:t>
            </a:r>
          </a:p>
        </p:txBody>
      </p:sp>
      <p:sp>
        <p:nvSpPr>
          <p:cNvPr id="19" name="Tekstboks 20"/>
          <p:cNvSpPr txBox="1">
            <a:spLocks noChangeArrowheads="1"/>
          </p:cNvSpPr>
          <p:nvPr/>
        </p:nvSpPr>
        <p:spPr bwMode="auto">
          <a:xfrm>
            <a:off x="7880796" y="2446938"/>
            <a:ext cx="1155700" cy="338554"/>
          </a:xfrm>
          <a:prstGeom prst="rect">
            <a:avLst/>
          </a:prstGeom>
          <a:noFill/>
          <a:ln w="9525">
            <a:noFill/>
            <a:miter lim="800000"/>
            <a:headEnd/>
            <a:tailEnd/>
          </a:ln>
        </p:spPr>
        <p:txBody>
          <a:bodyPr wrap="square">
            <a:spAutoFit/>
          </a:bodyPr>
          <a:lstStyle/>
          <a:p>
            <a:pPr algn="ctr">
              <a:buSzPct val="100000"/>
            </a:pPr>
            <a:r>
              <a:rPr lang="en-US" sz="1600">
                <a:solidFill>
                  <a:srgbClr val="3D4955"/>
                </a:solidFill>
                <a:sym typeface="Tahoma" pitchFamily="34" charset="0"/>
              </a:rPr>
              <a:t>Participate</a:t>
            </a:r>
          </a:p>
        </p:txBody>
      </p:sp>
      <p:sp>
        <p:nvSpPr>
          <p:cNvPr id="21" name="Tekstboks 12">
            <a:extLst>
              <a:ext uri="{FF2B5EF4-FFF2-40B4-BE49-F238E27FC236}">
                <a16:creationId xmlns:a16="http://schemas.microsoft.com/office/drawing/2014/main" id="{7BA10CB8-30C0-42F7-ABE2-EE69F6803C7D}"/>
              </a:ext>
            </a:extLst>
          </p:cNvPr>
          <p:cNvSpPr txBox="1"/>
          <p:nvPr/>
        </p:nvSpPr>
        <p:spPr>
          <a:xfrm>
            <a:off x="2966435" y="789780"/>
            <a:ext cx="707237" cy="1421928"/>
          </a:xfrm>
          <a:prstGeom prst="rect">
            <a:avLst/>
          </a:prstGeom>
          <a:noFill/>
        </p:spPr>
        <p:txBody>
          <a:bodyPr wrap="square" rtlCol="0">
            <a:spAutoFit/>
          </a:bodyPr>
          <a:lstStyle/>
          <a:p>
            <a:pPr defTabSz="822960"/>
            <a:r>
              <a:rPr lang="en-US" sz="8640">
                <a:solidFill>
                  <a:srgbClr val="C05C56"/>
                </a:solidFill>
                <a:latin typeface="Franklin Gothic Book" panose="020B0503020102020204" pitchFamily="34" charset="0"/>
              </a:rPr>
              <a:t>E</a:t>
            </a:r>
          </a:p>
        </p:txBody>
      </p:sp>
      <p:sp>
        <p:nvSpPr>
          <p:cNvPr id="23" name="Tekstboks 13">
            <a:extLst>
              <a:ext uri="{FF2B5EF4-FFF2-40B4-BE49-F238E27FC236}">
                <a16:creationId xmlns:a16="http://schemas.microsoft.com/office/drawing/2014/main" id="{9ABBBBA5-917D-43BD-A3C9-364938A1502C}"/>
              </a:ext>
            </a:extLst>
          </p:cNvPr>
          <p:cNvSpPr txBox="1"/>
          <p:nvPr/>
        </p:nvSpPr>
        <p:spPr>
          <a:xfrm>
            <a:off x="7690910" y="861609"/>
            <a:ext cx="707237" cy="1421928"/>
          </a:xfrm>
          <a:prstGeom prst="rect">
            <a:avLst/>
          </a:prstGeom>
          <a:noFill/>
        </p:spPr>
        <p:txBody>
          <a:bodyPr wrap="square" rtlCol="0">
            <a:spAutoFit/>
          </a:bodyPr>
          <a:lstStyle/>
          <a:p>
            <a:pPr defTabSz="822960"/>
            <a:r>
              <a:rPr lang="en-US" sz="8640">
                <a:solidFill>
                  <a:srgbClr val="73A3A1"/>
                </a:solidFill>
                <a:latin typeface="Franklin Gothic Book" panose="020B0503020102020204" pitchFamily="34" charset="0"/>
              </a:rPr>
              <a:t>S</a:t>
            </a:r>
          </a:p>
        </p:txBody>
      </p:sp>
      <p:sp>
        <p:nvSpPr>
          <p:cNvPr id="25" name="Tekstboks 15">
            <a:extLst>
              <a:ext uri="{FF2B5EF4-FFF2-40B4-BE49-F238E27FC236}">
                <a16:creationId xmlns:a16="http://schemas.microsoft.com/office/drawing/2014/main" id="{0B1E5914-9820-4F33-AE4A-9E43C7FE1A51}"/>
              </a:ext>
            </a:extLst>
          </p:cNvPr>
          <p:cNvSpPr txBox="1"/>
          <p:nvPr/>
        </p:nvSpPr>
        <p:spPr>
          <a:xfrm>
            <a:off x="3049948" y="3107051"/>
            <a:ext cx="707237" cy="1421928"/>
          </a:xfrm>
          <a:prstGeom prst="rect">
            <a:avLst/>
          </a:prstGeom>
          <a:noFill/>
        </p:spPr>
        <p:txBody>
          <a:bodyPr wrap="square" rtlCol="0">
            <a:spAutoFit/>
          </a:bodyPr>
          <a:lstStyle/>
          <a:p>
            <a:pPr defTabSz="822960"/>
            <a:r>
              <a:rPr lang="en-US" sz="8640">
                <a:solidFill>
                  <a:srgbClr val="FEC665"/>
                </a:solidFill>
                <a:latin typeface="Franklin Gothic Book" panose="020B0503020102020204" pitchFamily="34" charset="0"/>
              </a:rPr>
              <a:t>I</a:t>
            </a:r>
          </a:p>
        </p:txBody>
      </p:sp>
      <p:sp>
        <p:nvSpPr>
          <p:cNvPr id="27" name="Tekstboks 14">
            <a:extLst>
              <a:ext uri="{FF2B5EF4-FFF2-40B4-BE49-F238E27FC236}">
                <a16:creationId xmlns:a16="http://schemas.microsoft.com/office/drawing/2014/main" id="{98CB0145-A8DF-4104-88C7-0E4BC81F190F}"/>
              </a:ext>
            </a:extLst>
          </p:cNvPr>
          <p:cNvSpPr txBox="1"/>
          <p:nvPr/>
        </p:nvSpPr>
        <p:spPr>
          <a:xfrm>
            <a:off x="7759915" y="3165555"/>
            <a:ext cx="707237" cy="1421928"/>
          </a:xfrm>
          <a:prstGeom prst="rect">
            <a:avLst/>
          </a:prstGeom>
          <a:noFill/>
        </p:spPr>
        <p:txBody>
          <a:bodyPr wrap="square" rtlCol="0">
            <a:spAutoFit/>
          </a:bodyPr>
          <a:lstStyle/>
          <a:p>
            <a:pPr defTabSz="822960"/>
            <a:r>
              <a:rPr lang="en-US" sz="8640">
                <a:solidFill>
                  <a:srgbClr val="2D7FA8"/>
                </a:solidFill>
                <a:latin typeface="Franklin Gothic Book" panose="020B0503020102020204" pitchFamily="34" charset="0"/>
              </a:rPr>
              <a:t>A</a:t>
            </a:r>
          </a:p>
        </p:txBody>
      </p:sp>
      <p:sp>
        <p:nvSpPr>
          <p:cNvPr id="22" name="Tekstfelt 21">
            <a:extLst>
              <a:ext uri="{FF2B5EF4-FFF2-40B4-BE49-F238E27FC236}">
                <a16:creationId xmlns:a16="http://schemas.microsoft.com/office/drawing/2014/main" id="{64DB2E14-8A20-4215-B094-CD05AA701A48}"/>
              </a:ext>
            </a:extLst>
          </p:cNvPr>
          <p:cNvSpPr txBox="1"/>
          <p:nvPr/>
        </p:nvSpPr>
        <p:spPr>
          <a:xfrm>
            <a:off x="3639945" y="841276"/>
            <a:ext cx="1894873" cy="2207267"/>
          </a:xfrm>
          <a:prstGeom prst="rect">
            <a:avLst/>
          </a:prstGeom>
          <a:noFill/>
        </p:spPr>
        <p:txBody>
          <a:bodyPr vert="horz" wrap="square" lIns="180000" tIns="180000" rIns="180000" bIns="360000" rtlCol="0" anchor="t" anchorCtr="0">
            <a:spAutoFit/>
          </a:bodyPr>
          <a:lstStyle/>
          <a:p>
            <a:r>
              <a:rPr lang="en-US" sz="1200">
                <a:solidFill>
                  <a:srgbClr val="3D4955"/>
                </a:solidFill>
              </a:rPr>
              <a:t>Exuberant</a:t>
            </a:r>
          </a:p>
          <a:p>
            <a:r>
              <a:rPr lang="en-US" sz="1200">
                <a:solidFill>
                  <a:srgbClr val="3D4955"/>
                </a:solidFill>
              </a:rPr>
              <a:t>Emotional</a:t>
            </a:r>
          </a:p>
          <a:p>
            <a:r>
              <a:rPr lang="en-US" sz="1200">
                <a:solidFill>
                  <a:srgbClr val="3D4955"/>
                </a:solidFill>
              </a:rPr>
              <a:t>Outgoing</a:t>
            </a:r>
          </a:p>
          <a:p>
            <a:r>
              <a:rPr lang="en-US" sz="1200">
                <a:solidFill>
                  <a:srgbClr val="3D4955"/>
                </a:solidFill>
              </a:rPr>
              <a:t>Influential</a:t>
            </a:r>
          </a:p>
          <a:p>
            <a:r>
              <a:rPr lang="en-US" sz="1200">
                <a:solidFill>
                  <a:srgbClr val="3D4955"/>
                </a:solidFill>
              </a:rPr>
              <a:t>Like to experiment</a:t>
            </a:r>
          </a:p>
          <a:p>
            <a:r>
              <a:rPr lang="en-US" sz="1200">
                <a:solidFill>
                  <a:srgbClr val="3D4955"/>
                </a:solidFill>
              </a:rPr>
              <a:t>Spontaneous</a:t>
            </a:r>
          </a:p>
          <a:p>
            <a:endParaRPr lang="en-US" sz="1200"/>
          </a:p>
          <a:p>
            <a:endParaRPr lang="en-US" sz="1200"/>
          </a:p>
          <a:p>
            <a:endParaRPr lang="en-US" sz="1200"/>
          </a:p>
        </p:txBody>
      </p:sp>
      <p:sp>
        <p:nvSpPr>
          <p:cNvPr id="24" name="Tekstfelt 23">
            <a:extLst>
              <a:ext uri="{FF2B5EF4-FFF2-40B4-BE49-F238E27FC236}">
                <a16:creationId xmlns:a16="http://schemas.microsoft.com/office/drawing/2014/main" id="{03F2BD33-C243-4147-A7A2-E160CD628CE8}"/>
              </a:ext>
            </a:extLst>
          </p:cNvPr>
          <p:cNvSpPr txBox="1"/>
          <p:nvPr/>
        </p:nvSpPr>
        <p:spPr>
          <a:xfrm>
            <a:off x="5831691" y="850600"/>
            <a:ext cx="2240403" cy="1653269"/>
          </a:xfrm>
          <a:prstGeom prst="rect">
            <a:avLst/>
          </a:prstGeom>
          <a:noFill/>
        </p:spPr>
        <p:txBody>
          <a:bodyPr vert="horz" wrap="square" lIns="180000" tIns="180000" rIns="180000" bIns="360000" rtlCol="0" anchor="t" anchorCtr="0">
            <a:spAutoFit/>
          </a:bodyPr>
          <a:lstStyle/>
          <a:p>
            <a:r>
              <a:rPr lang="en-US" sz="1200">
                <a:solidFill>
                  <a:srgbClr val="3D4955"/>
                </a:solidFill>
              </a:rPr>
              <a:t>Sensitive</a:t>
            </a:r>
          </a:p>
          <a:p>
            <a:r>
              <a:rPr lang="en-US" sz="1200">
                <a:solidFill>
                  <a:srgbClr val="3D4955"/>
                </a:solidFill>
              </a:rPr>
              <a:t>Empathetic</a:t>
            </a:r>
          </a:p>
          <a:p>
            <a:r>
              <a:rPr lang="en-US" sz="1200">
                <a:solidFill>
                  <a:srgbClr val="3D4955"/>
                </a:solidFill>
              </a:rPr>
              <a:t>Welcoming</a:t>
            </a:r>
          </a:p>
          <a:p>
            <a:r>
              <a:rPr lang="en-US" sz="1200">
                <a:solidFill>
                  <a:srgbClr val="3D4955"/>
                </a:solidFill>
              </a:rPr>
              <a:t>Harmony-seeking</a:t>
            </a:r>
          </a:p>
          <a:p>
            <a:r>
              <a:rPr lang="en-US" sz="1200">
                <a:solidFill>
                  <a:srgbClr val="3D4955"/>
                </a:solidFill>
              </a:rPr>
              <a:t>Patient</a:t>
            </a:r>
          </a:p>
          <a:p>
            <a:r>
              <a:rPr lang="en-US" sz="1200">
                <a:solidFill>
                  <a:srgbClr val="3D4955"/>
                </a:solidFill>
              </a:rPr>
              <a:t>Seeking cohesion</a:t>
            </a:r>
          </a:p>
        </p:txBody>
      </p:sp>
      <p:sp>
        <p:nvSpPr>
          <p:cNvPr id="26" name="Tekstfelt 25">
            <a:extLst>
              <a:ext uri="{FF2B5EF4-FFF2-40B4-BE49-F238E27FC236}">
                <a16:creationId xmlns:a16="http://schemas.microsoft.com/office/drawing/2014/main" id="{3547515F-7015-47E8-837D-162E51F6D584}"/>
              </a:ext>
            </a:extLst>
          </p:cNvPr>
          <p:cNvSpPr txBox="1"/>
          <p:nvPr/>
        </p:nvSpPr>
        <p:spPr>
          <a:xfrm>
            <a:off x="3403566" y="3123449"/>
            <a:ext cx="2166132" cy="1653269"/>
          </a:xfrm>
          <a:prstGeom prst="rect">
            <a:avLst/>
          </a:prstGeom>
          <a:noFill/>
        </p:spPr>
        <p:txBody>
          <a:bodyPr vert="horz" wrap="square" lIns="180000" tIns="180000" rIns="180000" bIns="360000" rtlCol="0" anchor="t" anchorCtr="0">
            <a:spAutoFit/>
          </a:bodyPr>
          <a:lstStyle/>
          <a:p>
            <a:r>
              <a:rPr lang="en-US" sz="1200">
                <a:solidFill>
                  <a:srgbClr val="3D4955"/>
                </a:solidFill>
              </a:rPr>
              <a:t>Controlling</a:t>
            </a:r>
          </a:p>
          <a:p>
            <a:r>
              <a:rPr lang="en-US" sz="1200">
                <a:solidFill>
                  <a:srgbClr val="3D4955"/>
                </a:solidFill>
              </a:rPr>
              <a:t>Result-orientated</a:t>
            </a:r>
          </a:p>
          <a:p>
            <a:r>
              <a:rPr lang="en-US" sz="1200">
                <a:solidFill>
                  <a:srgbClr val="3D4955"/>
                </a:solidFill>
              </a:rPr>
              <a:t>Effective in decision-making</a:t>
            </a:r>
          </a:p>
          <a:p>
            <a:r>
              <a:rPr lang="en-US" sz="1200">
                <a:solidFill>
                  <a:srgbClr val="3D4955"/>
                </a:solidFill>
              </a:rPr>
              <a:t>Pragmatic</a:t>
            </a:r>
          </a:p>
          <a:p>
            <a:r>
              <a:rPr lang="en-US" sz="1200">
                <a:solidFill>
                  <a:srgbClr val="3D4955"/>
                </a:solidFill>
              </a:rPr>
              <a:t>Direct</a:t>
            </a:r>
          </a:p>
          <a:p>
            <a:r>
              <a:rPr lang="en-US" sz="1200">
                <a:solidFill>
                  <a:srgbClr val="3D4955"/>
                </a:solidFill>
              </a:rPr>
              <a:t>Impatient</a:t>
            </a:r>
            <a:endParaRPr lang="en-US" sz="1200"/>
          </a:p>
        </p:txBody>
      </p:sp>
      <p:sp>
        <p:nvSpPr>
          <p:cNvPr id="31" name="Tekstfelt 30">
            <a:extLst>
              <a:ext uri="{FF2B5EF4-FFF2-40B4-BE49-F238E27FC236}">
                <a16:creationId xmlns:a16="http://schemas.microsoft.com/office/drawing/2014/main" id="{665E498C-C40F-436E-9B4D-F7942AD854E6}"/>
              </a:ext>
            </a:extLst>
          </p:cNvPr>
          <p:cNvSpPr txBox="1"/>
          <p:nvPr/>
        </p:nvSpPr>
        <p:spPr>
          <a:xfrm>
            <a:off x="5833265" y="3123449"/>
            <a:ext cx="1830767" cy="1653269"/>
          </a:xfrm>
          <a:prstGeom prst="rect">
            <a:avLst/>
          </a:prstGeom>
          <a:noFill/>
        </p:spPr>
        <p:txBody>
          <a:bodyPr vert="horz" wrap="square" lIns="180000" tIns="180000" rIns="180000" bIns="360000" rtlCol="0" anchor="t" anchorCtr="0">
            <a:spAutoFit/>
          </a:bodyPr>
          <a:lstStyle/>
          <a:p>
            <a:r>
              <a:rPr lang="en-US" sz="1200">
                <a:solidFill>
                  <a:srgbClr val="3D4955"/>
                </a:solidFill>
              </a:rPr>
              <a:t>Deliberate</a:t>
            </a:r>
          </a:p>
          <a:p>
            <a:r>
              <a:rPr lang="en-US" sz="1200">
                <a:solidFill>
                  <a:srgbClr val="3D4955"/>
                </a:solidFill>
              </a:rPr>
              <a:t>Systematic</a:t>
            </a:r>
          </a:p>
          <a:p>
            <a:r>
              <a:rPr lang="en-US" sz="1200">
                <a:solidFill>
                  <a:srgbClr val="3D4955"/>
                </a:solidFill>
              </a:rPr>
              <a:t>Conscientious</a:t>
            </a:r>
          </a:p>
          <a:p>
            <a:r>
              <a:rPr lang="en-US" sz="1200">
                <a:solidFill>
                  <a:srgbClr val="3D4955"/>
                </a:solidFill>
              </a:rPr>
              <a:t>Rational</a:t>
            </a:r>
          </a:p>
          <a:p>
            <a:r>
              <a:rPr lang="en-US" sz="1200">
                <a:solidFill>
                  <a:srgbClr val="3D4955"/>
                </a:solidFill>
              </a:rPr>
              <a:t>Critical</a:t>
            </a:r>
          </a:p>
          <a:p>
            <a:r>
              <a:rPr lang="en-US" sz="1200">
                <a:solidFill>
                  <a:srgbClr val="3D4955"/>
                </a:solidFill>
              </a:rPr>
              <a:t>Formal</a:t>
            </a:r>
          </a:p>
        </p:txBody>
      </p:sp>
    </p:spTree>
    <p:extLst>
      <p:ext uri="{BB962C8B-B14F-4D97-AF65-F5344CB8AC3E}">
        <p14:creationId xmlns:p14="http://schemas.microsoft.com/office/powerpoint/2010/main" val="12986127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Billede 21">
            <a:extLst>
              <a:ext uri="{FF2B5EF4-FFF2-40B4-BE49-F238E27FC236}">
                <a16:creationId xmlns:a16="http://schemas.microsoft.com/office/drawing/2014/main" id="{5F0165E6-18FC-4304-998F-2F7156E396C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78769" y="586665"/>
            <a:ext cx="1757049" cy="1656917"/>
          </a:xfrm>
          <a:prstGeom prst="rect">
            <a:avLst/>
          </a:prstGeom>
        </p:spPr>
      </p:pic>
      <p:sp>
        <p:nvSpPr>
          <p:cNvPr id="2" name="Pladsholder til tekst 1"/>
          <p:cNvSpPr>
            <a:spLocks noGrp="1"/>
          </p:cNvSpPr>
          <p:nvPr>
            <p:ph type="body" sz="quarter" idx="11"/>
          </p:nvPr>
        </p:nvSpPr>
        <p:spPr>
          <a:xfrm>
            <a:off x="107505" y="0"/>
            <a:ext cx="3443269" cy="883828"/>
          </a:xfrm>
        </p:spPr>
        <p:txBody>
          <a:bodyPr/>
          <a:lstStyle/>
          <a:p>
            <a:r>
              <a:rPr lang="en-US"/>
              <a:t>Drawings of the types</a:t>
            </a:r>
          </a:p>
        </p:txBody>
      </p:sp>
      <p:sp>
        <p:nvSpPr>
          <p:cNvPr id="3" name="Pladsholder til tekst 2"/>
          <p:cNvSpPr>
            <a:spLocks noGrp="1"/>
          </p:cNvSpPr>
          <p:nvPr>
            <p:ph type="body" sz="quarter" idx="13"/>
          </p:nvPr>
        </p:nvSpPr>
        <p:spPr/>
        <p:txBody>
          <a:bodyPr/>
          <a:lstStyle/>
          <a:p>
            <a:endParaRPr lang="en-US"/>
          </a:p>
        </p:txBody>
      </p:sp>
      <p:grpSp>
        <p:nvGrpSpPr>
          <p:cNvPr id="6" name="Group 3"/>
          <p:cNvGrpSpPr>
            <a:grpSpLocks/>
          </p:cNvGrpSpPr>
          <p:nvPr/>
        </p:nvGrpSpPr>
        <p:grpSpPr bwMode="auto">
          <a:xfrm>
            <a:off x="3183688" y="632170"/>
            <a:ext cx="4800600" cy="4267200"/>
            <a:chOff x="336" y="1440"/>
            <a:chExt cx="3648" cy="3792"/>
          </a:xfrm>
        </p:grpSpPr>
        <p:sp>
          <p:nvSpPr>
            <p:cNvPr id="7" name="Line 4"/>
            <p:cNvSpPr>
              <a:spLocks noChangeShapeType="1"/>
            </p:cNvSpPr>
            <p:nvPr/>
          </p:nvSpPr>
          <p:spPr bwMode="auto">
            <a:xfrm>
              <a:off x="2160" y="1440"/>
              <a:ext cx="0" cy="3792"/>
            </a:xfrm>
            <a:prstGeom prst="line">
              <a:avLst/>
            </a:prstGeom>
            <a:noFill/>
            <a:ln w="38100">
              <a:solidFill>
                <a:srgbClr val="3D4955"/>
              </a:solidFill>
              <a:round/>
              <a:headEnd type="triangle" w="med" len="med"/>
              <a:tailEnd type="triangle" w="med" len="med"/>
            </a:ln>
          </p:spPr>
          <p:txBody>
            <a:bodyPr/>
            <a:lstStyle/>
            <a:p>
              <a:endParaRPr lang="en-US"/>
            </a:p>
          </p:txBody>
        </p:sp>
        <p:sp>
          <p:nvSpPr>
            <p:cNvPr id="8" name="Line 5"/>
            <p:cNvSpPr>
              <a:spLocks noChangeShapeType="1"/>
            </p:cNvSpPr>
            <p:nvPr/>
          </p:nvSpPr>
          <p:spPr bwMode="auto">
            <a:xfrm>
              <a:off x="336" y="3216"/>
              <a:ext cx="3648" cy="0"/>
            </a:xfrm>
            <a:prstGeom prst="line">
              <a:avLst/>
            </a:prstGeom>
            <a:noFill/>
            <a:ln w="38100">
              <a:solidFill>
                <a:srgbClr val="3D4955"/>
              </a:solidFill>
              <a:round/>
              <a:headEnd type="triangle" w="med" len="med"/>
              <a:tailEnd type="triangle" w="med" len="med"/>
            </a:ln>
          </p:spPr>
          <p:txBody>
            <a:bodyPr/>
            <a:lstStyle/>
            <a:p>
              <a:endParaRPr lang="en-US"/>
            </a:p>
          </p:txBody>
        </p:sp>
      </p:grpSp>
      <p:sp>
        <p:nvSpPr>
          <p:cNvPr id="12" name="Text Box 10"/>
          <p:cNvSpPr txBox="1">
            <a:spLocks noChangeArrowheads="1"/>
          </p:cNvSpPr>
          <p:nvPr/>
        </p:nvSpPr>
        <p:spPr bwMode="auto">
          <a:xfrm>
            <a:off x="3662161" y="2184745"/>
            <a:ext cx="1592580" cy="304800"/>
          </a:xfrm>
          <a:prstGeom prst="rect">
            <a:avLst/>
          </a:prstGeom>
          <a:noFill/>
          <a:ln w="9525">
            <a:noFill/>
            <a:miter lim="800000"/>
            <a:headEnd/>
            <a:tailEnd/>
          </a:ln>
        </p:spPr>
        <p:txBody>
          <a:bodyPr>
            <a:spAutoFit/>
          </a:bodyPr>
          <a:lstStyle/>
          <a:p>
            <a:pPr algn="ctr">
              <a:spcBef>
                <a:spcPct val="50000"/>
              </a:spcBef>
              <a:buSzPct val="100000"/>
            </a:pPr>
            <a:r>
              <a:rPr lang="en-US" sz="1400" b="1">
                <a:solidFill>
                  <a:srgbClr val="4D4D4D"/>
                </a:solidFill>
                <a:cs typeface="Tahoma" pitchFamily="34" charset="0"/>
                <a:sym typeface="Tahoma" pitchFamily="34" charset="0"/>
              </a:rPr>
              <a:t>Enthusiast</a:t>
            </a:r>
          </a:p>
        </p:txBody>
      </p:sp>
      <p:sp>
        <p:nvSpPr>
          <p:cNvPr id="13" name="Text Box 11"/>
          <p:cNvSpPr txBox="1">
            <a:spLocks noChangeArrowheads="1"/>
          </p:cNvSpPr>
          <p:nvPr/>
        </p:nvSpPr>
        <p:spPr bwMode="auto">
          <a:xfrm>
            <a:off x="6020551" y="2184745"/>
            <a:ext cx="1447800" cy="304800"/>
          </a:xfrm>
          <a:prstGeom prst="rect">
            <a:avLst/>
          </a:prstGeom>
          <a:noFill/>
          <a:ln w="9525">
            <a:noFill/>
            <a:miter lim="800000"/>
            <a:headEnd/>
            <a:tailEnd/>
          </a:ln>
        </p:spPr>
        <p:txBody>
          <a:bodyPr>
            <a:spAutoFit/>
          </a:bodyPr>
          <a:lstStyle/>
          <a:p>
            <a:pPr algn="ctr">
              <a:spcBef>
                <a:spcPct val="50000"/>
              </a:spcBef>
              <a:buSzPct val="100000"/>
            </a:pPr>
            <a:r>
              <a:rPr lang="en-US" sz="1400" b="1">
                <a:solidFill>
                  <a:srgbClr val="4D4D4D"/>
                </a:solidFill>
                <a:cs typeface="Tahoma" pitchFamily="34" charset="0"/>
                <a:sym typeface="Tahoma" pitchFamily="34" charset="0"/>
              </a:rPr>
              <a:t>Supporter</a:t>
            </a:r>
          </a:p>
        </p:txBody>
      </p:sp>
      <p:sp>
        <p:nvSpPr>
          <p:cNvPr id="14" name="Text Box 12"/>
          <p:cNvSpPr txBox="1">
            <a:spLocks noChangeArrowheads="1"/>
          </p:cNvSpPr>
          <p:nvPr/>
        </p:nvSpPr>
        <p:spPr bwMode="auto">
          <a:xfrm>
            <a:off x="3658351" y="4680295"/>
            <a:ext cx="1447800" cy="304800"/>
          </a:xfrm>
          <a:prstGeom prst="rect">
            <a:avLst/>
          </a:prstGeom>
          <a:noFill/>
          <a:ln w="9525">
            <a:noFill/>
            <a:miter lim="800000"/>
            <a:headEnd/>
            <a:tailEnd/>
          </a:ln>
        </p:spPr>
        <p:txBody>
          <a:bodyPr>
            <a:spAutoFit/>
          </a:bodyPr>
          <a:lstStyle/>
          <a:p>
            <a:pPr algn="ctr">
              <a:spcBef>
                <a:spcPct val="50000"/>
              </a:spcBef>
              <a:buSzPct val="100000"/>
            </a:pPr>
            <a:r>
              <a:rPr lang="en-US" sz="1400" b="1">
                <a:solidFill>
                  <a:srgbClr val="4D4D4D"/>
                </a:solidFill>
                <a:cs typeface="Tahoma" pitchFamily="34" charset="0"/>
                <a:sym typeface="Tahoma" pitchFamily="34" charset="0"/>
              </a:rPr>
              <a:t>Implementer</a:t>
            </a:r>
          </a:p>
        </p:txBody>
      </p:sp>
      <p:sp>
        <p:nvSpPr>
          <p:cNvPr id="15" name="Text Box 13"/>
          <p:cNvSpPr txBox="1">
            <a:spLocks noChangeArrowheads="1"/>
          </p:cNvSpPr>
          <p:nvPr/>
        </p:nvSpPr>
        <p:spPr bwMode="auto">
          <a:xfrm>
            <a:off x="6096751" y="4680295"/>
            <a:ext cx="1447800" cy="304800"/>
          </a:xfrm>
          <a:prstGeom prst="rect">
            <a:avLst/>
          </a:prstGeom>
          <a:noFill/>
          <a:ln w="9525">
            <a:noFill/>
            <a:miter lim="800000"/>
            <a:headEnd/>
            <a:tailEnd/>
          </a:ln>
        </p:spPr>
        <p:txBody>
          <a:bodyPr>
            <a:spAutoFit/>
          </a:bodyPr>
          <a:lstStyle/>
          <a:p>
            <a:pPr algn="ctr">
              <a:spcBef>
                <a:spcPct val="50000"/>
              </a:spcBef>
              <a:buSzPct val="100000"/>
            </a:pPr>
            <a:r>
              <a:rPr lang="en-US" sz="1400" b="1">
                <a:solidFill>
                  <a:srgbClr val="4D4D4D"/>
                </a:solidFill>
                <a:cs typeface="Tahoma" pitchFamily="34" charset="0"/>
                <a:sym typeface="Tahoma" pitchFamily="34" charset="0"/>
              </a:rPr>
              <a:t>Analyst</a:t>
            </a:r>
          </a:p>
        </p:txBody>
      </p:sp>
      <p:pic>
        <p:nvPicPr>
          <p:cNvPr id="21" name="Billede 20">
            <a:extLst>
              <a:ext uri="{FF2B5EF4-FFF2-40B4-BE49-F238E27FC236}">
                <a16:creationId xmlns:a16="http://schemas.microsoft.com/office/drawing/2014/main" id="{133F3A55-59BF-4907-A58D-B09074F0DB07}"/>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46110" y="659892"/>
            <a:ext cx="1344295" cy="1583690"/>
          </a:xfrm>
          <a:prstGeom prst="rect">
            <a:avLst/>
          </a:prstGeom>
          <a:noFill/>
          <a:ln>
            <a:noFill/>
          </a:ln>
        </p:spPr>
      </p:pic>
      <p:pic>
        <p:nvPicPr>
          <p:cNvPr id="23" name="Billede 22">
            <a:extLst>
              <a:ext uri="{FF2B5EF4-FFF2-40B4-BE49-F238E27FC236}">
                <a16:creationId xmlns:a16="http://schemas.microsoft.com/office/drawing/2014/main" id="{3ECD55A5-45EA-46A5-80B7-6947313F0121}"/>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09447" y="2913090"/>
            <a:ext cx="1499235" cy="1767205"/>
          </a:xfrm>
          <a:prstGeom prst="rect">
            <a:avLst/>
          </a:prstGeom>
          <a:noFill/>
          <a:ln>
            <a:noFill/>
          </a:ln>
        </p:spPr>
      </p:pic>
      <p:pic>
        <p:nvPicPr>
          <p:cNvPr id="25" name="Billede 24">
            <a:extLst>
              <a:ext uri="{FF2B5EF4-FFF2-40B4-BE49-F238E27FC236}">
                <a16:creationId xmlns:a16="http://schemas.microsoft.com/office/drawing/2014/main" id="{E35D6209-9299-49DD-BFA3-4A57ACA8B83C}"/>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28183" y="2908710"/>
            <a:ext cx="1384935" cy="1633855"/>
          </a:xfrm>
          <a:prstGeom prst="rect">
            <a:avLst/>
          </a:prstGeom>
          <a:noFill/>
          <a:ln>
            <a:noFill/>
          </a:ln>
        </p:spPr>
      </p:pic>
      <p:sp>
        <p:nvSpPr>
          <p:cNvPr id="26" name="Tekstboks 17">
            <a:extLst>
              <a:ext uri="{FF2B5EF4-FFF2-40B4-BE49-F238E27FC236}">
                <a16:creationId xmlns:a16="http://schemas.microsoft.com/office/drawing/2014/main" id="{4C129DB3-7DF5-4DDF-963B-43002DF73046}"/>
              </a:ext>
            </a:extLst>
          </p:cNvPr>
          <p:cNvSpPr txBox="1">
            <a:spLocks noChangeArrowheads="1"/>
          </p:cNvSpPr>
          <p:nvPr/>
        </p:nvSpPr>
        <p:spPr bwMode="auto">
          <a:xfrm>
            <a:off x="2329308" y="2429940"/>
            <a:ext cx="1014413" cy="338554"/>
          </a:xfrm>
          <a:prstGeom prst="rect">
            <a:avLst/>
          </a:prstGeom>
          <a:noFill/>
          <a:ln w="9525">
            <a:noFill/>
            <a:miter lim="800000"/>
            <a:headEnd/>
            <a:tailEnd/>
          </a:ln>
        </p:spPr>
        <p:txBody>
          <a:bodyPr>
            <a:spAutoFit/>
          </a:bodyPr>
          <a:lstStyle/>
          <a:p>
            <a:pPr algn="ctr">
              <a:buSzPct val="100000"/>
            </a:pPr>
            <a:r>
              <a:rPr lang="en-US" sz="1600">
                <a:solidFill>
                  <a:srgbClr val="3D4955"/>
                </a:solidFill>
                <a:sym typeface="Tahoma" pitchFamily="34" charset="0"/>
              </a:rPr>
              <a:t>Control</a:t>
            </a:r>
          </a:p>
        </p:txBody>
      </p:sp>
      <p:sp>
        <p:nvSpPr>
          <p:cNvPr id="27" name="Tekstboks 18">
            <a:extLst>
              <a:ext uri="{FF2B5EF4-FFF2-40B4-BE49-F238E27FC236}">
                <a16:creationId xmlns:a16="http://schemas.microsoft.com/office/drawing/2014/main" id="{4A7B3BAF-38D7-4C17-934E-C667ECB007BE}"/>
              </a:ext>
            </a:extLst>
          </p:cNvPr>
          <p:cNvSpPr txBox="1">
            <a:spLocks noChangeArrowheads="1"/>
          </p:cNvSpPr>
          <p:nvPr/>
        </p:nvSpPr>
        <p:spPr bwMode="auto">
          <a:xfrm>
            <a:off x="5010596" y="4831828"/>
            <a:ext cx="1127125" cy="338554"/>
          </a:xfrm>
          <a:prstGeom prst="rect">
            <a:avLst/>
          </a:prstGeom>
          <a:noFill/>
          <a:ln w="9525">
            <a:noFill/>
            <a:miter lim="800000"/>
            <a:headEnd/>
            <a:tailEnd/>
          </a:ln>
        </p:spPr>
        <p:txBody>
          <a:bodyPr>
            <a:spAutoFit/>
          </a:bodyPr>
          <a:lstStyle/>
          <a:p>
            <a:pPr algn="ctr">
              <a:buSzPct val="100000"/>
            </a:pPr>
            <a:r>
              <a:rPr lang="en-US" sz="1600">
                <a:solidFill>
                  <a:srgbClr val="3D4955"/>
                </a:solidFill>
                <a:sym typeface="Tahoma" pitchFamily="34" charset="0"/>
              </a:rPr>
              <a:t>Task</a:t>
            </a:r>
          </a:p>
        </p:txBody>
      </p:sp>
      <p:sp>
        <p:nvSpPr>
          <p:cNvPr id="28" name="Tekstboks 19">
            <a:extLst>
              <a:ext uri="{FF2B5EF4-FFF2-40B4-BE49-F238E27FC236}">
                <a16:creationId xmlns:a16="http://schemas.microsoft.com/office/drawing/2014/main" id="{CA31B270-8B89-47B6-A968-14F9F7BF4DFA}"/>
              </a:ext>
            </a:extLst>
          </p:cNvPr>
          <p:cNvSpPr txBox="1">
            <a:spLocks noChangeArrowheads="1"/>
          </p:cNvSpPr>
          <p:nvPr/>
        </p:nvSpPr>
        <p:spPr bwMode="auto">
          <a:xfrm>
            <a:off x="4860032" y="247128"/>
            <a:ext cx="1444625" cy="338554"/>
          </a:xfrm>
          <a:prstGeom prst="rect">
            <a:avLst/>
          </a:prstGeom>
          <a:noFill/>
          <a:ln w="9525">
            <a:noFill/>
            <a:miter lim="800000"/>
            <a:headEnd/>
            <a:tailEnd/>
          </a:ln>
        </p:spPr>
        <p:txBody>
          <a:bodyPr>
            <a:spAutoFit/>
          </a:bodyPr>
          <a:lstStyle/>
          <a:p>
            <a:pPr algn="ctr">
              <a:buSzPct val="100000"/>
            </a:pPr>
            <a:r>
              <a:rPr lang="en-US" sz="1600">
                <a:solidFill>
                  <a:srgbClr val="3D4955"/>
                </a:solidFill>
                <a:sym typeface="Tahoma" pitchFamily="34" charset="0"/>
              </a:rPr>
              <a:t>Person</a:t>
            </a:r>
          </a:p>
        </p:txBody>
      </p:sp>
      <p:sp>
        <p:nvSpPr>
          <p:cNvPr id="29" name="Tekstboks 20">
            <a:extLst>
              <a:ext uri="{FF2B5EF4-FFF2-40B4-BE49-F238E27FC236}">
                <a16:creationId xmlns:a16="http://schemas.microsoft.com/office/drawing/2014/main" id="{777064A1-5AEF-4EDF-860A-0ED60FA59DD5}"/>
              </a:ext>
            </a:extLst>
          </p:cNvPr>
          <p:cNvSpPr txBox="1">
            <a:spLocks noChangeArrowheads="1"/>
          </p:cNvSpPr>
          <p:nvPr/>
        </p:nvSpPr>
        <p:spPr bwMode="auto">
          <a:xfrm>
            <a:off x="7880796" y="2422003"/>
            <a:ext cx="1155700" cy="338554"/>
          </a:xfrm>
          <a:prstGeom prst="rect">
            <a:avLst/>
          </a:prstGeom>
          <a:noFill/>
          <a:ln w="9525">
            <a:noFill/>
            <a:miter lim="800000"/>
            <a:headEnd/>
            <a:tailEnd/>
          </a:ln>
        </p:spPr>
        <p:txBody>
          <a:bodyPr wrap="square">
            <a:spAutoFit/>
          </a:bodyPr>
          <a:lstStyle/>
          <a:p>
            <a:pPr algn="ctr">
              <a:buSzPct val="100000"/>
            </a:pPr>
            <a:r>
              <a:rPr lang="en-US" sz="1600">
                <a:solidFill>
                  <a:srgbClr val="3D4955"/>
                </a:solidFill>
                <a:sym typeface="Tahoma" pitchFamily="34" charset="0"/>
              </a:rPr>
              <a:t>Participate</a:t>
            </a:r>
          </a:p>
        </p:txBody>
      </p:sp>
    </p:spTree>
    <p:extLst>
      <p:ext uri="{BB962C8B-B14F-4D97-AF65-F5344CB8AC3E}">
        <p14:creationId xmlns:p14="http://schemas.microsoft.com/office/powerpoint/2010/main" val="15311956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1"/>
          </p:nvPr>
        </p:nvSpPr>
        <p:spPr>
          <a:xfrm>
            <a:off x="107505" y="0"/>
            <a:ext cx="3131902" cy="883828"/>
          </a:xfrm>
        </p:spPr>
        <p:txBody>
          <a:bodyPr/>
          <a:lstStyle/>
          <a:p>
            <a:r>
              <a:rPr lang="en-US"/>
              <a:t>Drivers of the types</a:t>
            </a:r>
          </a:p>
        </p:txBody>
      </p:sp>
      <p:sp>
        <p:nvSpPr>
          <p:cNvPr id="3" name="Pladsholder til tekst 2"/>
          <p:cNvSpPr>
            <a:spLocks noGrp="1"/>
          </p:cNvSpPr>
          <p:nvPr>
            <p:ph type="body" sz="quarter" idx="13"/>
          </p:nvPr>
        </p:nvSpPr>
        <p:spPr/>
        <p:txBody>
          <a:bodyPr/>
          <a:lstStyle/>
          <a:p>
            <a:endParaRPr lang="en-US"/>
          </a:p>
        </p:txBody>
      </p:sp>
      <p:grpSp>
        <p:nvGrpSpPr>
          <p:cNvPr id="5" name="Group 3"/>
          <p:cNvGrpSpPr>
            <a:grpSpLocks/>
          </p:cNvGrpSpPr>
          <p:nvPr/>
        </p:nvGrpSpPr>
        <p:grpSpPr bwMode="auto">
          <a:xfrm>
            <a:off x="2051720" y="553244"/>
            <a:ext cx="4800600" cy="4267200"/>
            <a:chOff x="336" y="1440"/>
            <a:chExt cx="3648" cy="3792"/>
          </a:xfrm>
        </p:grpSpPr>
        <p:sp>
          <p:nvSpPr>
            <p:cNvPr id="6" name="Line 4"/>
            <p:cNvSpPr>
              <a:spLocks noChangeShapeType="1"/>
            </p:cNvSpPr>
            <p:nvPr/>
          </p:nvSpPr>
          <p:spPr bwMode="auto">
            <a:xfrm>
              <a:off x="2160" y="1440"/>
              <a:ext cx="0" cy="3792"/>
            </a:xfrm>
            <a:prstGeom prst="line">
              <a:avLst/>
            </a:prstGeom>
            <a:noFill/>
            <a:ln w="38100">
              <a:solidFill>
                <a:srgbClr val="3D4955"/>
              </a:solidFill>
              <a:round/>
              <a:headEnd type="triangle" w="med" len="med"/>
              <a:tailEnd type="triangle" w="med" len="med"/>
            </a:ln>
          </p:spPr>
          <p:txBody>
            <a:bodyPr/>
            <a:lstStyle/>
            <a:p>
              <a:endParaRPr lang="en-US"/>
            </a:p>
          </p:txBody>
        </p:sp>
        <p:sp>
          <p:nvSpPr>
            <p:cNvPr id="7" name="Line 5"/>
            <p:cNvSpPr>
              <a:spLocks noChangeShapeType="1"/>
            </p:cNvSpPr>
            <p:nvPr/>
          </p:nvSpPr>
          <p:spPr bwMode="auto">
            <a:xfrm>
              <a:off x="336" y="3216"/>
              <a:ext cx="3648" cy="0"/>
            </a:xfrm>
            <a:prstGeom prst="line">
              <a:avLst/>
            </a:prstGeom>
            <a:noFill/>
            <a:ln w="38100">
              <a:solidFill>
                <a:srgbClr val="3D4955"/>
              </a:solidFill>
              <a:round/>
              <a:headEnd type="triangle" w="med" len="med"/>
              <a:tailEnd type="triangle" w="med" len="med"/>
            </a:ln>
          </p:spPr>
          <p:txBody>
            <a:bodyPr/>
            <a:lstStyle/>
            <a:p>
              <a:endParaRPr lang="en-US"/>
            </a:p>
          </p:txBody>
        </p:sp>
      </p:grpSp>
      <p:sp>
        <p:nvSpPr>
          <p:cNvPr id="4" name="Tekstfelt 3">
            <a:extLst>
              <a:ext uri="{FF2B5EF4-FFF2-40B4-BE49-F238E27FC236}">
                <a16:creationId xmlns:a16="http://schemas.microsoft.com/office/drawing/2014/main" id="{57E252C3-F0BC-4743-8470-53D5FA73807F}"/>
              </a:ext>
            </a:extLst>
          </p:cNvPr>
          <p:cNvSpPr txBox="1"/>
          <p:nvPr/>
        </p:nvSpPr>
        <p:spPr>
          <a:xfrm>
            <a:off x="2521544" y="1277672"/>
            <a:ext cx="1778848" cy="853050"/>
          </a:xfrm>
          <a:prstGeom prst="rect">
            <a:avLst/>
          </a:prstGeom>
          <a:noFill/>
        </p:spPr>
        <p:txBody>
          <a:bodyPr vert="horz" wrap="square" lIns="180000" tIns="180000" rIns="180000" bIns="360000" rtlCol="0" anchor="t" anchorCtr="0">
            <a:spAutoFit/>
          </a:bodyPr>
          <a:lstStyle/>
          <a:p>
            <a:r>
              <a:rPr lang="en-US" sz="2000">
                <a:solidFill>
                  <a:srgbClr val="3D4955"/>
                </a:solidFill>
              </a:rPr>
              <a:t>Development</a:t>
            </a:r>
          </a:p>
        </p:txBody>
      </p:sp>
      <p:sp>
        <p:nvSpPr>
          <p:cNvPr id="27" name="Tekstfelt 26">
            <a:extLst>
              <a:ext uri="{FF2B5EF4-FFF2-40B4-BE49-F238E27FC236}">
                <a16:creationId xmlns:a16="http://schemas.microsoft.com/office/drawing/2014/main" id="{4A5BAE77-89A0-4A3D-8650-87758A277E36}"/>
              </a:ext>
            </a:extLst>
          </p:cNvPr>
          <p:cNvSpPr txBox="1"/>
          <p:nvPr/>
        </p:nvSpPr>
        <p:spPr>
          <a:xfrm>
            <a:off x="2536464" y="3377616"/>
            <a:ext cx="1728720" cy="853050"/>
          </a:xfrm>
          <a:prstGeom prst="rect">
            <a:avLst/>
          </a:prstGeom>
          <a:noFill/>
        </p:spPr>
        <p:txBody>
          <a:bodyPr vert="horz" wrap="square" lIns="180000" tIns="180000" rIns="180000" bIns="360000" rtlCol="0" anchor="t" anchorCtr="0">
            <a:spAutoFit/>
          </a:bodyPr>
          <a:lstStyle/>
          <a:p>
            <a:r>
              <a:rPr lang="en-US" sz="2000">
                <a:solidFill>
                  <a:srgbClr val="3D4955"/>
                </a:solidFill>
              </a:rPr>
              <a:t>Results</a:t>
            </a:r>
          </a:p>
        </p:txBody>
      </p:sp>
      <p:sp>
        <p:nvSpPr>
          <p:cNvPr id="28" name="Tekstfelt 27">
            <a:extLst>
              <a:ext uri="{FF2B5EF4-FFF2-40B4-BE49-F238E27FC236}">
                <a16:creationId xmlns:a16="http://schemas.microsoft.com/office/drawing/2014/main" id="{531A0EDE-6ED1-4612-8C35-9644565C8D46}"/>
              </a:ext>
            </a:extLst>
          </p:cNvPr>
          <p:cNvSpPr txBox="1"/>
          <p:nvPr/>
        </p:nvSpPr>
        <p:spPr>
          <a:xfrm>
            <a:off x="4790284" y="1277672"/>
            <a:ext cx="1869948" cy="853050"/>
          </a:xfrm>
          <a:prstGeom prst="rect">
            <a:avLst/>
          </a:prstGeom>
          <a:noFill/>
        </p:spPr>
        <p:txBody>
          <a:bodyPr vert="horz" wrap="square" lIns="180000" tIns="180000" rIns="180000" bIns="360000" rtlCol="0" anchor="t" anchorCtr="0">
            <a:spAutoFit/>
          </a:bodyPr>
          <a:lstStyle/>
          <a:p>
            <a:r>
              <a:rPr lang="en-US" sz="2000">
                <a:solidFill>
                  <a:srgbClr val="3D4955"/>
                </a:solidFill>
              </a:rPr>
              <a:t>Relationships</a:t>
            </a:r>
          </a:p>
        </p:txBody>
      </p:sp>
      <p:sp>
        <p:nvSpPr>
          <p:cNvPr id="29" name="Tekstfelt 28">
            <a:extLst>
              <a:ext uri="{FF2B5EF4-FFF2-40B4-BE49-F238E27FC236}">
                <a16:creationId xmlns:a16="http://schemas.microsoft.com/office/drawing/2014/main" id="{E98B31A2-6B87-4564-886C-E3573AF68E86}"/>
              </a:ext>
            </a:extLst>
          </p:cNvPr>
          <p:cNvSpPr txBox="1"/>
          <p:nvPr/>
        </p:nvSpPr>
        <p:spPr>
          <a:xfrm>
            <a:off x="4844327" y="3347189"/>
            <a:ext cx="1728720" cy="853050"/>
          </a:xfrm>
          <a:prstGeom prst="rect">
            <a:avLst/>
          </a:prstGeom>
          <a:noFill/>
        </p:spPr>
        <p:txBody>
          <a:bodyPr vert="horz" wrap="square" lIns="180000" tIns="180000" rIns="180000" bIns="360000" rtlCol="0" anchor="t" anchorCtr="0">
            <a:spAutoFit/>
          </a:bodyPr>
          <a:lstStyle/>
          <a:p>
            <a:r>
              <a:rPr lang="en-US" sz="2000">
                <a:solidFill>
                  <a:srgbClr val="3D4955"/>
                </a:solidFill>
              </a:rPr>
              <a:t>Quality</a:t>
            </a:r>
          </a:p>
        </p:txBody>
      </p:sp>
      <p:sp>
        <p:nvSpPr>
          <p:cNvPr id="24" name="Tekstboks 12">
            <a:extLst>
              <a:ext uri="{FF2B5EF4-FFF2-40B4-BE49-F238E27FC236}">
                <a16:creationId xmlns:a16="http://schemas.microsoft.com/office/drawing/2014/main" id="{89791C77-2D2D-4880-870B-32CF78EF7A64}"/>
              </a:ext>
            </a:extLst>
          </p:cNvPr>
          <p:cNvSpPr txBox="1"/>
          <p:nvPr/>
        </p:nvSpPr>
        <p:spPr>
          <a:xfrm>
            <a:off x="1814307" y="759991"/>
            <a:ext cx="707237" cy="1421928"/>
          </a:xfrm>
          <a:prstGeom prst="rect">
            <a:avLst/>
          </a:prstGeom>
          <a:noFill/>
        </p:spPr>
        <p:txBody>
          <a:bodyPr wrap="square" rtlCol="0">
            <a:spAutoFit/>
          </a:bodyPr>
          <a:lstStyle/>
          <a:p>
            <a:pPr defTabSz="822960"/>
            <a:r>
              <a:rPr lang="en-US" sz="8640">
                <a:solidFill>
                  <a:srgbClr val="C05C56"/>
                </a:solidFill>
                <a:latin typeface="Franklin Gothic Book" panose="020B0503020102020204" pitchFamily="34" charset="0"/>
              </a:rPr>
              <a:t>E</a:t>
            </a:r>
          </a:p>
        </p:txBody>
      </p:sp>
      <p:sp>
        <p:nvSpPr>
          <p:cNvPr id="25" name="Tekstboks 13">
            <a:extLst>
              <a:ext uri="{FF2B5EF4-FFF2-40B4-BE49-F238E27FC236}">
                <a16:creationId xmlns:a16="http://schemas.microsoft.com/office/drawing/2014/main" id="{9F8563DB-9F90-4C0C-89F4-79B41EA4DE8F}"/>
              </a:ext>
            </a:extLst>
          </p:cNvPr>
          <p:cNvSpPr txBox="1"/>
          <p:nvPr/>
        </p:nvSpPr>
        <p:spPr>
          <a:xfrm>
            <a:off x="6538782" y="831820"/>
            <a:ext cx="707237" cy="1421928"/>
          </a:xfrm>
          <a:prstGeom prst="rect">
            <a:avLst/>
          </a:prstGeom>
          <a:noFill/>
        </p:spPr>
        <p:txBody>
          <a:bodyPr wrap="square" rtlCol="0">
            <a:spAutoFit/>
          </a:bodyPr>
          <a:lstStyle/>
          <a:p>
            <a:pPr defTabSz="822960"/>
            <a:r>
              <a:rPr lang="en-US" sz="8640">
                <a:solidFill>
                  <a:srgbClr val="73A3A1"/>
                </a:solidFill>
                <a:latin typeface="Franklin Gothic Book" panose="020B0503020102020204" pitchFamily="34" charset="0"/>
              </a:rPr>
              <a:t>S</a:t>
            </a:r>
          </a:p>
        </p:txBody>
      </p:sp>
      <p:sp>
        <p:nvSpPr>
          <p:cNvPr id="26" name="Tekstboks 15">
            <a:extLst>
              <a:ext uri="{FF2B5EF4-FFF2-40B4-BE49-F238E27FC236}">
                <a16:creationId xmlns:a16="http://schemas.microsoft.com/office/drawing/2014/main" id="{93DD9A75-D742-45E5-83C1-482EF7B9BC1C}"/>
              </a:ext>
            </a:extLst>
          </p:cNvPr>
          <p:cNvSpPr txBox="1"/>
          <p:nvPr/>
        </p:nvSpPr>
        <p:spPr>
          <a:xfrm>
            <a:off x="1897820" y="3077262"/>
            <a:ext cx="707237" cy="1421928"/>
          </a:xfrm>
          <a:prstGeom prst="rect">
            <a:avLst/>
          </a:prstGeom>
          <a:noFill/>
        </p:spPr>
        <p:txBody>
          <a:bodyPr wrap="square" rtlCol="0">
            <a:spAutoFit/>
          </a:bodyPr>
          <a:lstStyle/>
          <a:p>
            <a:pPr defTabSz="822960"/>
            <a:r>
              <a:rPr lang="en-US" sz="8640">
                <a:solidFill>
                  <a:srgbClr val="FEC665"/>
                </a:solidFill>
                <a:latin typeface="Franklin Gothic Book" panose="020B0503020102020204" pitchFamily="34" charset="0"/>
              </a:rPr>
              <a:t>I</a:t>
            </a:r>
          </a:p>
        </p:txBody>
      </p:sp>
      <p:sp>
        <p:nvSpPr>
          <p:cNvPr id="31" name="Tekstboks 14">
            <a:extLst>
              <a:ext uri="{FF2B5EF4-FFF2-40B4-BE49-F238E27FC236}">
                <a16:creationId xmlns:a16="http://schemas.microsoft.com/office/drawing/2014/main" id="{96AE87B1-0BDD-479B-A24B-67EF0BBAE39C}"/>
              </a:ext>
            </a:extLst>
          </p:cNvPr>
          <p:cNvSpPr txBox="1"/>
          <p:nvPr/>
        </p:nvSpPr>
        <p:spPr>
          <a:xfrm>
            <a:off x="6611734" y="3112691"/>
            <a:ext cx="707237" cy="1421928"/>
          </a:xfrm>
          <a:prstGeom prst="rect">
            <a:avLst/>
          </a:prstGeom>
          <a:noFill/>
        </p:spPr>
        <p:txBody>
          <a:bodyPr wrap="square" rtlCol="0">
            <a:spAutoFit/>
          </a:bodyPr>
          <a:lstStyle/>
          <a:p>
            <a:pPr defTabSz="822960"/>
            <a:r>
              <a:rPr lang="en-US" sz="8640">
                <a:solidFill>
                  <a:srgbClr val="2D7FA8"/>
                </a:solidFill>
                <a:latin typeface="Franklin Gothic Book" panose="020B0503020102020204" pitchFamily="34" charset="0"/>
              </a:rPr>
              <a:t>A</a:t>
            </a:r>
          </a:p>
        </p:txBody>
      </p:sp>
      <p:sp>
        <p:nvSpPr>
          <p:cNvPr id="22" name="Tekstboks 17">
            <a:extLst>
              <a:ext uri="{FF2B5EF4-FFF2-40B4-BE49-F238E27FC236}">
                <a16:creationId xmlns:a16="http://schemas.microsoft.com/office/drawing/2014/main" id="{16478F4F-D471-4456-B16E-D36D19002AEE}"/>
              </a:ext>
            </a:extLst>
          </p:cNvPr>
          <p:cNvSpPr txBox="1">
            <a:spLocks noChangeArrowheads="1"/>
          </p:cNvSpPr>
          <p:nvPr/>
        </p:nvSpPr>
        <p:spPr bwMode="auto">
          <a:xfrm>
            <a:off x="1187624" y="2349306"/>
            <a:ext cx="1014413" cy="338554"/>
          </a:xfrm>
          <a:prstGeom prst="rect">
            <a:avLst/>
          </a:prstGeom>
          <a:noFill/>
          <a:ln w="9525">
            <a:noFill/>
            <a:miter lim="800000"/>
            <a:headEnd/>
            <a:tailEnd/>
          </a:ln>
        </p:spPr>
        <p:txBody>
          <a:bodyPr>
            <a:spAutoFit/>
          </a:bodyPr>
          <a:lstStyle/>
          <a:p>
            <a:pPr algn="ctr">
              <a:buSzPct val="100000"/>
            </a:pPr>
            <a:r>
              <a:rPr lang="en-US" sz="1600">
                <a:solidFill>
                  <a:srgbClr val="3D4955"/>
                </a:solidFill>
                <a:sym typeface="Tahoma" pitchFamily="34" charset="0"/>
              </a:rPr>
              <a:t>Control</a:t>
            </a:r>
          </a:p>
        </p:txBody>
      </p:sp>
      <p:sp>
        <p:nvSpPr>
          <p:cNvPr id="23" name="Tekstboks 18">
            <a:extLst>
              <a:ext uri="{FF2B5EF4-FFF2-40B4-BE49-F238E27FC236}">
                <a16:creationId xmlns:a16="http://schemas.microsoft.com/office/drawing/2014/main" id="{2C052E8B-3279-4388-AAB2-CAE96418A581}"/>
              </a:ext>
            </a:extLst>
          </p:cNvPr>
          <p:cNvSpPr txBox="1">
            <a:spLocks noChangeArrowheads="1"/>
          </p:cNvSpPr>
          <p:nvPr/>
        </p:nvSpPr>
        <p:spPr bwMode="auto">
          <a:xfrm>
            <a:off x="3868912" y="4751194"/>
            <a:ext cx="1127125" cy="338554"/>
          </a:xfrm>
          <a:prstGeom prst="rect">
            <a:avLst/>
          </a:prstGeom>
          <a:noFill/>
          <a:ln w="9525">
            <a:noFill/>
            <a:miter lim="800000"/>
            <a:headEnd/>
            <a:tailEnd/>
          </a:ln>
        </p:spPr>
        <p:txBody>
          <a:bodyPr>
            <a:spAutoFit/>
          </a:bodyPr>
          <a:lstStyle/>
          <a:p>
            <a:pPr algn="ctr">
              <a:buSzPct val="100000"/>
            </a:pPr>
            <a:r>
              <a:rPr lang="en-US" sz="1600">
                <a:solidFill>
                  <a:srgbClr val="3D4955"/>
                </a:solidFill>
                <a:sym typeface="Tahoma" pitchFamily="34" charset="0"/>
              </a:rPr>
              <a:t>Task</a:t>
            </a:r>
          </a:p>
        </p:txBody>
      </p:sp>
      <p:sp>
        <p:nvSpPr>
          <p:cNvPr id="30" name="Tekstboks 19">
            <a:extLst>
              <a:ext uri="{FF2B5EF4-FFF2-40B4-BE49-F238E27FC236}">
                <a16:creationId xmlns:a16="http://schemas.microsoft.com/office/drawing/2014/main" id="{B07C74A3-4D8E-45AA-A409-8885D4BBCEE6}"/>
              </a:ext>
            </a:extLst>
          </p:cNvPr>
          <p:cNvSpPr txBox="1">
            <a:spLocks noChangeArrowheads="1"/>
          </p:cNvSpPr>
          <p:nvPr/>
        </p:nvSpPr>
        <p:spPr bwMode="auto">
          <a:xfrm>
            <a:off x="3770487" y="166494"/>
            <a:ext cx="1444625" cy="338554"/>
          </a:xfrm>
          <a:prstGeom prst="rect">
            <a:avLst/>
          </a:prstGeom>
          <a:noFill/>
          <a:ln w="9525">
            <a:noFill/>
            <a:miter lim="800000"/>
            <a:headEnd/>
            <a:tailEnd/>
          </a:ln>
        </p:spPr>
        <p:txBody>
          <a:bodyPr>
            <a:spAutoFit/>
          </a:bodyPr>
          <a:lstStyle/>
          <a:p>
            <a:pPr algn="ctr">
              <a:buSzPct val="100000"/>
            </a:pPr>
            <a:r>
              <a:rPr lang="en-US" sz="1600">
                <a:solidFill>
                  <a:srgbClr val="3D4955"/>
                </a:solidFill>
                <a:sym typeface="Tahoma" pitchFamily="34" charset="0"/>
              </a:rPr>
              <a:t>Person</a:t>
            </a:r>
          </a:p>
        </p:txBody>
      </p:sp>
      <p:sp>
        <p:nvSpPr>
          <p:cNvPr id="32" name="Tekstboks 20">
            <a:extLst>
              <a:ext uri="{FF2B5EF4-FFF2-40B4-BE49-F238E27FC236}">
                <a16:creationId xmlns:a16="http://schemas.microsoft.com/office/drawing/2014/main" id="{01640AC8-02B8-4294-A1BD-CCF4A7B5A98A}"/>
              </a:ext>
            </a:extLst>
          </p:cNvPr>
          <p:cNvSpPr txBox="1">
            <a:spLocks noChangeArrowheads="1"/>
          </p:cNvSpPr>
          <p:nvPr/>
        </p:nvSpPr>
        <p:spPr bwMode="auto">
          <a:xfrm>
            <a:off x="6739112" y="2341369"/>
            <a:ext cx="1155700" cy="338554"/>
          </a:xfrm>
          <a:prstGeom prst="rect">
            <a:avLst/>
          </a:prstGeom>
          <a:noFill/>
          <a:ln w="9525">
            <a:noFill/>
            <a:miter lim="800000"/>
            <a:headEnd/>
            <a:tailEnd/>
          </a:ln>
        </p:spPr>
        <p:txBody>
          <a:bodyPr wrap="square">
            <a:spAutoFit/>
          </a:bodyPr>
          <a:lstStyle/>
          <a:p>
            <a:pPr algn="ctr">
              <a:buSzPct val="100000"/>
            </a:pPr>
            <a:r>
              <a:rPr lang="en-US" sz="1600">
                <a:solidFill>
                  <a:srgbClr val="3D4955"/>
                </a:solidFill>
                <a:sym typeface="Tahoma" pitchFamily="34" charset="0"/>
              </a:rPr>
              <a:t>Participate</a:t>
            </a:r>
          </a:p>
        </p:txBody>
      </p:sp>
    </p:spTree>
    <p:extLst>
      <p:ext uri="{BB962C8B-B14F-4D97-AF65-F5344CB8AC3E}">
        <p14:creationId xmlns:p14="http://schemas.microsoft.com/office/powerpoint/2010/main" val="17192702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B61D9F5C-B284-4CC0-9B7A-0F2D9757608E}"/>
              </a:ext>
            </a:extLst>
          </p:cNvPr>
          <p:cNvSpPr>
            <a:spLocks noGrp="1"/>
          </p:cNvSpPr>
          <p:nvPr>
            <p:ph type="body" sz="quarter" idx="11"/>
          </p:nvPr>
        </p:nvSpPr>
        <p:spPr>
          <a:xfrm>
            <a:off x="107505" y="0"/>
            <a:ext cx="3322659" cy="769267"/>
          </a:xfrm>
        </p:spPr>
        <p:txBody>
          <a:bodyPr/>
          <a:lstStyle/>
          <a:p>
            <a:r>
              <a:rPr lang="en-US"/>
              <a:t>Extended description</a:t>
            </a:r>
          </a:p>
        </p:txBody>
      </p:sp>
      <p:sp>
        <p:nvSpPr>
          <p:cNvPr id="3" name="Pladsholder til tekst 2">
            <a:extLst>
              <a:ext uri="{FF2B5EF4-FFF2-40B4-BE49-F238E27FC236}">
                <a16:creationId xmlns:a16="http://schemas.microsoft.com/office/drawing/2014/main" id="{CF0C8C04-B1DB-4EB5-A83C-F67C17DB37EE}"/>
              </a:ext>
            </a:extLst>
          </p:cNvPr>
          <p:cNvSpPr>
            <a:spLocks noGrp="1"/>
          </p:cNvSpPr>
          <p:nvPr>
            <p:ph type="body" sz="quarter" idx="13"/>
          </p:nvPr>
        </p:nvSpPr>
        <p:spPr/>
        <p:txBody>
          <a:bodyPr/>
          <a:lstStyle/>
          <a:p>
            <a:endParaRPr lang="en-US"/>
          </a:p>
        </p:txBody>
      </p:sp>
      <p:grpSp>
        <p:nvGrpSpPr>
          <p:cNvPr id="5" name="Group 3">
            <a:extLst>
              <a:ext uri="{FF2B5EF4-FFF2-40B4-BE49-F238E27FC236}">
                <a16:creationId xmlns:a16="http://schemas.microsoft.com/office/drawing/2014/main" id="{91D763EC-6CEC-4AB9-935B-85E37F5F70D8}"/>
              </a:ext>
            </a:extLst>
          </p:cNvPr>
          <p:cNvGrpSpPr>
            <a:grpSpLocks/>
          </p:cNvGrpSpPr>
          <p:nvPr/>
        </p:nvGrpSpPr>
        <p:grpSpPr bwMode="auto">
          <a:xfrm>
            <a:off x="2236611" y="690342"/>
            <a:ext cx="4800600" cy="4179888"/>
            <a:chOff x="336" y="1440"/>
            <a:chExt cx="3648" cy="3792"/>
          </a:xfrm>
        </p:grpSpPr>
        <p:sp>
          <p:nvSpPr>
            <p:cNvPr id="6" name="Line 4">
              <a:extLst>
                <a:ext uri="{FF2B5EF4-FFF2-40B4-BE49-F238E27FC236}">
                  <a16:creationId xmlns:a16="http://schemas.microsoft.com/office/drawing/2014/main" id="{B50DAC7B-7FF3-446C-AA1B-28C2F2260289}"/>
                </a:ext>
              </a:extLst>
            </p:cNvPr>
            <p:cNvSpPr>
              <a:spLocks noChangeShapeType="1"/>
            </p:cNvSpPr>
            <p:nvPr/>
          </p:nvSpPr>
          <p:spPr bwMode="auto">
            <a:xfrm>
              <a:off x="2160" y="1440"/>
              <a:ext cx="0" cy="3792"/>
            </a:xfrm>
            <a:prstGeom prst="line">
              <a:avLst/>
            </a:prstGeom>
            <a:noFill/>
            <a:ln w="38100">
              <a:solidFill>
                <a:srgbClr val="3D4955"/>
              </a:solidFill>
              <a:round/>
              <a:headEnd type="triangle" w="med" len="med"/>
              <a:tailEnd type="triangle" w="med" len="med"/>
            </a:ln>
          </p:spPr>
          <p:txBody>
            <a:bodyPr/>
            <a:lstStyle/>
            <a:p>
              <a:endParaRPr lang="en-US"/>
            </a:p>
          </p:txBody>
        </p:sp>
        <p:sp>
          <p:nvSpPr>
            <p:cNvPr id="7" name="Line 5">
              <a:extLst>
                <a:ext uri="{FF2B5EF4-FFF2-40B4-BE49-F238E27FC236}">
                  <a16:creationId xmlns:a16="http://schemas.microsoft.com/office/drawing/2014/main" id="{C16C5BF4-6BF0-4AA5-9E2A-4F3C89329310}"/>
                </a:ext>
              </a:extLst>
            </p:cNvPr>
            <p:cNvSpPr>
              <a:spLocks noChangeShapeType="1"/>
            </p:cNvSpPr>
            <p:nvPr/>
          </p:nvSpPr>
          <p:spPr bwMode="auto">
            <a:xfrm>
              <a:off x="336" y="3216"/>
              <a:ext cx="3648" cy="0"/>
            </a:xfrm>
            <a:prstGeom prst="line">
              <a:avLst/>
            </a:prstGeom>
            <a:noFill/>
            <a:ln w="38100">
              <a:solidFill>
                <a:srgbClr val="3D4955"/>
              </a:solidFill>
              <a:round/>
              <a:headEnd type="triangle" w="med" len="med"/>
              <a:tailEnd type="triangle" w="med" len="med"/>
            </a:ln>
          </p:spPr>
          <p:txBody>
            <a:bodyPr/>
            <a:lstStyle/>
            <a:p>
              <a:endParaRPr lang="en-US"/>
            </a:p>
          </p:txBody>
        </p:sp>
      </p:grpSp>
      <p:sp>
        <p:nvSpPr>
          <p:cNvPr id="12" name="Tekstboks 12">
            <a:extLst>
              <a:ext uri="{FF2B5EF4-FFF2-40B4-BE49-F238E27FC236}">
                <a16:creationId xmlns:a16="http://schemas.microsoft.com/office/drawing/2014/main" id="{BB930639-FE1F-4A1D-8ADA-8268D19A8EF4}"/>
              </a:ext>
            </a:extLst>
          </p:cNvPr>
          <p:cNvSpPr txBox="1"/>
          <p:nvPr/>
        </p:nvSpPr>
        <p:spPr>
          <a:xfrm>
            <a:off x="1285201" y="656570"/>
            <a:ext cx="707237" cy="1421928"/>
          </a:xfrm>
          <a:prstGeom prst="rect">
            <a:avLst/>
          </a:prstGeom>
          <a:noFill/>
        </p:spPr>
        <p:txBody>
          <a:bodyPr wrap="square" rtlCol="0">
            <a:spAutoFit/>
          </a:bodyPr>
          <a:lstStyle/>
          <a:p>
            <a:pPr defTabSz="822960"/>
            <a:r>
              <a:rPr lang="en-US" sz="8640">
                <a:solidFill>
                  <a:srgbClr val="C05C56"/>
                </a:solidFill>
                <a:latin typeface="Franklin Gothic Book" panose="020B0503020102020204" pitchFamily="34" charset="0"/>
              </a:rPr>
              <a:t>E</a:t>
            </a:r>
          </a:p>
        </p:txBody>
      </p:sp>
      <p:sp>
        <p:nvSpPr>
          <p:cNvPr id="13" name="Tekstboks 13">
            <a:extLst>
              <a:ext uri="{FF2B5EF4-FFF2-40B4-BE49-F238E27FC236}">
                <a16:creationId xmlns:a16="http://schemas.microsoft.com/office/drawing/2014/main" id="{CED0B237-3358-4AF4-BD02-9BAF4860DDF5}"/>
              </a:ext>
            </a:extLst>
          </p:cNvPr>
          <p:cNvSpPr txBox="1"/>
          <p:nvPr/>
        </p:nvSpPr>
        <p:spPr>
          <a:xfrm>
            <a:off x="7074495" y="470473"/>
            <a:ext cx="707237" cy="1421928"/>
          </a:xfrm>
          <a:prstGeom prst="rect">
            <a:avLst/>
          </a:prstGeom>
          <a:noFill/>
        </p:spPr>
        <p:txBody>
          <a:bodyPr wrap="square" rtlCol="0">
            <a:spAutoFit/>
          </a:bodyPr>
          <a:lstStyle/>
          <a:p>
            <a:pPr defTabSz="822960"/>
            <a:r>
              <a:rPr lang="en-US" sz="8640">
                <a:solidFill>
                  <a:srgbClr val="73A3A1"/>
                </a:solidFill>
                <a:latin typeface="Franklin Gothic Book" panose="020B0503020102020204" pitchFamily="34" charset="0"/>
              </a:rPr>
              <a:t>S</a:t>
            </a:r>
          </a:p>
        </p:txBody>
      </p:sp>
      <p:sp>
        <p:nvSpPr>
          <p:cNvPr id="14" name="Tekstboks 15">
            <a:extLst>
              <a:ext uri="{FF2B5EF4-FFF2-40B4-BE49-F238E27FC236}">
                <a16:creationId xmlns:a16="http://schemas.microsoft.com/office/drawing/2014/main" id="{6A219118-1B2E-422C-BAC7-8257B1BCE509}"/>
              </a:ext>
            </a:extLst>
          </p:cNvPr>
          <p:cNvSpPr txBox="1"/>
          <p:nvPr/>
        </p:nvSpPr>
        <p:spPr>
          <a:xfrm>
            <a:off x="1565887" y="3496776"/>
            <a:ext cx="707237" cy="1421928"/>
          </a:xfrm>
          <a:prstGeom prst="rect">
            <a:avLst/>
          </a:prstGeom>
          <a:noFill/>
        </p:spPr>
        <p:txBody>
          <a:bodyPr wrap="square" rtlCol="0">
            <a:spAutoFit/>
          </a:bodyPr>
          <a:lstStyle/>
          <a:p>
            <a:pPr defTabSz="822960"/>
            <a:r>
              <a:rPr lang="en-US" sz="8640">
                <a:solidFill>
                  <a:srgbClr val="FEC665"/>
                </a:solidFill>
                <a:latin typeface="Franklin Gothic Book" panose="020B0503020102020204" pitchFamily="34" charset="0"/>
              </a:rPr>
              <a:t>I</a:t>
            </a:r>
          </a:p>
        </p:txBody>
      </p:sp>
      <p:sp>
        <p:nvSpPr>
          <p:cNvPr id="15" name="Tekstboks 14">
            <a:extLst>
              <a:ext uri="{FF2B5EF4-FFF2-40B4-BE49-F238E27FC236}">
                <a16:creationId xmlns:a16="http://schemas.microsoft.com/office/drawing/2014/main" id="{29266E7A-868D-44AC-B3A5-4C154E0BB747}"/>
              </a:ext>
            </a:extLst>
          </p:cNvPr>
          <p:cNvSpPr txBox="1"/>
          <p:nvPr/>
        </p:nvSpPr>
        <p:spPr>
          <a:xfrm>
            <a:off x="7079804" y="3296739"/>
            <a:ext cx="707237" cy="1421928"/>
          </a:xfrm>
          <a:prstGeom prst="rect">
            <a:avLst/>
          </a:prstGeom>
          <a:noFill/>
        </p:spPr>
        <p:txBody>
          <a:bodyPr wrap="square" rtlCol="0">
            <a:spAutoFit/>
          </a:bodyPr>
          <a:lstStyle/>
          <a:p>
            <a:pPr defTabSz="822960"/>
            <a:r>
              <a:rPr lang="en-US" sz="8640">
                <a:solidFill>
                  <a:srgbClr val="2D7FA8"/>
                </a:solidFill>
                <a:latin typeface="Franklin Gothic Book" panose="020B0503020102020204" pitchFamily="34" charset="0"/>
              </a:rPr>
              <a:t>A</a:t>
            </a:r>
          </a:p>
        </p:txBody>
      </p:sp>
      <p:sp>
        <p:nvSpPr>
          <p:cNvPr id="16" name="Tekstfelt 15">
            <a:extLst>
              <a:ext uri="{FF2B5EF4-FFF2-40B4-BE49-F238E27FC236}">
                <a16:creationId xmlns:a16="http://schemas.microsoft.com/office/drawing/2014/main" id="{3F0F209C-1A4F-4903-BF85-137B2A12DB8B}"/>
              </a:ext>
            </a:extLst>
          </p:cNvPr>
          <p:cNvSpPr txBox="1"/>
          <p:nvPr/>
        </p:nvSpPr>
        <p:spPr>
          <a:xfrm>
            <a:off x="2052043" y="777321"/>
            <a:ext cx="2678870" cy="2224195"/>
          </a:xfrm>
          <a:prstGeom prst="rect">
            <a:avLst/>
          </a:prstGeom>
          <a:noFill/>
        </p:spPr>
        <p:txBody>
          <a:bodyPr vert="horz" wrap="square" lIns="180000" tIns="180000" rIns="180000" bIns="360000" rtlCol="0" anchor="t" anchorCtr="0">
            <a:spAutoFit/>
          </a:bodyPr>
          <a:lstStyle/>
          <a:p>
            <a:pPr>
              <a:lnSpc>
                <a:spcPct val="90000"/>
              </a:lnSpc>
              <a:spcBef>
                <a:spcPct val="50000"/>
              </a:spcBef>
              <a:defRPr/>
            </a:pPr>
            <a:endParaRPr lang="en-US" sz="1100">
              <a:solidFill>
                <a:srgbClr val="4D4D4D"/>
              </a:solidFill>
              <a:latin typeface="Open Sans" panose="020B0606030504020204" pitchFamily="34" charset="0"/>
              <a:ea typeface="Open Sans" panose="020B0606030504020204" pitchFamily="34" charset="0"/>
              <a:cs typeface="Open Sans" panose="020B0606030504020204" pitchFamily="34" charset="0"/>
            </a:endParaRPr>
          </a:p>
          <a:p>
            <a:r>
              <a:rPr lang="en-US" sz="1100">
                <a:latin typeface="Open Sans" panose="020B0606030504020204" pitchFamily="34" charset="0"/>
                <a:ea typeface="Open Sans" panose="020B0606030504020204" pitchFamily="34" charset="0"/>
                <a:cs typeface="Open Sans" panose="020B0606030504020204" pitchFamily="34" charset="0"/>
              </a:rPr>
              <a:t>Motivated/engaged/fun</a:t>
            </a:r>
          </a:p>
          <a:p>
            <a:r>
              <a:rPr lang="en-US" sz="1100">
                <a:latin typeface="Open Sans" panose="020B0606030504020204" pitchFamily="34" charset="0"/>
                <a:ea typeface="Open Sans" panose="020B0606030504020204" pitchFamily="34" charset="0"/>
                <a:cs typeface="Open Sans" panose="020B0606030504020204" pitchFamily="34" charset="0"/>
              </a:rPr>
              <a:t>See opportunities/alternatives</a:t>
            </a:r>
          </a:p>
          <a:p>
            <a:r>
              <a:rPr lang="en-US" sz="1100">
                <a:latin typeface="Open Sans" panose="020B0606030504020204" pitchFamily="34" charset="0"/>
                <a:ea typeface="Open Sans" panose="020B0606030504020204" pitchFamily="34" charset="0"/>
                <a:cs typeface="Open Sans" panose="020B0606030504020204" pitchFamily="34" charset="0"/>
              </a:rPr>
              <a:t>Don’t follow rules</a:t>
            </a:r>
          </a:p>
          <a:p>
            <a:r>
              <a:rPr lang="en-US" sz="1100">
                <a:latin typeface="Open Sans" panose="020B0606030504020204" pitchFamily="34" charset="0"/>
                <a:ea typeface="Open Sans" panose="020B0606030504020204" pitchFamily="34" charset="0"/>
                <a:cs typeface="Open Sans" panose="020B0606030504020204" pitchFamily="34" charset="0"/>
              </a:rPr>
              <a:t>Want recognition</a:t>
            </a:r>
          </a:p>
          <a:p>
            <a:r>
              <a:rPr lang="en-US" sz="1100">
                <a:latin typeface="Open Sans" panose="020B0606030504020204" pitchFamily="34" charset="0"/>
                <a:ea typeface="Open Sans" panose="020B0606030504020204" pitchFamily="34" charset="0"/>
                <a:cs typeface="Open Sans" panose="020B0606030504020204" pitchFamily="34" charset="0"/>
              </a:rPr>
              <a:t>Talk a lot about themselves</a:t>
            </a:r>
          </a:p>
          <a:p>
            <a:r>
              <a:rPr lang="en-US" sz="1100">
                <a:latin typeface="Open Sans" panose="020B0606030504020204" pitchFamily="34" charset="0"/>
                <a:ea typeface="Open Sans" panose="020B0606030504020204" pitchFamily="34" charset="0"/>
                <a:cs typeface="Open Sans" panose="020B0606030504020204" pitchFamily="34" charset="0"/>
              </a:rPr>
              <a:t>Have many ideas</a:t>
            </a:r>
          </a:p>
          <a:p>
            <a:r>
              <a:rPr lang="en-US" sz="1100">
                <a:latin typeface="Open Sans" panose="020B0606030504020204" pitchFamily="34" charset="0"/>
                <a:ea typeface="Open Sans" panose="020B0606030504020204" pitchFamily="34" charset="0"/>
                <a:cs typeface="Open Sans" panose="020B0606030504020204" pitchFamily="34" charset="0"/>
              </a:rPr>
              <a:t>Love conceptual discussions</a:t>
            </a:r>
          </a:p>
          <a:p>
            <a:r>
              <a:rPr lang="en-US" sz="1100">
                <a:latin typeface="Open Sans" panose="020B0606030504020204" pitchFamily="34" charset="0"/>
                <a:ea typeface="Open Sans" panose="020B0606030504020204" pitchFamily="34" charset="0"/>
                <a:cs typeface="Open Sans" panose="020B0606030504020204" pitchFamily="34" charset="0"/>
              </a:rPr>
              <a:t>Animated, colorful and imaginative</a:t>
            </a:r>
          </a:p>
          <a:p>
            <a:pPr>
              <a:lnSpc>
                <a:spcPct val="90000"/>
              </a:lnSpc>
              <a:spcBef>
                <a:spcPct val="50000"/>
              </a:spcBef>
              <a:defRPr/>
            </a:pPr>
            <a:endParaRPr lang="en-US" sz="800">
              <a:latin typeface="Franklin Gothic Book" panose="020B0503020102020204" pitchFamily="34" charset="0"/>
            </a:endParaRPr>
          </a:p>
        </p:txBody>
      </p:sp>
      <p:sp>
        <p:nvSpPr>
          <p:cNvPr id="17" name="Tekstfelt 16">
            <a:extLst>
              <a:ext uri="{FF2B5EF4-FFF2-40B4-BE49-F238E27FC236}">
                <a16:creationId xmlns:a16="http://schemas.microsoft.com/office/drawing/2014/main" id="{9AEC9D80-079A-49DF-8952-F19E6BDB1C32}"/>
              </a:ext>
            </a:extLst>
          </p:cNvPr>
          <p:cNvSpPr txBox="1"/>
          <p:nvPr/>
        </p:nvSpPr>
        <p:spPr>
          <a:xfrm>
            <a:off x="4684682" y="930004"/>
            <a:ext cx="3229247" cy="1899490"/>
          </a:xfrm>
          <a:prstGeom prst="rect">
            <a:avLst/>
          </a:prstGeom>
          <a:noFill/>
        </p:spPr>
        <p:txBody>
          <a:bodyPr vert="horz" wrap="square" lIns="180000" tIns="180000" rIns="180000" bIns="360000" rtlCol="0" anchor="t" anchorCtr="0">
            <a:spAutoFit/>
          </a:bodyPr>
          <a:lstStyle/>
          <a:p>
            <a:r>
              <a:rPr lang="en-US" sz="1100">
                <a:latin typeface="Open Sans" panose="020B0606030504020204" pitchFamily="34" charset="0"/>
                <a:ea typeface="Open Sans" panose="020B0606030504020204" pitchFamily="34" charset="0"/>
                <a:cs typeface="Open Sans" panose="020B0606030504020204" pitchFamily="34" charset="0"/>
              </a:rPr>
              <a:t>Friendly and welcoming </a:t>
            </a:r>
          </a:p>
          <a:p>
            <a:r>
              <a:rPr lang="en-US" sz="1100">
                <a:latin typeface="Open Sans" panose="020B0606030504020204" pitchFamily="34" charset="0"/>
                <a:ea typeface="Open Sans" panose="020B0606030504020204" pitchFamily="34" charset="0"/>
                <a:cs typeface="Open Sans" panose="020B0606030504020204" pitchFamily="34" charset="0"/>
              </a:rPr>
              <a:t>Focus on relationships</a:t>
            </a:r>
          </a:p>
          <a:p>
            <a:r>
              <a:rPr lang="en-US" sz="1100">
                <a:latin typeface="Open Sans" panose="020B0606030504020204" pitchFamily="34" charset="0"/>
                <a:ea typeface="Open Sans" panose="020B0606030504020204" pitchFamily="34" charset="0"/>
                <a:cs typeface="Open Sans" panose="020B0606030504020204" pitchFamily="34" charset="0"/>
              </a:rPr>
              <a:t>Team players</a:t>
            </a:r>
          </a:p>
          <a:p>
            <a:r>
              <a:rPr lang="en-US" sz="1100">
                <a:latin typeface="Open Sans" panose="020B0606030504020204" pitchFamily="34" charset="0"/>
                <a:ea typeface="Open Sans" panose="020B0606030504020204" pitchFamily="34" charset="0"/>
                <a:cs typeface="Open Sans" panose="020B0606030504020204" pitchFamily="34" charset="0"/>
              </a:rPr>
              <a:t>Informal, empathetic and understanding</a:t>
            </a:r>
          </a:p>
          <a:p>
            <a:r>
              <a:rPr lang="en-US" sz="1100">
                <a:latin typeface="Open Sans" panose="020B0606030504020204" pitchFamily="34" charset="0"/>
                <a:ea typeface="Open Sans" panose="020B0606030504020204" pitchFamily="34" charset="0"/>
                <a:cs typeface="Open Sans" panose="020B0606030504020204" pitchFamily="34" charset="0"/>
              </a:rPr>
              <a:t>Involving and present in the moment</a:t>
            </a:r>
          </a:p>
          <a:p>
            <a:r>
              <a:rPr lang="en-US" sz="1100">
                <a:latin typeface="Open Sans" panose="020B0606030504020204" pitchFamily="34" charset="0"/>
                <a:ea typeface="Open Sans" panose="020B0606030504020204" pitchFamily="34" charset="0"/>
                <a:cs typeface="Open Sans" panose="020B0606030504020204" pitchFamily="34" charset="0"/>
              </a:rPr>
              <a:t>Seek consensus and compromise</a:t>
            </a:r>
          </a:p>
          <a:p>
            <a:r>
              <a:rPr lang="en-US" sz="1100">
                <a:latin typeface="Open Sans" panose="020B0606030504020204" pitchFamily="34" charset="0"/>
                <a:ea typeface="Open Sans" panose="020B0606030504020204" pitchFamily="34" charset="0"/>
                <a:cs typeface="Open Sans" panose="020B0606030504020204" pitchFamily="34" charset="0"/>
              </a:rPr>
              <a:t>Have a ‘feel’ for the organization</a:t>
            </a:r>
          </a:p>
          <a:p>
            <a:r>
              <a:rPr lang="en-US" sz="1100">
                <a:latin typeface="Open Sans" panose="020B0606030504020204" pitchFamily="34" charset="0"/>
                <a:ea typeface="Open Sans" panose="020B0606030504020204" pitchFamily="34" charset="0"/>
                <a:cs typeface="Open Sans" panose="020B0606030504020204" pitchFamily="34" charset="0"/>
              </a:rPr>
              <a:t>Listen – hesitate to express their opinion</a:t>
            </a:r>
          </a:p>
        </p:txBody>
      </p:sp>
      <p:sp>
        <p:nvSpPr>
          <p:cNvPr id="18" name="Tekstfelt 17">
            <a:extLst>
              <a:ext uri="{FF2B5EF4-FFF2-40B4-BE49-F238E27FC236}">
                <a16:creationId xmlns:a16="http://schemas.microsoft.com/office/drawing/2014/main" id="{A85897A4-4124-4279-B8E4-71AA69974043}"/>
              </a:ext>
            </a:extLst>
          </p:cNvPr>
          <p:cNvSpPr txBox="1"/>
          <p:nvPr/>
        </p:nvSpPr>
        <p:spPr>
          <a:xfrm>
            <a:off x="2049028" y="2908429"/>
            <a:ext cx="2678870" cy="2007212"/>
          </a:xfrm>
          <a:prstGeom prst="rect">
            <a:avLst/>
          </a:prstGeom>
          <a:noFill/>
        </p:spPr>
        <p:txBody>
          <a:bodyPr vert="horz" wrap="square" lIns="180000" tIns="180000" rIns="180000" bIns="360000" rtlCol="0" anchor="t" anchorCtr="0">
            <a:spAutoFit/>
          </a:bodyPr>
          <a:lstStyle/>
          <a:p>
            <a:r>
              <a:rPr lang="en-US" sz="1100">
                <a:latin typeface="Open Sans" panose="020B0606030504020204" pitchFamily="34" charset="0"/>
                <a:ea typeface="Open Sans" panose="020B0606030504020204" pitchFamily="34" charset="0"/>
                <a:cs typeface="Open Sans" panose="020B0606030504020204" pitchFamily="34" charset="0"/>
              </a:rPr>
              <a:t>Impatient/speak clearly and directly</a:t>
            </a:r>
          </a:p>
          <a:p>
            <a:r>
              <a:rPr lang="en-US" sz="1100">
                <a:latin typeface="Open Sans" panose="020B0606030504020204" pitchFamily="34" charset="0"/>
                <a:ea typeface="Open Sans" panose="020B0606030504020204" pitchFamily="34" charset="0"/>
                <a:cs typeface="Open Sans" panose="020B0606030504020204" pitchFamily="34" charset="0"/>
              </a:rPr>
              <a:t>Take action</a:t>
            </a:r>
          </a:p>
          <a:p>
            <a:r>
              <a:rPr lang="en-US" sz="1100">
                <a:latin typeface="Open Sans" panose="020B0606030504020204" pitchFamily="34" charset="0"/>
                <a:ea typeface="Open Sans" panose="020B0606030504020204" pitchFamily="34" charset="0"/>
                <a:cs typeface="Open Sans" panose="020B0606030504020204" pitchFamily="34" charset="0"/>
              </a:rPr>
              <a:t>Take on battles </a:t>
            </a:r>
          </a:p>
          <a:p>
            <a:r>
              <a:rPr lang="en-US" sz="1100">
                <a:latin typeface="Open Sans" panose="020B0606030504020204" pitchFamily="34" charset="0"/>
                <a:ea typeface="Open Sans" panose="020B0606030504020204" pitchFamily="34" charset="0"/>
                <a:cs typeface="Open Sans" panose="020B0606030504020204" pitchFamily="34" charset="0"/>
              </a:rPr>
              <a:t>Focus on moving things forward</a:t>
            </a:r>
          </a:p>
          <a:p>
            <a:r>
              <a:rPr lang="en-US" sz="1100">
                <a:latin typeface="Open Sans" panose="020B0606030504020204" pitchFamily="34" charset="0"/>
                <a:ea typeface="Open Sans" panose="020B0606030504020204" pitchFamily="34" charset="0"/>
                <a:cs typeface="Open Sans" panose="020B0606030504020204" pitchFamily="34" charset="0"/>
              </a:rPr>
              <a:t>Want to decide </a:t>
            </a:r>
          </a:p>
          <a:p>
            <a:r>
              <a:rPr lang="en-US" sz="1100">
                <a:latin typeface="Open Sans" panose="020B0606030504020204" pitchFamily="34" charset="0"/>
                <a:ea typeface="Open Sans" panose="020B0606030504020204" pitchFamily="34" charset="0"/>
                <a:cs typeface="Open Sans" panose="020B0606030504020204" pitchFamily="34" charset="0"/>
              </a:rPr>
              <a:t>Focus on efficient meetings</a:t>
            </a:r>
          </a:p>
          <a:p>
            <a:r>
              <a:rPr lang="en-US" sz="1100">
                <a:latin typeface="Open Sans" panose="020B0606030504020204" pitchFamily="34" charset="0"/>
                <a:ea typeface="Open Sans" panose="020B0606030504020204" pitchFamily="34" charset="0"/>
                <a:cs typeface="Open Sans" panose="020B0606030504020204" pitchFamily="34" charset="0"/>
              </a:rPr>
              <a:t>Straight and to-the-point Controlled, authoritative</a:t>
            </a:r>
          </a:p>
          <a:p>
            <a:endParaRPr lang="en-US" sz="700">
              <a:latin typeface="Franklin Gothic Book" panose="020B0503020102020204" pitchFamily="34" charset="0"/>
            </a:endParaRPr>
          </a:p>
        </p:txBody>
      </p:sp>
      <p:sp>
        <p:nvSpPr>
          <p:cNvPr id="19" name="Tekstfelt 18">
            <a:extLst>
              <a:ext uri="{FF2B5EF4-FFF2-40B4-BE49-F238E27FC236}">
                <a16:creationId xmlns:a16="http://schemas.microsoft.com/office/drawing/2014/main" id="{712E50BA-F843-4B73-A065-82F795B4583E}"/>
              </a:ext>
            </a:extLst>
          </p:cNvPr>
          <p:cNvSpPr txBox="1"/>
          <p:nvPr/>
        </p:nvSpPr>
        <p:spPr>
          <a:xfrm>
            <a:off x="4716016" y="2894374"/>
            <a:ext cx="2589793" cy="1899490"/>
          </a:xfrm>
          <a:prstGeom prst="rect">
            <a:avLst/>
          </a:prstGeom>
          <a:noFill/>
        </p:spPr>
        <p:txBody>
          <a:bodyPr vert="horz" wrap="square" lIns="180000" tIns="180000" rIns="180000" bIns="360000" rtlCol="0" anchor="t" anchorCtr="0">
            <a:spAutoFit/>
          </a:bodyPr>
          <a:lstStyle/>
          <a:p>
            <a:r>
              <a:rPr lang="en-US" sz="1100">
                <a:latin typeface="Open Sans" panose="020B0606030504020204" pitchFamily="34" charset="0"/>
                <a:ea typeface="Open Sans" panose="020B0606030504020204" pitchFamily="34" charset="0"/>
                <a:cs typeface="Open Sans" panose="020B0606030504020204" pitchFamily="34" charset="0"/>
              </a:rPr>
              <a:t>Calm and formal </a:t>
            </a:r>
          </a:p>
          <a:p>
            <a:r>
              <a:rPr lang="en-US" sz="1100">
                <a:latin typeface="Open Sans" panose="020B0606030504020204" pitchFamily="34" charset="0"/>
                <a:ea typeface="Open Sans" panose="020B0606030504020204" pitchFamily="34" charset="0"/>
                <a:cs typeface="Open Sans" panose="020B0606030504020204" pitchFamily="34" charset="0"/>
              </a:rPr>
              <a:t>Consistent and analyze risks</a:t>
            </a:r>
          </a:p>
          <a:p>
            <a:r>
              <a:rPr lang="en-US" sz="1100">
                <a:latin typeface="Open Sans" panose="020B0606030504020204" pitchFamily="34" charset="0"/>
                <a:ea typeface="Open Sans" panose="020B0606030504020204" pitchFamily="34" charset="0"/>
                <a:cs typeface="Open Sans" panose="020B0606030504020204" pitchFamily="34" charset="0"/>
              </a:rPr>
              <a:t>Make sound decisions</a:t>
            </a:r>
          </a:p>
          <a:p>
            <a:r>
              <a:rPr lang="en-US" sz="1100">
                <a:latin typeface="Open Sans" panose="020B0606030504020204" pitchFamily="34" charset="0"/>
                <a:ea typeface="Open Sans" panose="020B0606030504020204" pitchFamily="34" charset="0"/>
                <a:cs typeface="Open Sans" panose="020B0606030504020204" pitchFamily="34" charset="0"/>
              </a:rPr>
              <a:t>Focus on avoiding mistakes</a:t>
            </a:r>
          </a:p>
          <a:p>
            <a:r>
              <a:rPr lang="en-US" sz="1100">
                <a:latin typeface="Open Sans" panose="020B0606030504020204" pitchFamily="34" charset="0"/>
                <a:ea typeface="Open Sans" panose="020B0606030504020204" pitchFamily="34" charset="0"/>
                <a:cs typeface="Open Sans" panose="020B0606030504020204" pitchFamily="34" charset="0"/>
              </a:rPr>
              <a:t>Quality</a:t>
            </a:r>
          </a:p>
          <a:p>
            <a:r>
              <a:rPr lang="en-US" sz="1100">
                <a:latin typeface="Open Sans" panose="020B0606030504020204" pitchFamily="34" charset="0"/>
                <a:ea typeface="Open Sans" panose="020B0606030504020204" pitchFamily="34" charset="0"/>
                <a:cs typeface="Open Sans" panose="020B0606030504020204" pitchFamily="34" charset="0"/>
              </a:rPr>
              <a:t>Order and structure</a:t>
            </a:r>
          </a:p>
          <a:p>
            <a:r>
              <a:rPr lang="en-US" sz="1100">
                <a:latin typeface="Open Sans" panose="020B0606030504020204" pitchFamily="34" charset="0"/>
                <a:ea typeface="Open Sans" panose="020B0606030504020204" pitchFamily="34" charset="0"/>
                <a:cs typeface="Open Sans" panose="020B0606030504020204" pitchFamily="34" charset="0"/>
              </a:rPr>
              <a:t>Contemplation</a:t>
            </a:r>
          </a:p>
          <a:p>
            <a:r>
              <a:rPr lang="en-US" sz="1100">
                <a:latin typeface="Open Sans" panose="020B0606030504020204" pitchFamily="34" charset="0"/>
                <a:ea typeface="Open Sans" panose="020B0606030504020204" pitchFamily="34" charset="0"/>
                <a:cs typeface="Open Sans" panose="020B0606030504020204" pitchFamily="34" charset="0"/>
              </a:rPr>
              <a:t>Preparation</a:t>
            </a:r>
          </a:p>
        </p:txBody>
      </p:sp>
      <p:sp>
        <p:nvSpPr>
          <p:cNvPr id="22" name="Tekstboks 17">
            <a:extLst>
              <a:ext uri="{FF2B5EF4-FFF2-40B4-BE49-F238E27FC236}">
                <a16:creationId xmlns:a16="http://schemas.microsoft.com/office/drawing/2014/main" id="{E6A9B969-B219-49C5-96AC-770CF19FC32A}"/>
              </a:ext>
            </a:extLst>
          </p:cNvPr>
          <p:cNvSpPr txBox="1">
            <a:spLocks noChangeArrowheads="1"/>
          </p:cNvSpPr>
          <p:nvPr/>
        </p:nvSpPr>
        <p:spPr bwMode="auto">
          <a:xfrm>
            <a:off x="1393204" y="2493322"/>
            <a:ext cx="1014413" cy="338554"/>
          </a:xfrm>
          <a:prstGeom prst="rect">
            <a:avLst/>
          </a:prstGeom>
          <a:noFill/>
          <a:ln w="9525">
            <a:noFill/>
            <a:miter lim="800000"/>
            <a:headEnd/>
            <a:tailEnd/>
          </a:ln>
        </p:spPr>
        <p:txBody>
          <a:bodyPr>
            <a:spAutoFit/>
          </a:bodyPr>
          <a:lstStyle/>
          <a:p>
            <a:pPr algn="ctr">
              <a:buSzPct val="100000"/>
            </a:pPr>
            <a:r>
              <a:rPr lang="en-US" sz="1600">
                <a:solidFill>
                  <a:srgbClr val="3D4955"/>
                </a:solidFill>
                <a:sym typeface="Tahoma" pitchFamily="34" charset="0"/>
              </a:rPr>
              <a:t>Control</a:t>
            </a:r>
          </a:p>
        </p:txBody>
      </p:sp>
      <p:sp>
        <p:nvSpPr>
          <p:cNvPr id="23" name="Tekstboks 18">
            <a:extLst>
              <a:ext uri="{FF2B5EF4-FFF2-40B4-BE49-F238E27FC236}">
                <a16:creationId xmlns:a16="http://schemas.microsoft.com/office/drawing/2014/main" id="{149D1EE2-E1CF-4B11-8089-18C8FE357624}"/>
              </a:ext>
            </a:extLst>
          </p:cNvPr>
          <p:cNvSpPr txBox="1">
            <a:spLocks noChangeArrowheads="1"/>
          </p:cNvSpPr>
          <p:nvPr/>
        </p:nvSpPr>
        <p:spPr bwMode="auto">
          <a:xfrm>
            <a:off x="4074492" y="4895210"/>
            <a:ext cx="1127125" cy="338554"/>
          </a:xfrm>
          <a:prstGeom prst="rect">
            <a:avLst/>
          </a:prstGeom>
          <a:noFill/>
          <a:ln w="9525">
            <a:noFill/>
            <a:miter lim="800000"/>
            <a:headEnd/>
            <a:tailEnd/>
          </a:ln>
        </p:spPr>
        <p:txBody>
          <a:bodyPr>
            <a:spAutoFit/>
          </a:bodyPr>
          <a:lstStyle/>
          <a:p>
            <a:pPr algn="ctr">
              <a:buSzPct val="100000"/>
            </a:pPr>
            <a:r>
              <a:rPr lang="en-US" sz="1600">
                <a:solidFill>
                  <a:srgbClr val="3D4955"/>
                </a:solidFill>
                <a:sym typeface="Tahoma" pitchFamily="34" charset="0"/>
              </a:rPr>
              <a:t>Task</a:t>
            </a:r>
          </a:p>
        </p:txBody>
      </p:sp>
      <p:sp>
        <p:nvSpPr>
          <p:cNvPr id="24" name="Tekstboks 19">
            <a:extLst>
              <a:ext uri="{FF2B5EF4-FFF2-40B4-BE49-F238E27FC236}">
                <a16:creationId xmlns:a16="http://schemas.microsoft.com/office/drawing/2014/main" id="{50F71EFB-D6AF-42CB-89D2-DA2F75CCA4D8}"/>
              </a:ext>
            </a:extLst>
          </p:cNvPr>
          <p:cNvSpPr txBox="1">
            <a:spLocks noChangeArrowheads="1"/>
          </p:cNvSpPr>
          <p:nvPr/>
        </p:nvSpPr>
        <p:spPr bwMode="auto">
          <a:xfrm>
            <a:off x="3976067" y="310510"/>
            <a:ext cx="1444625" cy="338554"/>
          </a:xfrm>
          <a:prstGeom prst="rect">
            <a:avLst/>
          </a:prstGeom>
          <a:noFill/>
          <a:ln w="9525">
            <a:noFill/>
            <a:miter lim="800000"/>
            <a:headEnd/>
            <a:tailEnd/>
          </a:ln>
        </p:spPr>
        <p:txBody>
          <a:bodyPr>
            <a:spAutoFit/>
          </a:bodyPr>
          <a:lstStyle/>
          <a:p>
            <a:pPr algn="ctr">
              <a:buSzPct val="100000"/>
            </a:pPr>
            <a:r>
              <a:rPr lang="en-US" sz="1600">
                <a:solidFill>
                  <a:srgbClr val="3D4955"/>
                </a:solidFill>
                <a:sym typeface="Tahoma" pitchFamily="34" charset="0"/>
              </a:rPr>
              <a:t>Person</a:t>
            </a:r>
          </a:p>
        </p:txBody>
      </p:sp>
      <p:sp>
        <p:nvSpPr>
          <p:cNvPr id="25" name="Tekstboks 20">
            <a:extLst>
              <a:ext uri="{FF2B5EF4-FFF2-40B4-BE49-F238E27FC236}">
                <a16:creationId xmlns:a16="http://schemas.microsoft.com/office/drawing/2014/main" id="{C71930E0-2D0F-45B9-972E-F824C261833C}"/>
              </a:ext>
            </a:extLst>
          </p:cNvPr>
          <p:cNvSpPr txBox="1">
            <a:spLocks noChangeArrowheads="1"/>
          </p:cNvSpPr>
          <p:nvPr/>
        </p:nvSpPr>
        <p:spPr bwMode="auto">
          <a:xfrm>
            <a:off x="6944692" y="2485385"/>
            <a:ext cx="1155700" cy="338554"/>
          </a:xfrm>
          <a:prstGeom prst="rect">
            <a:avLst/>
          </a:prstGeom>
          <a:noFill/>
          <a:ln w="9525">
            <a:noFill/>
            <a:miter lim="800000"/>
            <a:headEnd/>
            <a:tailEnd/>
          </a:ln>
        </p:spPr>
        <p:txBody>
          <a:bodyPr wrap="square">
            <a:spAutoFit/>
          </a:bodyPr>
          <a:lstStyle/>
          <a:p>
            <a:pPr algn="ctr">
              <a:buSzPct val="100000"/>
            </a:pPr>
            <a:r>
              <a:rPr lang="en-US" sz="1600">
                <a:solidFill>
                  <a:srgbClr val="3D4955"/>
                </a:solidFill>
                <a:sym typeface="Tahoma" pitchFamily="34" charset="0"/>
              </a:rPr>
              <a:t>Participate</a:t>
            </a:r>
          </a:p>
        </p:txBody>
      </p:sp>
    </p:spTree>
    <p:extLst>
      <p:ext uri="{BB962C8B-B14F-4D97-AF65-F5344CB8AC3E}">
        <p14:creationId xmlns:p14="http://schemas.microsoft.com/office/powerpoint/2010/main" val="7455785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B61D9F5C-B284-4CC0-9B7A-0F2D9757608E}"/>
              </a:ext>
            </a:extLst>
          </p:cNvPr>
          <p:cNvSpPr>
            <a:spLocks noGrp="1"/>
          </p:cNvSpPr>
          <p:nvPr>
            <p:ph type="body" sz="quarter" idx="11"/>
          </p:nvPr>
        </p:nvSpPr>
        <p:spPr>
          <a:xfrm>
            <a:off x="107505" y="0"/>
            <a:ext cx="3725013" cy="757482"/>
          </a:xfrm>
        </p:spPr>
        <p:txBody>
          <a:bodyPr/>
          <a:lstStyle/>
          <a:p>
            <a:r>
              <a:rPr lang="en-US"/>
              <a:t>A Meeting with the types</a:t>
            </a:r>
          </a:p>
        </p:txBody>
      </p:sp>
      <p:sp>
        <p:nvSpPr>
          <p:cNvPr id="3" name="Pladsholder til tekst 2">
            <a:extLst>
              <a:ext uri="{FF2B5EF4-FFF2-40B4-BE49-F238E27FC236}">
                <a16:creationId xmlns:a16="http://schemas.microsoft.com/office/drawing/2014/main" id="{CF0C8C04-B1DB-4EB5-A83C-F67C17DB37EE}"/>
              </a:ext>
            </a:extLst>
          </p:cNvPr>
          <p:cNvSpPr>
            <a:spLocks noGrp="1"/>
          </p:cNvSpPr>
          <p:nvPr>
            <p:ph type="body" sz="quarter" idx="13"/>
          </p:nvPr>
        </p:nvSpPr>
        <p:spPr/>
        <p:txBody>
          <a:bodyPr/>
          <a:lstStyle/>
          <a:p>
            <a:endParaRPr lang="en-US"/>
          </a:p>
        </p:txBody>
      </p:sp>
      <p:grpSp>
        <p:nvGrpSpPr>
          <p:cNvPr id="5" name="Group 3">
            <a:extLst>
              <a:ext uri="{FF2B5EF4-FFF2-40B4-BE49-F238E27FC236}">
                <a16:creationId xmlns:a16="http://schemas.microsoft.com/office/drawing/2014/main" id="{91D763EC-6CEC-4AB9-935B-85E37F5F70D8}"/>
              </a:ext>
            </a:extLst>
          </p:cNvPr>
          <p:cNvGrpSpPr>
            <a:grpSpLocks/>
          </p:cNvGrpSpPr>
          <p:nvPr/>
        </p:nvGrpSpPr>
        <p:grpSpPr bwMode="auto">
          <a:xfrm>
            <a:off x="2209671" y="647482"/>
            <a:ext cx="4800600" cy="4267200"/>
            <a:chOff x="336" y="1440"/>
            <a:chExt cx="3648" cy="3792"/>
          </a:xfrm>
        </p:grpSpPr>
        <p:sp>
          <p:nvSpPr>
            <p:cNvPr id="6" name="Line 4">
              <a:extLst>
                <a:ext uri="{FF2B5EF4-FFF2-40B4-BE49-F238E27FC236}">
                  <a16:creationId xmlns:a16="http://schemas.microsoft.com/office/drawing/2014/main" id="{B50DAC7B-7FF3-446C-AA1B-28C2F2260289}"/>
                </a:ext>
              </a:extLst>
            </p:cNvPr>
            <p:cNvSpPr>
              <a:spLocks noChangeShapeType="1"/>
            </p:cNvSpPr>
            <p:nvPr/>
          </p:nvSpPr>
          <p:spPr bwMode="auto">
            <a:xfrm>
              <a:off x="2160" y="1440"/>
              <a:ext cx="0" cy="3792"/>
            </a:xfrm>
            <a:prstGeom prst="line">
              <a:avLst/>
            </a:prstGeom>
            <a:noFill/>
            <a:ln w="38100">
              <a:solidFill>
                <a:srgbClr val="3D4955"/>
              </a:solidFill>
              <a:round/>
              <a:headEnd type="triangle" w="med" len="med"/>
              <a:tailEnd type="triangle" w="med" len="med"/>
            </a:ln>
          </p:spPr>
          <p:txBody>
            <a:bodyPr/>
            <a:lstStyle/>
            <a:p>
              <a:endParaRPr lang="en-US"/>
            </a:p>
          </p:txBody>
        </p:sp>
        <p:sp>
          <p:nvSpPr>
            <p:cNvPr id="7" name="Line 5">
              <a:extLst>
                <a:ext uri="{FF2B5EF4-FFF2-40B4-BE49-F238E27FC236}">
                  <a16:creationId xmlns:a16="http://schemas.microsoft.com/office/drawing/2014/main" id="{C16C5BF4-6BF0-4AA5-9E2A-4F3C89329310}"/>
                </a:ext>
              </a:extLst>
            </p:cNvPr>
            <p:cNvSpPr>
              <a:spLocks noChangeShapeType="1"/>
            </p:cNvSpPr>
            <p:nvPr/>
          </p:nvSpPr>
          <p:spPr bwMode="auto">
            <a:xfrm>
              <a:off x="336" y="3216"/>
              <a:ext cx="3648" cy="0"/>
            </a:xfrm>
            <a:prstGeom prst="line">
              <a:avLst/>
            </a:prstGeom>
            <a:noFill/>
            <a:ln w="38100">
              <a:solidFill>
                <a:srgbClr val="3D4955"/>
              </a:solidFill>
              <a:round/>
              <a:headEnd type="triangle" w="med" len="med"/>
              <a:tailEnd type="triangle" w="med" len="med"/>
            </a:ln>
          </p:spPr>
          <p:txBody>
            <a:bodyPr/>
            <a:lstStyle/>
            <a:p>
              <a:endParaRPr lang="en-US"/>
            </a:p>
          </p:txBody>
        </p:sp>
      </p:grpSp>
      <p:sp>
        <p:nvSpPr>
          <p:cNvPr id="12" name="Tekstboks 12">
            <a:extLst>
              <a:ext uri="{FF2B5EF4-FFF2-40B4-BE49-F238E27FC236}">
                <a16:creationId xmlns:a16="http://schemas.microsoft.com/office/drawing/2014/main" id="{BB930639-FE1F-4A1D-8ADA-8268D19A8EF4}"/>
              </a:ext>
            </a:extLst>
          </p:cNvPr>
          <p:cNvSpPr txBox="1"/>
          <p:nvPr/>
        </p:nvSpPr>
        <p:spPr>
          <a:xfrm>
            <a:off x="1258261" y="613710"/>
            <a:ext cx="707237" cy="1421928"/>
          </a:xfrm>
          <a:prstGeom prst="rect">
            <a:avLst/>
          </a:prstGeom>
          <a:noFill/>
        </p:spPr>
        <p:txBody>
          <a:bodyPr wrap="square" rtlCol="0">
            <a:spAutoFit/>
          </a:bodyPr>
          <a:lstStyle/>
          <a:p>
            <a:pPr defTabSz="822960"/>
            <a:r>
              <a:rPr lang="en-US" sz="8640">
                <a:solidFill>
                  <a:srgbClr val="C05C56"/>
                </a:solidFill>
                <a:latin typeface="Franklin Gothic Book" panose="020B0503020102020204" pitchFamily="34" charset="0"/>
              </a:rPr>
              <a:t>E</a:t>
            </a:r>
          </a:p>
        </p:txBody>
      </p:sp>
      <p:sp>
        <p:nvSpPr>
          <p:cNvPr id="13" name="Tekstboks 13">
            <a:extLst>
              <a:ext uri="{FF2B5EF4-FFF2-40B4-BE49-F238E27FC236}">
                <a16:creationId xmlns:a16="http://schemas.microsoft.com/office/drawing/2014/main" id="{CED0B237-3358-4AF4-BD02-9BAF4860DDF5}"/>
              </a:ext>
            </a:extLst>
          </p:cNvPr>
          <p:cNvSpPr txBox="1"/>
          <p:nvPr/>
        </p:nvSpPr>
        <p:spPr>
          <a:xfrm>
            <a:off x="7047555" y="427613"/>
            <a:ext cx="707237" cy="1421928"/>
          </a:xfrm>
          <a:prstGeom prst="rect">
            <a:avLst/>
          </a:prstGeom>
          <a:noFill/>
        </p:spPr>
        <p:txBody>
          <a:bodyPr wrap="square" rtlCol="0">
            <a:spAutoFit/>
          </a:bodyPr>
          <a:lstStyle/>
          <a:p>
            <a:pPr defTabSz="822960"/>
            <a:r>
              <a:rPr lang="en-US" sz="8640">
                <a:solidFill>
                  <a:srgbClr val="73A3A1"/>
                </a:solidFill>
                <a:latin typeface="Franklin Gothic Book" panose="020B0503020102020204" pitchFamily="34" charset="0"/>
              </a:rPr>
              <a:t>S</a:t>
            </a:r>
          </a:p>
        </p:txBody>
      </p:sp>
      <p:sp>
        <p:nvSpPr>
          <p:cNvPr id="14" name="Tekstboks 15">
            <a:extLst>
              <a:ext uri="{FF2B5EF4-FFF2-40B4-BE49-F238E27FC236}">
                <a16:creationId xmlns:a16="http://schemas.microsoft.com/office/drawing/2014/main" id="{6A219118-1B2E-422C-BAC7-8257B1BCE509}"/>
              </a:ext>
            </a:extLst>
          </p:cNvPr>
          <p:cNvSpPr txBox="1"/>
          <p:nvPr/>
        </p:nvSpPr>
        <p:spPr>
          <a:xfrm>
            <a:off x="1538947" y="3453916"/>
            <a:ext cx="707237" cy="1421928"/>
          </a:xfrm>
          <a:prstGeom prst="rect">
            <a:avLst/>
          </a:prstGeom>
          <a:noFill/>
        </p:spPr>
        <p:txBody>
          <a:bodyPr wrap="square" rtlCol="0">
            <a:spAutoFit/>
          </a:bodyPr>
          <a:lstStyle/>
          <a:p>
            <a:pPr defTabSz="822960"/>
            <a:r>
              <a:rPr lang="en-US" sz="8640">
                <a:solidFill>
                  <a:srgbClr val="FEC665"/>
                </a:solidFill>
                <a:latin typeface="Franklin Gothic Book" panose="020B0503020102020204" pitchFamily="34" charset="0"/>
              </a:rPr>
              <a:t>I</a:t>
            </a:r>
          </a:p>
        </p:txBody>
      </p:sp>
      <p:sp>
        <p:nvSpPr>
          <p:cNvPr id="15" name="Tekstboks 14">
            <a:extLst>
              <a:ext uri="{FF2B5EF4-FFF2-40B4-BE49-F238E27FC236}">
                <a16:creationId xmlns:a16="http://schemas.microsoft.com/office/drawing/2014/main" id="{29266E7A-868D-44AC-B3A5-4C154E0BB747}"/>
              </a:ext>
            </a:extLst>
          </p:cNvPr>
          <p:cNvSpPr txBox="1"/>
          <p:nvPr/>
        </p:nvSpPr>
        <p:spPr>
          <a:xfrm>
            <a:off x="7052864" y="3253879"/>
            <a:ext cx="707237" cy="1421928"/>
          </a:xfrm>
          <a:prstGeom prst="rect">
            <a:avLst/>
          </a:prstGeom>
          <a:noFill/>
        </p:spPr>
        <p:txBody>
          <a:bodyPr wrap="square" rtlCol="0">
            <a:spAutoFit/>
          </a:bodyPr>
          <a:lstStyle/>
          <a:p>
            <a:pPr defTabSz="822960"/>
            <a:r>
              <a:rPr lang="en-US" sz="8640">
                <a:solidFill>
                  <a:srgbClr val="2D7FA8"/>
                </a:solidFill>
                <a:latin typeface="Franklin Gothic Book" panose="020B0503020102020204" pitchFamily="34" charset="0"/>
              </a:rPr>
              <a:t>A</a:t>
            </a:r>
          </a:p>
        </p:txBody>
      </p:sp>
      <p:sp>
        <p:nvSpPr>
          <p:cNvPr id="16" name="Tekstfelt 15">
            <a:extLst>
              <a:ext uri="{FF2B5EF4-FFF2-40B4-BE49-F238E27FC236}">
                <a16:creationId xmlns:a16="http://schemas.microsoft.com/office/drawing/2014/main" id="{3F0F209C-1A4F-4903-BF85-137B2A12DB8B}"/>
              </a:ext>
            </a:extLst>
          </p:cNvPr>
          <p:cNvSpPr txBox="1"/>
          <p:nvPr/>
        </p:nvSpPr>
        <p:spPr>
          <a:xfrm>
            <a:off x="2022087" y="655381"/>
            <a:ext cx="2678870" cy="2221117"/>
          </a:xfrm>
          <a:prstGeom prst="rect">
            <a:avLst/>
          </a:prstGeom>
          <a:noFill/>
        </p:spPr>
        <p:txBody>
          <a:bodyPr vert="horz" wrap="square" lIns="180000" tIns="180000" rIns="180000" bIns="360000" rtlCol="0" anchor="t" anchorCtr="0">
            <a:spAutoFit/>
          </a:bodyPr>
          <a:lstStyle/>
          <a:p>
            <a:pPr>
              <a:lnSpc>
                <a:spcPct val="90000"/>
              </a:lnSpc>
              <a:spcBef>
                <a:spcPct val="50000"/>
              </a:spcBef>
              <a:defRPr/>
            </a:pPr>
            <a:endParaRPr lang="en-US" sz="1100">
              <a:solidFill>
                <a:srgbClr val="4D4D4D"/>
              </a:solidFill>
              <a:latin typeface="Open Sans" panose="020B0606030504020204" pitchFamily="34" charset="0"/>
              <a:ea typeface="Open Sans" panose="020B0606030504020204" pitchFamily="34" charset="0"/>
              <a:cs typeface="Open Sans" panose="020B0606030504020204" pitchFamily="34" charset="0"/>
            </a:endParaRPr>
          </a:p>
          <a:p>
            <a:r>
              <a:rPr lang="en-US" sz="1100"/>
              <a:t>Often arrive late</a:t>
            </a:r>
          </a:p>
          <a:p>
            <a:r>
              <a:rPr lang="en-US" sz="1100"/>
              <a:t>Show up unprepared</a:t>
            </a:r>
          </a:p>
          <a:p>
            <a:r>
              <a:rPr lang="en-US" sz="1100"/>
              <a:t>Pretend to be prepared</a:t>
            </a:r>
          </a:p>
          <a:p>
            <a:r>
              <a:rPr lang="en-US" sz="1100"/>
              <a:t>Manage to jump in at page 2 section 3 and quickly form an </a:t>
            </a:r>
            <a:r>
              <a:rPr lang="en-US" sz="1100" err="1"/>
              <a:t>opinon</a:t>
            </a:r>
            <a:endParaRPr lang="en-US" sz="1100"/>
          </a:p>
          <a:p>
            <a:r>
              <a:rPr lang="en-US" sz="1100"/>
              <a:t>Get ideas quickly</a:t>
            </a:r>
          </a:p>
          <a:p>
            <a:r>
              <a:rPr lang="en-US" sz="1100"/>
              <a:t>Are often inspired to take the meeting in an unexpected direction </a:t>
            </a:r>
          </a:p>
          <a:p>
            <a:r>
              <a:rPr lang="en-US" sz="1100"/>
              <a:t>Enjoy making quick decisions</a:t>
            </a:r>
            <a:endParaRPr lang="en-US" sz="800">
              <a:latin typeface="Franklin Gothic Book" panose="020B0503020102020204" pitchFamily="34" charset="0"/>
            </a:endParaRPr>
          </a:p>
        </p:txBody>
      </p:sp>
      <p:sp>
        <p:nvSpPr>
          <p:cNvPr id="17" name="Tekstfelt 16">
            <a:extLst>
              <a:ext uri="{FF2B5EF4-FFF2-40B4-BE49-F238E27FC236}">
                <a16:creationId xmlns:a16="http://schemas.microsoft.com/office/drawing/2014/main" id="{9AEC9D80-079A-49DF-8952-F19E6BDB1C32}"/>
              </a:ext>
            </a:extLst>
          </p:cNvPr>
          <p:cNvSpPr txBox="1"/>
          <p:nvPr/>
        </p:nvSpPr>
        <p:spPr>
          <a:xfrm>
            <a:off x="4686655" y="1008371"/>
            <a:ext cx="3229247" cy="1730213"/>
          </a:xfrm>
          <a:prstGeom prst="rect">
            <a:avLst/>
          </a:prstGeom>
          <a:noFill/>
        </p:spPr>
        <p:txBody>
          <a:bodyPr vert="horz" wrap="square" lIns="180000" tIns="180000" rIns="180000" bIns="360000" rtlCol="0" anchor="t" anchorCtr="0">
            <a:spAutoFit/>
          </a:bodyPr>
          <a:lstStyle/>
          <a:p>
            <a:r>
              <a:rPr lang="en-US" sz="1100"/>
              <a:t>Punctual</a:t>
            </a:r>
          </a:p>
          <a:p>
            <a:r>
              <a:rPr lang="en-US" sz="1100"/>
              <a:t>Strive to involve everyone</a:t>
            </a:r>
          </a:p>
          <a:p>
            <a:r>
              <a:rPr lang="en-US" sz="1100"/>
              <a:t>Prefer personal and professional recognition</a:t>
            </a:r>
          </a:p>
          <a:p>
            <a:r>
              <a:rPr lang="en-US" sz="1100"/>
              <a:t>Rarely push through their own opinions</a:t>
            </a:r>
          </a:p>
          <a:p>
            <a:r>
              <a:rPr lang="en-US" sz="1100"/>
              <a:t>Don’t share their views in a meeting if trust isn’t in place</a:t>
            </a:r>
          </a:p>
          <a:p>
            <a:r>
              <a:rPr lang="en-US" sz="1100">
                <a:ea typeface="Open Sans" panose="020B0606030504020204" pitchFamily="34" charset="0"/>
                <a:cs typeface="Open Sans" panose="020B0606030504020204" pitchFamily="34" charset="0"/>
              </a:rPr>
              <a:t>Avoid being pressured  into a quick decision</a:t>
            </a:r>
          </a:p>
        </p:txBody>
      </p:sp>
      <p:sp>
        <p:nvSpPr>
          <p:cNvPr id="18" name="Tekstfelt 17">
            <a:extLst>
              <a:ext uri="{FF2B5EF4-FFF2-40B4-BE49-F238E27FC236}">
                <a16:creationId xmlns:a16="http://schemas.microsoft.com/office/drawing/2014/main" id="{A85897A4-4124-4279-B8E4-71AA69974043}"/>
              </a:ext>
            </a:extLst>
          </p:cNvPr>
          <p:cNvSpPr txBox="1"/>
          <p:nvPr/>
        </p:nvSpPr>
        <p:spPr>
          <a:xfrm>
            <a:off x="2022088" y="2865569"/>
            <a:ext cx="2587884" cy="2068767"/>
          </a:xfrm>
          <a:prstGeom prst="rect">
            <a:avLst/>
          </a:prstGeom>
          <a:noFill/>
        </p:spPr>
        <p:txBody>
          <a:bodyPr vert="horz" wrap="square" lIns="180000" tIns="180000" rIns="180000" bIns="360000" rtlCol="0" anchor="t" anchorCtr="0">
            <a:spAutoFit/>
          </a:bodyPr>
          <a:lstStyle/>
          <a:p>
            <a:r>
              <a:rPr lang="en-US" sz="1100"/>
              <a:t>Show up right on time</a:t>
            </a:r>
          </a:p>
          <a:p>
            <a:r>
              <a:rPr lang="en-US" sz="1100"/>
              <a:t>Enjoy taking the lead</a:t>
            </a:r>
          </a:p>
          <a:p>
            <a:r>
              <a:rPr lang="en-US" sz="1100"/>
              <a:t>Expect an agenda</a:t>
            </a:r>
          </a:p>
          <a:p>
            <a:r>
              <a:rPr lang="en-US" sz="1100"/>
              <a:t>Want efficient meetings without unnecessary sidetracks into other topics</a:t>
            </a:r>
          </a:p>
          <a:p>
            <a:r>
              <a:rPr lang="en-US" sz="1100"/>
              <a:t>Might get up and leave the meeting if they don’t consider the topic relevant </a:t>
            </a:r>
          </a:p>
          <a:p>
            <a:r>
              <a:rPr lang="en-US" sz="1100"/>
              <a:t>Avoid small talk</a:t>
            </a:r>
            <a:endParaRPr lang="en-US" sz="700">
              <a:latin typeface="Franklin Gothic Book" panose="020B0503020102020204" pitchFamily="34" charset="0"/>
            </a:endParaRPr>
          </a:p>
        </p:txBody>
      </p:sp>
      <p:sp>
        <p:nvSpPr>
          <p:cNvPr id="19" name="Tekstfelt 18">
            <a:extLst>
              <a:ext uri="{FF2B5EF4-FFF2-40B4-BE49-F238E27FC236}">
                <a16:creationId xmlns:a16="http://schemas.microsoft.com/office/drawing/2014/main" id="{712E50BA-F843-4B73-A065-82F795B4583E}"/>
              </a:ext>
            </a:extLst>
          </p:cNvPr>
          <p:cNvSpPr txBox="1"/>
          <p:nvPr/>
        </p:nvSpPr>
        <p:spPr>
          <a:xfrm>
            <a:off x="4689076" y="2851514"/>
            <a:ext cx="2714889" cy="2238045"/>
          </a:xfrm>
          <a:prstGeom prst="rect">
            <a:avLst/>
          </a:prstGeom>
          <a:noFill/>
        </p:spPr>
        <p:txBody>
          <a:bodyPr vert="horz" wrap="square" lIns="180000" tIns="180000" rIns="180000" bIns="360000" rtlCol="0" anchor="t" anchorCtr="0">
            <a:spAutoFit/>
          </a:bodyPr>
          <a:lstStyle/>
          <a:p>
            <a:r>
              <a:rPr lang="en-US" sz="1100">
                <a:sym typeface="Wingdings" pitchFamily="2" charset="2"/>
              </a:rPr>
              <a:t>Arrive on time and preferably early</a:t>
            </a:r>
          </a:p>
          <a:p>
            <a:r>
              <a:rPr lang="en-US" sz="1100">
                <a:sym typeface="Wingdings" pitchFamily="2" charset="2"/>
              </a:rPr>
              <a:t>Are well-prepared – into minute details</a:t>
            </a:r>
          </a:p>
          <a:p>
            <a:r>
              <a:rPr lang="en-US" sz="1100">
                <a:sym typeface="Wingdings" pitchFamily="2" charset="2"/>
              </a:rPr>
              <a:t>Rarely speak out of order. </a:t>
            </a:r>
          </a:p>
          <a:p>
            <a:r>
              <a:rPr lang="en-US" sz="1100">
                <a:sym typeface="Wingdings" pitchFamily="2" charset="2"/>
              </a:rPr>
              <a:t>Might be irritated if others do, but will not show it.</a:t>
            </a:r>
          </a:p>
          <a:p>
            <a:r>
              <a:rPr lang="en-US" sz="1100">
                <a:sym typeface="Wingdings" pitchFamily="2" charset="2"/>
              </a:rPr>
              <a:t>Only interested in professional recognition. No need for personal recognition. </a:t>
            </a:r>
          </a:p>
          <a:p>
            <a:r>
              <a:rPr lang="en-US" sz="1100">
                <a:sym typeface="Wingdings" pitchFamily="2" charset="2"/>
              </a:rPr>
              <a:t>Avoid making promises they might not be able to keep</a:t>
            </a:r>
            <a:endParaRPr lang="en-US" sz="1100">
              <a:latin typeface="Open Sans" panose="020B0606030504020204" pitchFamily="34" charset="0"/>
              <a:ea typeface="Open Sans" panose="020B0606030504020204" pitchFamily="34" charset="0"/>
              <a:cs typeface="Open Sans" panose="020B0606030504020204" pitchFamily="34" charset="0"/>
            </a:endParaRPr>
          </a:p>
        </p:txBody>
      </p:sp>
      <p:sp>
        <p:nvSpPr>
          <p:cNvPr id="22" name="Tekstboks 17">
            <a:extLst>
              <a:ext uri="{FF2B5EF4-FFF2-40B4-BE49-F238E27FC236}">
                <a16:creationId xmlns:a16="http://schemas.microsoft.com/office/drawing/2014/main" id="{21A2BAF8-9A45-4466-B908-9798707D29A5}"/>
              </a:ext>
            </a:extLst>
          </p:cNvPr>
          <p:cNvSpPr txBox="1">
            <a:spLocks noChangeArrowheads="1"/>
          </p:cNvSpPr>
          <p:nvPr/>
        </p:nvSpPr>
        <p:spPr bwMode="auto">
          <a:xfrm>
            <a:off x="1393204" y="2448024"/>
            <a:ext cx="1014413" cy="338554"/>
          </a:xfrm>
          <a:prstGeom prst="rect">
            <a:avLst/>
          </a:prstGeom>
          <a:noFill/>
          <a:ln w="9525">
            <a:noFill/>
            <a:miter lim="800000"/>
            <a:headEnd/>
            <a:tailEnd/>
          </a:ln>
        </p:spPr>
        <p:txBody>
          <a:bodyPr>
            <a:spAutoFit/>
          </a:bodyPr>
          <a:lstStyle/>
          <a:p>
            <a:pPr algn="ctr">
              <a:buSzPct val="100000"/>
            </a:pPr>
            <a:r>
              <a:rPr lang="en-US" sz="1600">
                <a:solidFill>
                  <a:srgbClr val="3D4955"/>
                </a:solidFill>
                <a:sym typeface="Tahoma" pitchFamily="34" charset="0"/>
              </a:rPr>
              <a:t>Control</a:t>
            </a:r>
          </a:p>
        </p:txBody>
      </p:sp>
      <p:sp>
        <p:nvSpPr>
          <p:cNvPr id="23" name="Tekstboks 18">
            <a:extLst>
              <a:ext uri="{FF2B5EF4-FFF2-40B4-BE49-F238E27FC236}">
                <a16:creationId xmlns:a16="http://schemas.microsoft.com/office/drawing/2014/main" id="{1F2CCB4C-604F-4828-A022-335055EBC88B}"/>
              </a:ext>
            </a:extLst>
          </p:cNvPr>
          <p:cNvSpPr txBox="1">
            <a:spLocks noChangeArrowheads="1"/>
          </p:cNvSpPr>
          <p:nvPr/>
        </p:nvSpPr>
        <p:spPr bwMode="auto">
          <a:xfrm>
            <a:off x="4074492" y="4849912"/>
            <a:ext cx="1127125" cy="338554"/>
          </a:xfrm>
          <a:prstGeom prst="rect">
            <a:avLst/>
          </a:prstGeom>
          <a:noFill/>
          <a:ln w="9525">
            <a:noFill/>
            <a:miter lim="800000"/>
            <a:headEnd/>
            <a:tailEnd/>
          </a:ln>
        </p:spPr>
        <p:txBody>
          <a:bodyPr>
            <a:spAutoFit/>
          </a:bodyPr>
          <a:lstStyle/>
          <a:p>
            <a:pPr algn="ctr">
              <a:buSzPct val="100000"/>
            </a:pPr>
            <a:r>
              <a:rPr lang="en-US" sz="1600">
                <a:solidFill>
                  <a:srgbClr val="3D4955"/>
                </a:solidFill>
                <a:sym typeface="Tahoma" pitchFamily="34" charset="0"/>
              </a:rPr>
              <a:t>Task</a:t>
            </a:r>
          </a:p>
        </p:txBody>
      </p:sp>
      <p:sp>
        <p:nvSpPr>
          <p:cNvPr id="24" name="Tekstboks 19">
            <a:extLst>
              <a:ext uri="{FF2B5EF4-FFF2-40B4-BE49-F238E27FC236}">
                <a16:creationId xmlns:a16="http://schemas.microsoft.com/office/drawing/2014/main" id="{D8157E8C-FCF6-447B-9F58-73490B32D6B5}"/>
              </a:ext>
            </a:extLst>
          </p:cNvPr>
          <p:cNvSpPr txBox="1">
            <a:spLocks noChangeArrowheads="1"/>
          </p:cNvSpPr>
          <p:nvPr/>
        </p:nvSpPr>
        <p:spPr bwMode="auto">
          <a:xfrm>
            <a:off x="3976067" y="265212"/>
            <a:ext cx="1444625" cy="338554"/>
          </a:xfrm>
          <a:prstGeom prst="rect">
            <a:avLst/>
          </a:prstGeom>
          <a:noFill/>
          <a:ln w="9525">
            <a:noFill/>
            <a:miter lim="800000"/>
            <a:headEnd/>
            <a:tailEnd/>
          </a:ln>
        </p:spPr>
        <p:txBody>
          <a:bodyPr>
            <a:spAutoFit/>
          </a:bodyPr>
          <a:lstStyle/>
          <a:p>
            <a:pPr algn="ctr">
              <a:buSzPct val="100000"/>
            </a:pPr>
            <a:r>
              <a:rPr lang="en-US" sz="1600">
                <a:solidFill>
                  <a:srgbClr val="3D4955"/>
                </a:solidFill>
                <a:sym typeface="Tahoma" pitchFamily="34" charset="0"/>
              </a:rPr>
              <a:t>Person</a:t>
            </a:r>
          </a:p>
        </p:txBody>
      </p:sp>
      <p:sp>
        <p:nvSpPr>
          <p:cNvPr id="25" name="Tekstboks 20">
            <a:extLst>
              <a:ext uri="{FF2B5EF4-FFF2-40B4-BE49-F238E27FC236}">
                <a16:creationId xmlns:a16="http://schemas.microsoft.com/office/drawing/2014/main" id="{1197420B-CFC8-48D6-9F8D-37BA18199F65}"/>
              </a:ext>
            </a:extLst>
          </p:cNvPr>
          <p:cNvSpPr txBox="1">
            <a:spLocks noChangeArrowheads="1"/>
          </p:cNvSpPr>
          <p:nvPr/>
        </p:nvSpPr>
        <p:spPr bwMode="auto">
          <a:xfrm>
            <a:off x="6944692" y="2440087"/>
            <a:ext cx="1155700" cy="338554"/>
          </a:xfrm>
          <a:prstGeom prst="rect">
            <a:avLst/>
          </a:prstGeom>
          <a:noFill/>
          <a:ln w="9525">
            <a:noFill/>
            <a:miter lim="800000"/>
            <a:headEnd/>
            <a:tailEnd/>
          </a:ln>
        </p:spPr>
        <p:txBody>
          <a:bodyPr wrap="square">
            <a:spAutoFit/>
          </a:bodyPr>
          <a:lstStyle/>
          <a:p>
            <a:pPr algn="ctr">
              <a:buSzPct val="100000"/>
            </a:pPr>
            <a:r>
              <a:rPr lang="en-US" sz="1600">
                <a:solidFill>
                  <a:srgbClr val="3D4955"/>
                </a:solidFill>
                <a:sym typeface="Tahoma" pitchFamily="34" charset="0"/>
              </a:rPr>
              <a:t>Participate</a:t>
            </a:r>
          </a:p>
        </p:txBody>
      </p:sp>
    </p:spTree>
    <p:extLst>
      <p:ext uri="{BB962C8B-B14F-4D97-AF65-F5344CB8AC3E}">
        <p14:creationId xmlns:p14="http://schemas.microsoft.com/office/powerpoint/2010/main" val="41997891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kstfelt 23">
            <a:extLst>
              <a:ext uri="{FF2B5EF4-FFF2-40B4-BE49-F238E27FC236}">
                <a16:creationId xmlns:a16="http://schemas.microsoft.com/office/drawing/2014/main" id="{E1E3FB84-BA13-4751-B95D-5D978C5BC00C}"/>
              </a:ext>
            </a:extLst>
          </p:cNvPr>
          <p:cNvSpPr txBox="1"/>
          <p:nvPr/>
        </p:nvSpPr>
        <p:spPr>
          <a:xfrm>
            <a:off x="5719044" y="781549"/>
            <a:ext cx="2262771" cy="2068767"/>
          </a:xfrm>
          <a:prstGeom prst="rect">
            <a:avLst/>
          </a:prstGeom>
          <a:noFill/>
        </p:spPr>
        <p:txBody>
          <a:bodyPr vert="horz" wrap="square" lIns="180000" tIns="180000" rIns="180000" bIns="360000" rtlCol="0" anchor="t" anchorCtr="0">
            <a:spAutoFit/>
          </a:bodyPr>
          <a:lstStyle/>
          <a:p>
            <a:r>
              <a:rPr lang="en-US" sz="1100">
                <a:latin typeface="Franklin Gothic Book" panose="020B0503020102020204" pitchFamily="34" charset="0"/>
              </a:rPr>
              <a:t>Many meetings</a:t>
            </a:r>
          </a:p>
          <a:p>
            <a:r>
              <a:rPr lang="en-US" sz="1100">
                <a:latin typeface="Franklin Gothic Book" panose="020B0503020102020204" pitchFamily="34" charset="0"/>
              </a:rPr>
              <a:t>Preferably 1:1</a:t>
            </a:r>
          </a:p>
          <a:p>
            <a:r>
              <a:rPr lang="en-US" sz="1100">
                <a:latin typeface="Franklin Gothic Book" panose="020B0503020102020204" pitchFamily="34" charset="0"/>
              </a:rPr>
              <a:t>Time to meet colleagues (build relationships)</a:t>
            </a:r>
          </a:p>
          <a:p>
            <a:r>
              <a:rPr lang="en-US" sz="1100">
                <a:latin typeface="Franklin Gothic Book" panose="020B0503020102020204" pitchFamily="34" charset="0"/>
              </a:rPr>
              <a:t>Ask how they are experiencing their onboarding? </a:t>
            </a:r>
            <a:r>
              <a:rPr lang="en-US" sz="1100">
                <a:latin typeface="Franklin Gothic Book" panose="020B0503020102020204" pitchFamily="34" charset="0"/>
                <a:sym typeface="Wingdings" panose="05000000000000000000" pitchFamily="2" charset="2"/>
              </a:rPr>
              <a:t> care</a:t>
            </a:r>
          </a:p>
          <a:p>
            <a:r>
              <a:rPr lang="en-US" sz="1100">
                <a:latin typeface="Franklin Gothic Book" panose="020B0503020102020204" pitchFamily="34" charset="0"/>
                <a:sym typeface="Wingdings" panose="05000000000000000000" pitchFamily="2" charset="2"/>
              </a:rPr>
              <a:t>Intro to the company’s values/code of conduct </a:t>
            </a:r>
          </a:p>
          <a:p>
            <a:r>
              <a:rPr lang="en-US" sz="1100">
                <a:latin typeface="Franklin Gothic Book" panose="020B0503020102020204" pitchFamily="34" charset="0"/>
              </a:rPr>
              <a:t>CSR</a:t>
            </a:r>
          </a:p>
        </p:txBody>
      </p:sp>
      <p:sp>
        <p:nvSpPr>
          <p:cNvPr id="2" name="Pladsholder til tekst 1"/>
          <p:cNvSpPr>
            <a:spLocks noGrp="1"/>
          </p:cNvSpPr>
          <p:nvPr>
            <p:ph type="body" sz="quarter" idx="11"/>
          </p:nvPr>
        </p:nvSpPr>
        <p:spPr>
          <a:xfrm>
            <a:off x="107505" y="0"/>
            <a:ext cx="4520423" cy="883828"/>
          </a:xfrm>
        </p:spPr>
        <p:txBody>
          <a:bodyPr/>
          <a:lstStyle/>
          <a:p>
            <a:r>
              <a:rPr lang="en-US"/>
              <a:t>Onboarding a new colleague</a:t>
            </a:r>
          </a:p>
        </p:txBody>
      </p:sp>
      <p:sp>
        <p:nvSpPr>
          <p:cNvPr id="3" name="Pladsholder til tekst 2"/>
          <p:cNvSpPr>
            <a:spLocks noGrp="1"/>
          </p:cNvSpPr>
          <p:nvPr>
            <p:ph type="body" sz="quarter" idx="13"/>
          </p:nvPr>
        </p:nvSpPr>
        <p:spPr/>
        <p:txBody>
          <a:bodyPr/>
          <a:lstStyle/>
          <a:p>
            <a:endParaRPr lang="en-US"/>
          </a:p>
        </p:txBody>
      </p:sp>
      <p:grpSp>
        <p:nvGrpSpPr>
          <p:cNvPr id="5" name="Group 3"/>
          <p:cNvGrpSpPr>
            <a:grpSpLocks/>
          </p:cNvGrpSpPr>
          <p:nvPr/>
        </p:nvGrpSpPr>
        <p:grpSpPr bwMode="auto">
          <a:xfrm>
            <a:off x="3203848" y="553244"/>
            <a:ext cx="4800600" cy="4267200"/>
            <a:chOff x="336" y="1440"/>
            <a:chExt cx="3648" cy="3792"/>
          </a:xfrm>
        </p:grpSpPr>
        <p:sp>
          <p:nvSpPr>
            <p:cNvPr id="6" name="Line 4"/>
            <p:cNvSpPr>
              <a:spLocks noChangeShapeType="1"/>
            </p:cNvSpPr>
            <p:nvPr/>
          </p:nvSpPr>
          <p:spPr bwMode="auto">
            <a:xfrm>
              <a:off x="2160" y="1440"/>
              <a:ext cx="0" cy="3792"/>
            </a:xfrm>
            <a:prstGeom prst="line">
              <a:avLst/>
            </a:prstGeom>
            <a:noFill/>
            <a:ln w="38100">
              <a:solidFill>
                <a:srgbClr val="3D4955"/>
              </a:solidFill>
              <a:round/>
              <a:headEnd type="triangle" w="med" len="med"/>
              <a:tailEnd type="triangle" w="med" len="med"/>
            </a:ln>
          </p:spPr>
          <p:txBody>
            <a:bodyPr/>
            <a:lstStyle/>
            <a:p>
              <a:endParaRPr lang="en-US"/>
            </a:p>
          </p:txBody>
        </p:sp>
        <p:sp>
          <p:nvSpPr>
            <p:cNvPr id="7" name="Line 5"/>
            <p:cNvSpPr>
              <a:spLocks noChangeShapeType="1"/>
            </p:cNvSpPr>
            <p:nvPr/>
          </p:nvSpPr>
          <p:spPr bwMode="auto">
            <a:xfrm>
              <a:off x="336" y="3360"/>
              <a:ext cx="3648" cy="0"/>
            </a:xfrm>
            <a:prstGeom prst="line">
              <a:avLst/>
            </a:prstGeom>
            <a:noFill/>
            <a:ln w="38100">
              <a:solidFill>
                <a:srgbClr val="3D4955"/>
              </a:solidFill>
              <a:round/>
              <a:headEnd type="triangle" w="med" len="med"/>
              <a:tailEnd type="triangle" w="med" len="med"/>
            </a:ln>
          </p:spPr>
          <p:txBody>
            <a:bodyPr/>
            <a:lstStyle/>
            <a:p>
              <a:endParaRPr lang="en-US"/>
            </a:p>
          </p:txBody>
        </p:sp>
      </p:grpSp>
      <p:sp>
        <p:nvSpPr>
          <p:cNvPr id="4" name="Tekstfelt 3">
            <a:extLst>
              <a:ext uri="{FF2B5EF4-FFF2-40B4-BE49-F238E27FC236}">
                <a16:creationId xmlns:a16="http://schemas.microsoft.com/office/drawing/2014/main" id="{57E252C3-F0BC-4743-8470-53D5FA73807F}"/>
              </a:ext>
            </a:extLst>
          </p:cNvPr>
          <p:cNvSpPr txBox="1"/>
          <p:nvPr/>
        </p:nvSpPr>
        <p:spPr>
          <a:xfrm>
            <a:off x="3343722" y="781549"/>
            <a:ext cx="2377424" cy="2238045"/>
          </a:xfrm>
          <a:prstGeom prst="rect">
            <a:avLst/>
          </a:prstGeom>
          <a:noFill/>
        </p:spPr>
        <p:txBody>
          <a:bodyPr vert="horz" wrap="square" lIns="180000" tIns="180000" rIns="180000" bIns="360000" rtlCol="0" anchor="t" anchorCtr="0">
            <a:spAutoFit/>
          </a:bodyPr>
          <a:lstStyle/>
          <a:p>
            <a:r>
              <a:rPr lang="en-US" sz="1100">
                <a:latin typeface="Franklin Gothic Book" panose="020B0503020102020204" pitchFamily="34" charset="0"/>
              </a:rPr>
              <a:t>Short intro/informal</a:t>
            </a:r>
          </a:p>
          <a:p>
            <a:r>
              <a:rPr lang="en-US" sz="1100">
                <a:latin typeface="Franklin Gothic Book" panose="020B0503020102020204" pitchFamily="34" charset="0"/>
              </a:rPr>
              <a:t>Get started quickly/flexible arrangements</a:t>
            </a:r>
          </a:p>
          <a:p>
            <a:r>
              <a:rPr lang="en-US" sz="1100">
                <a:latin typeface="Franklin Gothic Book" panose="020B0503020102020204" pitchFamily="34" charset="0"/>
              </a:rPr>
              <a:t>Get to know decision makers</a:t>
            </a:r>
          </a:p>
          <a:p>
            <a:r>
              <a:rPr lang="en-US" sz="1100">
                <a:latin typeface="Franklin Gothic Book" panose="020B0503020102020204" pitchFamily="34" charset="0"/>
              </a:rPr>
              <a:t>Key figures</a:t>
            </a:r>
          </a:p>
          <a:p>
            <a:r>
              <a:rPr lang="en-US" sz="1100">
                <a:latin typeface="Franklin Gothic Book" panose="020B0503020102020204" pitchFamily="34" charset="0"/>
              </a:rPr>
              <a:t>Network </a:t>
            </a:r>
          </a:p>
          <a:p>
            <a:r>
              <a:rPr lang="en-US" sz="1100">
                <a:latin typeface="Franklin Gothic Book" panose="020B0503020102020204" pitchFamily="34" charset="0"/>
              </a:rPr>
              <a:t>Lunch with CEO</a:t>
            </a:r>
          </a:p>
          <a:p>
            <a:r>
              <a:rPr lang="en-US" sz="1100">
                <a:latin typeface="Franklin Gothic Book" panose="020B0503020102020204" pitchFamily="34" charset="0"/>
              </a:rPr>
              <a:t>Fast plan</a:t>
            </a:r>
          </a:p>
          <a:p>
            <a:r>
              <a:rPr lang="en-US" sz="1100">
                <a:latin typeface="Franklin Gothic Book" panose="020B0503020102020204" pitchFamily="34" charset="0"/>
              </a:rPr>
              <a:t>Opportunities to ask questions along the way, as the need arises</a:t>
            </a:r>
          </a:p>
        </p:txBody>
      </p:sp>
      <p:sp>
        <p:nvSpPr>
          <p:cNvPr id="25" name="Tekstfelt 24">
            <a:extLst>
              <a:ext uri="{FF2B5EF4-FFF2-40B4-BE49-F238E27FC236}">
                <a16:creationId xmlns:a16="http://schemas.microsoft.com/office/drawing/2014/main" id="{66892B28-E953-48BD-933A-07F3CA486AA7}"/>
              </a:ext>
            </a:extLst>
          </p:cNvPr>
          <p:cNvSpPr txBox="1"/>
          <p:nvPr/>
        </p:nvSpPr>
        <p:spPr>
          <a:xfrm>
            <a:off x="3343721" y="2710531"/>
            <a:ext cx="2428176" cy="2238045"/>
          </a:xfrm>
          <a:prstGeom prst="rect">
            <a:avLst/>
          </a:prstGeom>
          <a:noFill/>
        </p:spPr>
        <p:txBody>
          <a:bodyPr vert="horz" wrap="square" lIns="180000" tIns="180000" rIns="180000" bIns="360000" rtlCol="0" anchor="t" anchorCtr="0">
            <a:spAutoFit/>
          </a:bodyPr>
          <a:lstStyle/>
          <a:p>
            <a:r>
              <a:rPr lang="en-US" sz="1100">
                <a:latin typeface="Franklin Gothic Book" panose="020B0503020102020204" pitchFamily="34" charset="0"/>
              </a:rPr>
              <a:t>Quick overview</a:t>
            </a:r>
          </a:p>
          <a:p>
            <a:r>
              <a:rPr lang="en-US" sz="1100">
                <a:latin typeface="Franklin Gothic Book" panose="020B0503020102020204" pitchFamily="34" charset="0"/>
              </a:rPr>
              <a:t>Want clear understanding of manager’s expectations </a:t>
            </a:r>
          </a:p>
          <a:p>
            <a:r>
              <a:rPr lang="en-US" sz="1100">
                <a:latin typeface="Franklin Gothic Book" panose="020B0503020102020204" pitchFamily="34" charset="0"/>
              </a:rPr>
              <a:t>Well-defined KPIs</a:t>
            </a:r>
          </a:p>
          <a:p>
            <a:r>
              <a:rPr lang="en-US" sz="1100">
                <a:latin typeface="Franklin Gothic Book" panose="020B0503020102020204" pitchFamily="34" charset="0"/>
              </a:rPr>
              <a:t>Start on own tasks as soon as possible</a:t>
            </a:r>
          </a:p>
          <a:p>
            <a:r>
              <a:rPr lang="en-US" sz="1100">
                <a:latin typeface="Franklin Gothic Book" panose="020B0503020102020204" pitchFamily="34" charset="0"/>
              </a:rPr>
              <a:t>The organization and set up to be ready when they start</a:t>
            </a:r>
          </a:p>
          <a:p>
            <a:r>
              <a:rPr lang="en-US" sz="1100">
                <a:latin typeface="Franklin Gothic Book" panose="020B0503020102020204" pitchFamily="34" charset="0"/>
              </a:rPr>
              <a:t>Focus on tasks and purpose</a:t>
            </a:r>
          </a:p>
          <a:p>
            <a:r>
              <a:rPr lang="en-US" sz="1100">
                <a:latin typeface="Franklin Gothic Book" panose="020B0503020102020204" pitchFamily="34" charset="0"/>
              </a:rPr>
              <a:t>Avoid wasting time</a:t>
            </a:r>
          </a:p>
        </p:txBody>
      </p:sp>
      <p:sp>
        <p:nvSpPr>
          <p:cNvPr id="26" name="Tekstfelt 25">
            <a:extLst>
              <a:ext uri="{FF2B5EF4-FFF2-40B4-BE49-F238E27FC236}">
                <a16:creationId xmlns:a16="http://schemas.microsoft.com/office/drawing/2014/main" id="{AB4435B4-8912-48AA-B5DA-D2D8E183D7BB}"/>
              </a:ext>
            </a:extLst>
          </p:cNvPr>
          <p:cNvSpPr txBox="1"/>
          <p:nvPr/>
        </p:nvSpPr>
        <p:spPr>
          <a:xfrm>
            <a:off x="5757576" y="2674782"/>
            <a:ext cx="2984055" cy="2068767"/>
          </a:xfrm>
          <a:prstGeom prst="rect">
            <a:avLst/>
          </a:prstGeom>
          <a:noFill/>
        </p:spPr>
        <p:txBody>
          <a:bodyPr vert="horz" wrap="square" lIns="180000" tIns="180000" rIns="180000" bIns="360000" rtlCol="0" anchor="t" anchorCtr="0">
            <a:spAutoFit/>
          </a:bodyPr>
          <a:lstStyle/>
          <a:p>
            <a:r>
              <a:rPr lang="en-US" sz="1100">
                <a:latin typeface="Franklin Gothic Book" panose="020B0503020102020204" pitchFamily="34" charset="0"/>
              </a:rPr>
              <a:t>Thorough systems training</a:t>
            </a:r>
          </a:p>
          <a:p>
            <a:r>
              <a:rPr lang="en-US" sz="1100">
                <a:latin typeface="Franklin Gothic Book" panose="020B0503020102020204" pitchFamily="34" charset="0"/>
              </a:rPr>
              <a:t>Detailed intro plan</a:t>
            </a:r>
          </a:p>
          <a:p>
            <a:r>
              <a:rPr lang="en-US" sz="1100">
                <a:latin typeface="Franklin Gothic Book" panose="020B0503020102020204" pitchFamily="34" charset="0"/>
              </a:rPr>
              <a:t>Time for immersion </a:t>
            </a:r>
          </a:p>
          <a:p>
            <a:r>
              <a:rPr lang="en-US" sz="1100">
                <a:latin typeface="Franklin Gothic Book" panose="020B0503020102020204" pitchFamily="34" charset="0"/>
              </a:rPr>
              <a:t>Preferably online help </a:t>
            </a:r>
          </a:p>
          <a:p>
            <a:r>
              <a:rPr lang="en-US" sz="1100">
                <a:latin typeface="Franklin Gothic Book" panose="020B0503020102020204" pitchFamily="34" charset="0"/>
              </a:rPr>
              <a:t>Annual accounts</a:t>
            </a:r>
          </a:p>
          <a:p>
            <a:r>
              <a:rPr lang="en-US" sz="1100">
                <a:latin typeface="Franklin Gothic Book" panose="020B0503020102020204" pitchFamily="34" charset="0"/>
              </a:rPr>
              <a:t>Organization chart</a:t>
            </a:r>
          </a:p>
          <a:p>
            <a:r>
              <a:rPr lang="en-US" sz="1100">
                <a:latin typeface="Franklin Gothic Book" panose="020B0503020102020204" pitchFamily="34" charset="0"/>
              </a:rPr>
              <a:t>Walk through job description</a:t>
            </a:r>
          </a:p>
          <a:p>
            <a:r>
              <a:rPr lang="en-US" sz="1100">
                <a:latin typeface="Franklin Gothic Book" panose="020B0503020102020204" pitchFamily="34" charset="0"/>
              </a:rPr>
              <a:t>Full access to information</a:t>
            </a:r>
          </a:p>
          <a:p>
            <a:r>
              <a:rPr lang="en-US" sz="1100">
                <a:latin typeface="Franklin Gothic Book" panose="020B0503020102020204" pitchFamily="34" charset="0"/>
              </a:rPr>
              <a:t>Written plan</a:t>
            </a:r>
          </a:p>
        </p:txBody>
      </p:sp>
      <p:sp>
        <p:nvSpPr>
          <p:cNvPr id="27" name="Tekstboks 12">
            <a:extLst>
              <a:ext uri="{FF2B5EF4-FFF2-40B4-BE49-F238E27FC236}">
                <a16:creationId xmlns:a16="http://schemas.microsoft.com/office/drawing/2014/main" id="{0E41D419-B955-45A3-9C0B-14800A8DEB5E}"/>
              </a:ext>
            </a:extLst>
          </p:cNvPr>
          <p:cNvSpPr txBox="1"/>
          <p:nvPr/>
        </p:nvSpPr>
        <p:spPr>
          <a:xfrm>
            <a:off x="2705087" y="691020"/>
            <a:ext cx="707237" cy="1421928"/>
          </a:xfrm>
          <a:prstGeom prst="rect">
            <a:avLst/>
          </a:prstGeom>
          <a:noFill/>
        </p:spPr>
        <p:txBody>
          <a:bodyPr wrap="square" rtlCol="0">
            <a:spAutoFit/>
          </a:bodyPr>
          <a:lstStyle/>
          <a:p>
            <a:pPr defTabSz="822960"/>
            <a:r>
              <a:rPr lang="en-US" sz="8640">
                <a:solidFill>
                  <a:srgbClr val="C05C56"/>
                </a:solidFill>
                <a:latin typeface="Franklin Gothic Book" panose="020B0503020102020204" pitchFamily="34" charset="0"/>
              </a:rPr>
              <a:t>E</a:t>
            </a:r>
          </a:p>
        </p:txBody>
      </p:sp>
      <p:sp>
        <p:nvSpPr>
          <p:cNvPr id="28" name="Tekstboks 13">
            <a:extLst>
              <a:ext uri="{FF2B5EF4-FFF2-40B4-BE49-F238E27FC236}">
                <a16:creationId xmlns:a16="http://schemas.microsoft.com/office/drawing/2014/main" id="{2CA02287-20A6-4E93-B961-53B8F31B5861}"/>
              </a:ext>
            </a:extLst>
          </p:cNvPr>
          <p:cNvSpPr txBox="1"/>
          <p:nvPr/>
        </p:nvSpPr>
        <p:spPr>
          <a:xfrm>
            <a:off x="8015105" y="839892"/>
            <a:ext cx="707237" cy="1421928"/>
          </a:xfrm>
          <a:prstGeom prst="rect">
            <a:avLst/>
          </a:prstGeom>
          <a:noFill/>
        </p:spPr>
        <p:txBody>
          <a:bodyPr wrap="square" rtlCol="0">
            <a:spAutoFit/>
          </a:bodyPr>
          <a:lstStyle/>
          <a:p>
            <a:pPr defTabSz="822960"/>
            <a:r>
              <a:rPr lang="en-US" sz="8640">
                <a:solidFill>
                  <a:srgbClr val="73A3A1"/>
                </a:solidFill>
                <a:latin typeface="Franklin Gothic Book" panose="020B0503020102020204" pitchFamily="34" charset="0"/>
              </a:rPr>
              <a:t>S</a:t>
            </a:r>
          </a:p>
        </p:txBody>
      </p:sp>
      <p:sp>
        <p:nvSpPr>
          <p:cNvPr id="29" name="Tekstboks 15">
            <a:extLst>
              <a:ext uri="{FF2B5EF4-FFF2-40B4-BE49-F238E27FC236}">
                <a16:creationId xmlns:a16="http://schemas.microsoft.com/office/drawing/2014/main" id="{A4F9D871-EC19-489F-82E4-E9F9C4BA8FF1}"/>
              </a:ext>
            </a:extLst>
          </p:cNvPr>
          <p:cNvSpPr txBox="1"/>
          <p:nvPr/>
        </p:nvSpPr>
        <p:spPr>
          <a:xfrm>
            <a:off x="2787842" y="2990665"/>
            <a:ext cx="707237" cy="1421928"/>
          </a:xfrm>
          <a:prstGeom prst="rect">
            <a:avLst/>
          </a:prstGeom>
          <a:noFill/>
        </p:spPr>
        <p:txBody>
          <a:bodyPr wrap="square" rtlCol="0">
            <a:spAutoFit/>
          </a:bodyPr>
          <a:lstStyle/>
          <a:p>
            <a:pPr defTabSz="822960"/>
            <a:r>
              <a:rPr lang="en-US" sz="8640">
                <a:solidFill>
                  <a:srgbClr val="FEC665"/>
                </a:solidFill>
                <a:latin typeface="Franklin Gothic Book" panose="020B0503020102020204" pitchFamily="34" charset="0"/>
              </a:rPr>
              <a:t>I</a:t>
            </a:r>
          </a:p>
        </p:txBody>
      </p:sp>
      <p:sp>
        <p:nvSpPr>
          <p:cNvPr id="30" name="Tekstboks 14">
            <a:extLst>
              <a:ext uri="{FF2B5EF4-FFF2-40B4-BE49-F238E27FC236}">
                <a16:creationId xmlns:a16="http://schemas.microsoft.com/office/drawing/2014/main" id="{6967C636-5501-4A08-8C88-0E7F0E410E83}"/>
              </a:ext>
            </a:extLst>
          </p:cNvPr>
          <p:cNvSpPr txBox="1"/>
          <p:nvPr/>
        </p:nvSpPr>
        <p:spPr>
          <a:xfrm>
            <a:off x="8098935" y="3118589"/>
            <a:ext cx="707237" cy="1421928"/>
          </a:xfrm>
          <a:prstGeom prst="rect">
            <a:avLst/>
          </a:prstGeom>
          <a:noFill/>
        </p:spPr>
        <p:txBody>
          <a:bodyPr wrap="square" rtlCol="0">
            <a:spAutoFit/>
          </a:bodyPr>
          <a:lstStyle/>
          <a:p>
            <a:pPr defTabSz="822960"/>
            <a:r>
              <a:rPr lang="en-US" sz="8640">
                <a:solidFill>
                  <a:srgbClr val="2D7FA8"/>
                </a:solidFill>
                <a:latin typeface="Franklin Gothic Book" panose="020B0503020102020204" pitchFamily="34" charset="0"/>
              </a:rPr>
              <a:t>A</a:t>
            </a:r>
          </a:p>
        </p:txBody>
      </p:sp>
      <p:sp>
        <p:nvSpPr>
          <p:cNvPr id="22" name="Tekstboks 17">
            <a:extLst>
              <a:ext uri="{FF2B5EF4-FFF2-40B4-BE49-F238E27FC236}">
                <a16:creationId xmlns:a16="http://schemas.microsoft.com/office/drawing/2014/main" id="{744767A4-702A-49EF-A15C-4FC2EDB25046}"/>
              </a:ext>
            </a:extLst>
          </p:cNvPr>
          <p:cNvSpPr txBox="1">
            <a:spLocks noChangeArrowheads="1"/>
          </p:cNvSpPr>
          <p:nvPr/>
        </p:nvSpPr>
        <p:spPr bwMode="auto">
          <a:xfrm>
            <a:off x="2329308" y="2518946"/>
            <a:ext cx="1014413" cy="338554"/>
          </a:xfrm>
          <a:prstGeom prst="rect">
            <a:avLst/>
          </a:prstGeom>
          <a:noFill/>
          <a:ln w="9525">
            <a:noFill/>
            <a:miter lim="800000"/>
            <a:headEnd/>
            <a:tailEnd/>
          </a:ln>
        </p:spPr>
        <p:txBody>
          <a:bodyPr>
            <a:spAutoFit/>
          </a:bodyPr>
          <a:lstStyle/>
          <a:p>
            <a:pPr algn="ctr">
              <a:buSzPct val="100000"/>
            </a:pPr>
            <a:r>
              <a:rPr lang="en-US" sz="1600">
                <a:solidFill>
                  <a:srgbClr val="3D4955"/>
                </a:solidFill>
                <a:sym typeface="Tahoma" pitchFamily="34" charset="0"/>
              </a:rPr>
              <a:t>Control</a:t>
            </a:r>
          </a:p>
        </p:txBody>
      </p:sp>
      <p:sp>
        <p:nvSpPr>
          <p:cNvPr id="23" name="Tekstboks 18">
            <a:extLst>
              <a:ext uri="{FF2B5EF4-FFF2-40B4-BE49-F238E27FC236}">
                <a16:creationId xmlns:a16="http://schemas.microsoft.com/office/drawing/2014/main" id="{090AAE56-A7F4-4F88-9CF9-3220F86610E6}"/>
              </a:ext>
            </a:extLst>
          </p:cNvPr>
          <p:cNvSpPr txBox="1">
            <a:spLocks noChangeArrowheads="1"/>
          </p:cNvSpPr>
          <p:nvPr/>
        </p:nvSpPr>
        <p:spPr bwMode="auto">
          <a:xfrm>
            <a:off x="5010596" y="4777904"/>
            <a:ext cx="1127125" cy="338554"/>
          </a:xfrm>
          <a:prstGeom prst="rect">
            <a:avLst/>
          </a:prstGeom>
          <a:noFill/>
          <a:ln w="9525">
            <a:noFill/>
            <a:miter lim="800000"/>
            <a:headEnd/>
            <a:tailEnd/>
          </a:ln>
        </p:spPr>
        <p:txBody>
          <a:bodyPr>
            <a:spAutoFit/>
          </a:bodyPr>
          <a:lstStyle/>
          <a:p>
            <a:pPr algn="ctr">
              <a:buSzPct val="100000"/>
            </a:pPr>
            <a:r>
              <a:rPr lang="en-US" sz="1600">
                <a:solidFill>
                  <a:srgbClr val="3D4955"/>
                </a:solidFill>
                <a:sym typeface="Tahoma" pitchFamily="34" charset="0"/>
              </a:rPr>
              <a:t>Task</a:t>
            </a:r>
          </a:p>
        </p:txBody>
      </p:sp>
      <p:sp>
        <p:nvSpPr>
          <p:cNvPr id="31" name="Tekstboks 19">
            <a:extLst>
              <a:ext uri="{FF2B5EF4-FFF2-40B4-BE49-F238E27FC236}">
                <a16:creationId xmlns:a16="http://schemas.microsoft.com/office/drawing/2014/main" id="{46923AA6-84B0-4491-8451-D49F4CC097D3}"/>
              </a:ext>
            </a:extLst>
          </p:cNvPr>
          <p:cNvSpPr txBox="1">
            <a:spLocks noChangeArrowheads="1"/>
          </p:cNvSpPr>
          <p:nvPr/>
        </p:nvSpPr>
        <p:spPr bwMode="auto">
          <a:xfrm>
            <a:off x="4912171" y="193204"/>
            <a:ext cx="1444625" cy="338554"/>
          </a:xfrm>
          <a:prstGeom prst="rect">
            <a:avLst/>
          </a:prstGeom>
          <a:noFill/>
          <a:ln w="9525">
            <a:noFill/>
            <a:miter lim="800000"/>
            <a:headEnd/>
            <a:tailEnd/>
          </a:ln>
        </p:spPr>
        <p:txBody>
          <a:bodyPr>
            <a:spAutoFit/>
          </a:bodyPr>
          <a:lstStyle/>
          <a:p>
            <a:pPr algn="ctr">
              <a:buSzPct val="100000"/>
            </a:pPr>
            <a:r>
              <a:rPr lang="en-US" sz="1600">
                <a:solidFill>
                  <a:srgbClr val="3D4955"/>
                </a:solidFill>
                <a:sym typeface="Tahoma" pitchFamily="34" charset="0"/>
              </a:rPr>
              <a:t>Person</a:t>
            </a:r>
          </a:p>
        </p:txBody>
      </p:sp>
      <p:sp>
        <p:nvSpPr>
          <p:cNvPr id="32" name="Tekstboks 20">
            <a:extLst>
              <a:ext uri="{FF2B5EF4-FFF2-40B4-BE49-F238E27FC236}">
                <a16:creationId xmlns:a16="http://schemas.microsoft.com/office/drawing/2014/main" id="{129B4B47-5962-4355-9847-0B136615C875}"/>
              </a:ext>
            </a:extLst>
          </p:cNvPr>
          <p:cNvSpPr txBox="1">
            <a:spLocks noChangeArrowheads="1"/>
          </p:cNvSpPr>
          <p:nvPr/>
        </p:nvSpPr>
        <p:spPr bwMode="auto">
          <a:xfrm>
            <a:off x="7952804" y="2511009"/>
            <a:ext cx="1155700" cy="338554"/>
          </a:xfrm>
          <a:prstGeom prst="rect">
            <a:avLst/>
          </a:prstGeom>
          <a:noFill/>
          <a:ln w="9525">
            <a:noFill/>
            <a:miter lim="800000"/>
            <a:headEnd/>
            <a:tailEnd/>
          </a:ln>
        </p:spPr>
        <p:txBody>
          <a:bodyPr wrap="square">
            <a:spAutoFit/>
          </a:bodyPr>
          <a:lstStyle/>
          <a:p>
            <a:pPr algn="ctr">
              <a:buSzPct val="100000"/>
            </a:pPr>
            <a:r>
              <a:rPr lang="en-US" sz="1600">
                <a:solidFill>
                  <a:srgbClr val="3D4955"/>
                </a:solidFill>
                <a:sym typeface="Tahoma" pitchFamily="34" charset="0"/>
              </a:rPr>
              <a:t>Participate</a:t>
            </a:r>
          </a:p>
        </p:txBody>
      </p:sp>
    </p:spTree>
    <p:extLst>
      <p:ext uri="{BB962C8B-B14F-4D97-AF65-F5344CB8AC3E}">
        <p14:creationId xmlns:p14="http://schemas.microsoft.com/office/powerpoint/2010/main" val="29492859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3" name="Undertitel 2">
            <a:extLst>
              <a:ext uri="{FF2B5EF4-FFF2-40B4-BE49-F238E27FC236}">
                <a16:creationId xmlns:a16="http://schemas.microsoft.com/office/drawing/2014/main" id="{9BF1ADDC-370F-4228-89C4-9BD83FB7AE33}"/>
              </a:ext>
            </a:extLst>
          </p:cNvPr>
          <p:cNvSpPr>
            <a:spLocks noGrp="1"/>
          </p:cNvSpPr>
          <p:nvPr>
            <p:ph type="subTitle" idx="1"/>
          </p:nvPr>
        </p:nvSpPr>
        <p:spPr/>
        <p:txBody>
          <a:bodyPr/>
          <a:lstStyle/>
          <a:p>
            <a:pPr marL="285750" indent="-285750">
              <a:buFont typeface="Wingdings" panose="05000000000000000000" pitchFamily="2" charset="2"/>
              <a:buChar char="ü"/>
            </a:pPr>
            <a:r>
              <a:rPr lang="en-GB">
                <a:solidFill>
                  <a:schemeClr val="tx2"/>
                </a:solidFill>
              </a:rPr>
              <a:t>Select and adjust the relevant slides</a:t>
            </a:r>
          </a:p>
          <a:p>
            <a:pPr marL="285750" indent="-285750">
              <a:buFont typeface="Wingdings" panose="05000000000000000000" pitchFamily="2" charset="2"/>
              <a:buChar char="ü"/>
            </a:pPr>
            <a:r>
              <a:rPr lang="en-GB">
                <a:solidFill>
                  <a:schemeClr val="tx2"/>
                </a:solidFill>
              </a:rPr>
              <a:t>Delete the other slides</a:t>
            </a:r>
          </a:p>
          <a:p>
            <a:pPr marL="285750" indent="-285750">
              <a:buFont typeface="Wingdings" panose="05000000000000000000" pitchFamily="2" charset="2"/>
              <a:buChar char="ü"/>
            </a:pPr>
            <a:r>
              <a:rPr lang="en-GB">
                <a:solidFill>
                  <a:schemeClr val="tx2"/>
                </a:solidFill>
              </a:rPr>
              <a:t>Delete these instructions</a:t>
            </a:r>
            <a:endParaRPr lang="da-DK">
              <a:solidFill>
                <a:schemeClr val="tx2"/>
              </a:solidFill>
              <a:latin typeface="+mn-lt"/>
            </a:endParaRPr>
          </a:p>
        </p:txBody>
      </p:sp>
      <p:sp>
        <p:nvSpPr>
          <p:cNvPr id="4" name="Pladsholder til tekst 3">
            <a:extLst>
              <a:ext uri="{FF2B5EF4-FFF2-40B4-BE49-F238E27FC236}">
                <a16:creationId xmlns:a16="http://schemas.microsoft.com/office/drawing/2014/main" id="{47DCB648-B909-4D9A-899B-98018EBE2D46}"/>
              </a:ext>
            </a:extLst>
          </p:cNvPr>
          <p:cNvSpPr>
            <a:spLocks noGrp="1"/>
          </p:cNvSpPr>
          <p:nvPr>
            <p:ph type="body" sz="quarter" idx="13"/>
          </p:nvPr>
        </p:nvSpPr>
        <p:spPr/>
        <p:txBody>
          <a:bodyPr/>
          <a:lstStyle/>
          <a:p>
            <a:endParaRPr lang="da-DK"/>
          </a:p>
        </p:txBody>
      </p:sp>
      <p:sp>
        <p:nvSpPr>
          <p:cNvPr id="5" name="Pladsholder til tekst 4">
            <a:extLst>
              <a:ext uri="{FF2B5EF4-FFF2-40B4-BE49-F238E27FC236}">
                <a16:creationId xmlns:a16="http://schemas.microsoft.com/office/drawing/2014/main" id="{F853F8E0-DAEB-4B50-AEB1-0B3AD374BEB7}"/>
              </a:ext>
            </a:extLst>
          </p:cNvPr>
          <p:cNvSpPr>
            <a:spLocks noGrp="1"/>
          </p:cNvSpPr>
          <p:nvPr>
            <p:ph type="body" sz="quarter" idx="14"/>
          </p:nvPr>
        </p:nvSpPr>
        <p:spPr/>
        <p:txBody>
          <a:bodyPr/>
          <a:lstStyle/>
          <a:p>
            <a:r>
              <a:rPr lang="da-DK" b="1" err="1">
                <a:solidFill>
                  <a:schemeClr val="tx2"/>
                </a:solidFill>
              </a:rPr>
              <a:t>exercises</a:t>
            </a:r>
            <a:r>
              <a:rPr lang="da-DK" b="1">
                <a:solidFill>
                  <a:schemeClr val="tx2"/>
                </a:solidFill>
              </a:rPr>
              <a:t> – </a:t>
            </a:r>
            <a:r>
              <a:rPr lang="da-DK" b="1" err="1">
                <a:solidFill>
                  <a:schemeClr val="tx2"/>
                </a:solidFill>
              </a:rPr>
              <a:t>what</a:t>
            </a:r>
            <a:r>
              <a:rPr lang="da-DK" b="1">
                <a:solidFill>
                  <a:schemeClr val="tx2"/>
                </a:solidFill>
              </a:rPr>
              <a:t> is </a:t>
            </a:r>
            <a:r>
              <a:rPr lang="da-DK" b="1" err="1">
                <a:solidFill>
                  <a:schemeClr val="tx2"/>
                </a:solidFill>
              </a:rPr>
              <a:t>easi</a:t>
            </a:r>
            <a:r>
              <a:rPr lang="da-DK" b="1">
                <a:solidFill>
                  <a:schemeClr val="tx2"/>
                </a:solidFill>
              </a:rPr>
              <a:t>?</a:t>
            </a:r>
          </a:p>
        </p:txBody>
      </p:sp>
    </p:spTree>
    <p:extLst>
      <p:ext uri="{BB962C8B-B14F-4D97-AF65-F5344CB8AC3E}">
        <p14:creationId xmlns:p14="http://schemas.microsoft.com/office/powerpoint/2010/main" val="7239742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1"/>
          </p:nvPr>
        </p:nvSpPr>
        <p:spPr>
          <a:xfrm>
            <a:off x="107505" y="0"/>
            <a:ext cx="3133505" cy="883828"/>
          </a:xfrm>
        </p:spPr>
        <p:txBody>
          <a:bodyPr/>
          <a:lstStyle/>
          <a:p>
            <a:r>
              <a:rPr lang="da-DK" err="1"/>
              <a:t>Get</a:t>
            </a:r>
            <a:r>
              <a:rPr lang="da-DK"/>
              <a:t> to </a:t>
            </a:r>
            <a:r>
              <a:rPr lang="da-DK" err="1"/>
              <a:t>know</a:t>
            </a:r>
            <a:r>
              <a:rPr lang="da-DK"/>
              <a:t> </a:t>
            </a:r>
            <a:r>
              <a:rPr lang="da-DK" err="1"/>
              <a:t>easi</a:t>
            </a:r>
            <a:r>
              <a:rPr lang="da-DK"/>
              <a:t> 	</a:t>
            </a:r>
          </a:p>
        </p:txBody>
      </p:sp>
      <p:sp>
        <p:nvSpPr>
          <p:cNvPr id="9" name="Pladsholder til tekst 8">
            <a:extLst>
              <a:ext uri="{FF2B5EF4-FFF2-40B4-BE49-F238E27FC236}">
                <a16:creationId xmlns:a16="http://schemas.microsoft.com/office/drawing/2014/main" id="{988AF888-B8B4-4ADB-8C95-10692E0F78A8}"/>
              </a:ext>
            </a:extLst>
          </p:cNvPr>
          <p:cNvSpPr>
            <a:spLocks noGrp="1"/>
          </p:cNvSpPr>
          <p:nvPr>
            <p:ph type="body" sz="quarter" idx="13"/>
          </p:nvPr>
        </p:nvSpPr>
        <p:spPr/>
        <p:txBody>
          <a:bodyPr/>
          <a:lstStyle/>
          <a:p>
            <a:endParaRPr lang="da-DK"/>
          </a:p>
        </p:txBody>
      </p:sp>
      <p:sp>
        <p:nvSpPr>
          <p:cNvPr id="10" name="Pladsholder til tekst 9">
            <a:extLst>
              <a:ext uri="{FF2B5EF4-FFF2-40B4-BE49-F238E27FC236}">
                <a16:creationId xmlns:a16="http://schemas.microsoft.com/office/drawing/2014/main" id="{718BFE7F-C382-4A69-90D7-D5B785CAC675}"/>
              </a:ext>
            </a:extLst>
          </p:cNvPr>
          <p:cNvSpPr>
            <a:spLocks noGrp="1"/>
          </p:cNvSpPr>
          <p:nvPr>
            <p:ph type="body" sz="quarter" idx="14"/>
          </p:nvPr>
        </p:nvSpPr>
        <p:spPr/>
        <p:txBody>
          <a:bodyPr/>
          <a:lstStyle/>
          <a:p>
            <a:r>
              <a:rPr lang="da-DK"/>
              <a:t>Time to stand up </a:t>
            </a:r>
            <a:r>
              <a:rPr lang="da-DK">
                <a:sym typeface="Wingdings" panose="05000000000000000000" pitchFamily="2" charset="2"/>
              </a:rPr>
              <a:t></a:t>
            </a:r>
            <a:endParaRPr lang="da-DK"/>
          </a:p>
        </p:txBody>
      </p:sp>
      <p:pic>
        <p:nvPicPr>
          <p:cNvPr id="6" name="Pladsholder til billede 5">
            <a:extLst>
              <a:ext uri="{FF2B5EF4-FFF2-40B4-BE49-F238E27FC236}">
                <a16:creationId xmlns:a16="http://schemas.microsoft.com/office/drawing/2014/main" id="{6EF48CB2-664A-44B8-AEB1-3EDA3CAA2876}"/>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a:xfrm rot="5400000">
            <a:off x="4298950" y="452438"/>
            <a:ext cx="4983163" cy="4392612"/>
          </a:xfrm>
        </p:spPr>
      </p:pic>
    </p:spTree>
    <p:extLst>
      <p:ext uri="{BB962C8B-B14F-4D97-AF65-F5344CB8AC3E}">
        <p14:creationId xmlns:p14="http://schemas.microsoft.com/office/powerpoint/2010/main" val="27406254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31C013BD-56F7-4BB6-807C-08E08C82B9BA}"/>
              </a:ext>
            </a:extLst>
          </p:cNvPr>
          <p:cNvSpPr>
            <a:spLocks noGrp="1"/>
          </p:cNvSpPr>
          <p:nvPr>
            <p:ph type="body" sz="quarter" idx="11"/>
          </p:nvPr>
        </p:nvSpPr>
        <p:spPr>
          <a:xfrm>
            <a:off x="107505" y="0"/>
            <a:ext cx="6686593" cy="883828"/>
          </a:xfrm>
        </p:spPr>
        <p:txBody>
          <a:bodyPr/>
          <a:lstStyle/>
          <a:p>
            <a:r>
              <a:rPr lang="en-GB"/>
              <a:t>Get Off to a good start – for the instructor</a:t>
            </a:r>
          </a:p>
        </p:txBody>
      </p:sp>
      <p:sp>
        <p:nvSpPr>
          <p:cNvPr id="4" name="Pladsholder til tekst 3">
            <a:extLst>
              <a:ext uri="{FF2B5EF4-FFF2-40B4-BE49-F238E27FC236}">
                <a16:creationId xmlns:a16="http://schemas.microsoft.com/office/drawing/2014/main" id="{0D69F4C7-1A55-4920-AE6E-B397488BFC61}"/>
              </a:ext>
            </a:extLst>
          </p:cNvPr>
          <p:cNvSpPr>
            <a:spLocks noGrp="1"/>
          </p:cNvSpPr>
          <p:nvPr>
            <p:ph type="body" sz="quarter" idx="13"/>
          </p:nvPr>
        </p:nvSpPr>
        <p:spPr/>
        <p:txBody>
          <a:bodyPr/>
          <a:lstStyle/>
          <a:p>
            <a:endParaRPr lang="en-GB"/>
          </a:p>
        </p:txBody>
      </p:sp>
      <p:graphicFrame>
        <p:nvGraphicFramePr>
          <p:cNvPr id="6" name="Diagram 5">
            <a:extLst>
              <a:ext uri="{FF2B5EF4-FFF2-40B4-BE49-F238E27FC236}">
                <a16:creationId xmlns:a16="http://schemas.microsoft.com/office/drawing/2014/main" id="{227DFE05-AA19-48F3-8F27-3374B8190601}"/>
              </a:ext>
            </a:extLst>
          </p:cNvPr>
          <p:cNvGraphicFramePr/>
          <p:nvPr>
            <p:extLst>
              <p:ext uri="{D42A27DB-BD31-4B8C-83A1-F6EECF244321}">
                <p14:modId xmlns:p14="http://schemas.microsoft.com/office/powerpoint/2010/main" val="3013189547"/>
              </p:ext>
            </p:extLst>
          </p:nvPr>
        </p:nvGraphicFramePr>
        <p:xfrm>
          <a:off x="431540" y="1129308"/>
          <a:ext cx="8280920" cy="38113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990174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6DEE96C3-2765-46A4-941C-C47AA525B3FA}"/>
              </a:ext>
            </a:extLst>
          </p:cNvPr>
          <p:cNvSpPr>
            <a:spLocks noGrp="1"/>
          </p:cNvSpPr>
          <p:nvPr>
            <p:ph type="body" sz="quarter" idx="11"/>
          </p:nvPr>
        </p:nvSpPr>
        <p:spPr>
          <a:xfrm>
            <a:off x="107505" y="0"/>
            <a:ext cx="6831312" cy="883828"/>
          </a:xfrm>
        </p:spPr>
        <p:txBody>
          <a:bodyPr/>
          <a:lstStyle/>
          <a:p>
            <a:r>
              <a:rPr lang="en-US"/>
              <a:t>Description of the exercise ” Get to know easi”</a:t>
            </a:r>
          </a:p>
        </p:txBody>
      </p:sp>
      <p:sp>
        <p:nvSpPr>
          <p:cNvPr id="3" name="Pladsholder til tekst 2">
            <a:extLst>
              <a:ext uri="{FF2B5EF4-FFF2-40B4-BE49-F238E27FC236}">
                <a16:creationId xmlns:a16="http://schemas.microsoft.com/office/drawing/2014/main" id="{6C39333B-77A0-42D7-81EF-11666578F22E}"/>
              </a:ext>
            </a:extLst>
          </p:cNvPr>
          <p:cNvSpPr>
            <a:spLocks noGrp="1"/>
          </p:cNvSpPr>
          <p:nvPr>
            <p:ph type="body" sz="quarter" idx="13"/>
          </p:nvPr>
        </p:nvSpPr>
        <p:spPr/>
        <p:txBody>
          <a:bodyPr/>
          <a:lstStyle/>
          <a:p>
            <a:endParaRPr lang="en-US"/>
          </a:p>
        </p:txBody>
      </p:sp>
      <p:sp>
        <p:nvSpPr>
          <p:cNvPr id="4" name="Pladsholder til tekst 3">
            <a:extLst>
              <a:ext uri="{FF2B5EF4-FFF2-40B4-BE49-F238E27FC236}">
                <a16:creationId xmlns:a16="http://schemas.microsoft.com/office/drawing/2014/main" id="{607D29BE-C20C-4F75-8F32-E9F9A3FC8295}"/>
              </a:ext>
            </a:extLst>
          </p:cNvPr>
          <p:cNvSpPr>
            <a:spLocks noGrp="1"/>
          </p:cNvSpPr>
          <p:nvPr>
            <p:ph type="body" sz="quarter" idx="14"/>
          </p:nvPr>
        </p:nvSpPr>
        <p:spPr>
          <a:xfrm>
            <a:off x="395536" y="1086351"/>
            <a:ext cx="8568952" cy="4033043"/>
          </a:xfrm>
        </p:spPr>
        <p:txBody>
          <a:bodyPr/>
          <a:lstStyle/>
          <a:p>
            <a:pPr marL="987425" indent="-987425"/>
            <a:r>
              <a:rPr lang="en-US" sz="1200">
                <a:solidFill>
                  <a:schemeClr val="tx1"/>
                </a:solidFill>
              </a:rPr>
              <a:t>Purpose:	To increase participants’ understanding of the structure of EASI and their own place in the model. </a:t>
            </a:r>
          </a:p>
          <a:p>
            <a:pPr marL="987425" indent="-987425"/>
            <a:r>
              <a:rPr lang="en-US" sz="1200">
                <a:solidFill>
                  <a:schemeClr val="tx1"/>
                </a:solidFill>
              </a:rPr>
              <a:t>Materials: 	Everyone must fill in the EASI profile in advance. Master’s EASI rug or masking tape and rope (min. 2 pieces each 4 meters). Printed materials from the collection “EASI floor exercises for print”.</a:t>
            </a:r>
          </a:p>
          <a:p>
            <a:pPr marL="987425" indent="-987425"/>
            <a:r>
              <a:rPr lang="en-US" sz="1200">
                <a:solidFill>
                  <a:schemeClr val="tx1"/>
                </a:solidFill>
              </a:rPr>
              <a:t>Exercise:	Everyone stands on the floor. Put Master’s EASI rug on the floor. Explain that people on the left side of the line usually prefer to take charge (Control) while people on the other side – right – usually prefer to go along (Participate) and observe what happens. Place the words (control/participate) on the left and right sides of the core model. Move yourself around to stand on the side that you are currently talking about. </a:t>
            </a:r>
          </a:p>
          <a:p>
            <a:pPr marL="987425" indent="-987425"/>
            <a:r>
              <a:rPr lang="en-US" sz="1200">
                <a:solidFill>
                  <a:schemeClr val="tx1"/>
                </a:solidFill>
              </a:rPr>
              <a:t>	Ask participants – one by one – to stand on the left or right side of the axis to show where he/she primarily sees him/herself during their work day. Point out that he/she can stand close to or far away from the middle line depending on how much he/she focuses on either controlling or participating. You might ask them to explain their choice.  All participants should select a place to stand. We all have something in us that belongs on the opposite side of the line, but it is important to identify what each person mostly prefers. </a:t>
            </a:r>
          </a:p>
          <a:p>
            <a:pPr marL="987425" indent="-987425"/>
            <a:r>
              <a:rPr lang="en-US" sz="1200">
                <a:solidFill>
                  <a:schemeClr val="tx1"/>
                </a:solidFill>
              </a:rPr>
              <a:t>	If participants know each other well and you have enough time – you can ask the other participants if they think the focus person has chosen the right place and ask them to give examples to support their opinion in terms of behavior they have seen from the focus person. </a:t>
            </a:r>
          </a:p>
          <a:p>
            <a:pPr marL="987425" indent="-987425"/>
            <a:endParaRPr lang="en-US" sz="1200">
              <a:solidFill>
                <a:schemeClr val="tx1"/>
              </a:solidFill>
            </a:endParaRPr>
          </a:p>
          <a:p>
            <a:pPr marL="987425" indent="-987425"/>
            <a:r>
              <a:rPr lang="en-US" sz="1200">
                <a:solidFill>
                  <a:schemeClr val="tx1"/>
                </a:solidFill>
              </a:rPr>
              <a:t>Continues on the next slide….</a:t>
            </a:r>
          </a:p>
          <a:p>
            <a:endParaRPr lang="en-US" sz="1000"/>
          </a:p>
        </p:txBody>
      </p:sp>
    </p:spTree>
    <p:extLst>
      <p:ext uri="{BB962C8B-B14F-4D97-AF65-F5344CB8AC3E}">
        <p14:creationId xmlns:p14="http://schemas.microsoft.com/office/powerpoint/2010/main" val="15312103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6DEE96C3-2765-46A4-941C-C47AA525B3FA}"/>
              </a:ext>
            </a:extLst>
          </p:cNvPr>
          <p:cNvSpPr>
            <a:spLocks noGrp="1"/>
          </p:cNvSpPr>
          <p:nvPr>
            <p:ph type="body" sz="quarter" idx="11"/>
          </p:nvPr>
        </p:nvSpPr>
        <p:spPr>
          <a:xfrm>
            <a:off x="107505" y="0"/>
            <a:ext cx="6890623" cy="883828"/>
          </a:xfrm>
        </p:spPr>
        <p:txBody>
          <a:bodyPr/>
          <a:lstStyle/>
          <a:p>
            <a:r>
              <a:rPr lang="en-US"/>
              <a:t>Description of the exercise ” Get to know easi”</a:t>
            </a:r>
          </a:p>
        </p:txBody>
      </p:sp>
      <p:sp>
        <p:nvSpPr>
          <p:cNvPr id="3" name="Pladsholder til tekst 2">
            <a:extLst>
              <a:ext uri="{FF2B5EF4-FFF2-40B4-BE49-F238E27FC236}">
                <a16:creationId xmlns:a16="http://schemas.microsoft.com/office/drawing/2014/main" id="{6C39333B-77A0-42D7-81EF-11666578F22E}"/>
              </a:ext>
            </a:extLst>
          </p:cNvPr>
          <p:cNvSpPr>
            <a:spLocks noGrp="1"/>
          </p:cNvSpPr>
          <p:nvPr>
            <p:ph type="body" sz="quarter" idx="13"/>
          </p:nvPr>
        </p:nvSpPr>
        <p:spPr/>
        <p:txBody>
          <a:bodyPr/>
          <a:lstStyle/>
          <a:p>
            <a:endParaRPr lang="en-US"/>
          </a:p>
        </p:txBody>
      </p:sp>
      <p:sp>
        <p:nvSpPr>
          <p:cNvPr id="4" name="Pladsholder til tekst 3">
            <a:extLst>
              <a:ext uri="{FF2B5EF4-FFF2-40B4-BE49-F238E27FC236}">
                <a16:creationId xmlns:a16="http://schemas.microsoft.com/office/drawing/2014/main" id="{607D29BE-C20C-4F75-8F32-E9F9A3FC8295}"/>
              </a:ext>
            </a:extLst>
          </p:cNvPr>
          <p:cNvSpPr>
            <a:spLocks noGrp="1"/>
          </p:cNvSpPr>
          <p:nvPr>
            <p:ph type="body" sz="quarter" idx="14"/>
          </p:nvPr>
        </p:nvSpPr>
        <p:spPr>
          <a:xfrm>
            <a:off x="395536" y="1086351"/>
            <a:ext cx="8424936" cy="4033043"/>
          </a:xfrm>
        </p:spPr>
        <p:txBody>
          <a:bodyPr/>
          <a:lstStyle/>
          <a:p>
            <a:r>
              <a:rPr lang="en-US" sz="1200" i="1">
                <a:solidFill>
                  <a:schemeClr val="tx1"/>
                </a:solidFill>
              </a:rPr>
              <a:t>continued…</a:t>
            </a:r>
          </a:p>
          <a:p>
            <a:r>
              <a:rPr lang="en-US" sz="1200">
                <a:solidFill>
                  <a:schemeClr val="tx1"/>
                </a:solidFill>
              </a:rPr>
              <a:t>Make a new vertical line relative to the first one, so they form a cross. Explain that people at the bottom of the axis usually focus on </a:t>
            </a:r>
            <a:r>
              <a:rPr lang="en-US" sz="1200" b="1">
                <a:solidFill>
                  <a:schemeClr val="tx1"/>
                </a:solidFill>
              </a:rPr>
              <a:t>Tasks</a:t>
            </a:r>
            <a:r>
              <a:rPr lang="en-US" sz="1200">
                <a:solidFill>
                  <a:schemeClr val="tx1"/>
                </a:solidFill>
              </a:rPr>
              <a:t> (what needs to be done) while people at the top of the axis primarily focus on </a:t>
            </a:r>
            <a:r>
              <a:rPr lang="en-US" sz="1200" b="1">
                <a:solidFill>
                  <a:schemeClr val="tx1"/>
                </a:solidFill>
              </a:rPr>
              <a:t>People</a:t>
            </a:r>
            <a:r>
              <a:rPr lang="en-US" sz="1200">
                <a:solidFill>
                  <a:schemeClr val="tx1"/>
                </a:solidFill>
              </a:rPr>
              <a:t> (who will do it). Place the words (Tasks/People) at the bottom and top of the core model</a:t>
            </a:r>
          </a:p>
          <a:p>
            <a:r>
              <a:rPr lang="en-US" sz="1200">
                <a:solidFill>
                  <a:schemeClr val="tx1"/>
                </a:solidFill>
              </a:rPr>
              <a:t>Place the EASI keywords for each type in each quadrant, 24 keywords in total. You will find them in the collection ”Floor exercises for print”.</a:t>
            </a:r>
          </a:p>
          <a:p>
            <a:r>
              <a:rPr lang="en-US" sz="1200">
                <a:solidFill>
                  <a:schemeClr val="tx1"/>
                </a:solidFill>
              </a:rPr>
              <a:t>Then ask the participants to stand in one of the four quadrants.</a:t>
            </a:r>
          </a:p>
          <a:p>
            <a:r>
              <a:rPr lang="en-US" sz="1200">
                <a:solidFill>
                  <a:schemeClr val="tx1"/>
                </a:solidFill>
              </a:rPr>
              <a:t>E.g. ask the Enthusiasts to tell the Analysts what they – as Enthusiasts – find developing and motivating in an Analyst’s behavior and where they – as Enthusiasts – feel resistance and misunderstandings. Then ask the participants in the opposite quadrant to do the same. Take on the role of ”facilitator” of the conversation. </a:t>
            </a:r>
          </a:p>
          <a:p>
            <a:r>
              <a:rPr lang="en-US" sz="1200" b="1">
                <a:solidFill>
                  <a:schemeClr val="tx1"/>
                </a:solidFill>
              </a:rPr>
              <a:t>In plenary</a:t>
            </a:r>
            <a:r>
              <a:rPr lang="en-US" sz="1200">
                <a:solidFill>
                  <a:schemeClr val="tx1"/>
                </a:solidFill>
              </a:rPr>
              <a:t>: Briefly recap the strengths and weaknesses of each quadrant of the model</a:t>
            </a:r>
          </a:p>
          <a:p>
            <a:pPr marL="987425" indent="-987425"/>
            <a:r>
              <a:rPr lang="en-US" sz="1200">
                <a:solidFill>
                  <a:schemeClr val="tx1"/>
                </a:solidFill>
              </a:rPr>
              <a:t>Observations:	Pay attention to whether all participants are involved and keeping up with the conversation. Some of the types will take charge and talk more. </a:t>
            </a:r>
          </a:p>
          <a:p>
            <a:endParaRPr lang="en-US" sz="1200">
              <a:solidFill>
                <a:schemeClr val="tx1"/>
              </a:solidFill>
            </a:endParaRPr>
          </a:p>
          <a:p>
            <a:endParaRPr lang="en-US" sz="1200">
              <a:solidFill>
                <a:schemeClr val="tx1"/>
              </a:solidFill>
            </a:endParaRPr>
          </a:p>
        </p:txBody>
      </p:sp>
    </p:spTree>
    <p:extLst>
      <p:ext uri="{BB962C8B-B14F-4D97-AF65-F5344CB8AC3E}">
        <p14:creationId xmlns:p14="http://schemas.microsoft.com/office/powerpoint/2010/main" val="28310040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1"/>
          </p:nvPr>
        </p:nvSpPr>
        <p:spPr>
          <a:xfrm>
            <a:off x="107505" y="0"/>
            <a:ext cx="4021568" cy="883828"/>
          </a:xfrm>
        </p:spPr>
        <p:txBody>
          <a:bodyPr/>
          <a:lstStyle/>
          <a:p>
            <a:r>
              <a:rPr lang="da-DK"/>
              <a:t>Take </a:t>
            </a:r>
            <a:r>
              <a:rPr lang="da-DK" err="1"/>
              <a:t>easi</a:t>
            </a:r>
            <a:r>
              <a:rPr lang="da-DK"/>
              <a:t> to the </a:t>
            </a:r>
            <a:r>
              <a:rPr lang="da-DK" err="1"/>
              <a:t>next</a:t>
            </a:r>
            <a:r>
              <a:rPr lang="da-DK"/>
              <a:t> </a:t>
            </a:r>
            <a:r>
              <a:rPr lang="da-DK" err="1"/>
              <a:t>level</a:t>
            </a:r>
            <a:endParaRPr lang="da-DK"/>
          </a:p>
        </p:txBody>
      </p:sp>
      <p:sp>
        <p:nvSpPr>
          <p:cNvPr id="9" name="Pladsholder til tekst 8">
            <a:extLst>
              <a:ext uri="{FF2B5EF4-FFF2-40B4-BE49-F238E27FC236}">
                <a16:creationId xmlns:a16="http://schemas.microsoft.com/office/drawing/2014/main" id="{988AF888-B8B4-4ADB-8C95-10692E0F78A8}"/>
              </a:ext>
            </a:extLst>
          </p:cNvPr>
          <p:cNvSpPr>
            <a:spLocks noGrp="1"/>
          </p:cNvSpPr>
          <p:nvPr>
            <p:ph type="body" sz="quarter" idx="13"/>
          </p:nvPr>
        </p:nvSpPr>
        <p:spPr/>
        <p:txBody>
          <a:bodyPr/>
          <a:lstStyle/>
          <a:p>
            <a:endParaRPr lang="da-DK"/>
          </a:p>
        </p:txBody>
      </p:sp>
      <p:sp>
        <p:nvSpPr>
          <p:cNvPr id="10" name="Pladsholder til tekst 9">
            <a:extLst>
              <a:ext uri="{FF2B5EF4-FFF2-40B4-BE49-F238E27FC236}">
                <a16:creationId xmlns:a16="http://schemas.microsoft.com/office/drawing/2014/main" id="{718BFE7F-C382-4A69-90D7-D5B785CAC675}"/>
              </a:ext>
            </a:extLst>
          </p:cNvPr>
          <p:cNvSpPr>
            <a:spLocks noGrp="1"/>
          </p:cNvSpPr>
          <p:nvPr>
            <p:ph type="body" sz="quarter" idx="14"/>
          </p:nvPr>
        </p:nvSpPr>
        <p:spPr/>
        <p:txBody>
          <a:bodyPr/>
          <a:lstStyle/>
          <a:p>
            <a:r>
              <a:rPr lang="da-DK"/>
              <a:t>Time to stand up </a:t>
            </a:r>
            <a:r>
              <a:rPr lang="da-DK">
                <a:sym typeface="Wingdings" panose="05000000000000000000" pitchFamily="2" charset="2"/>
              </a:rPr>
              <a:t></a:t>
            </a:r>
            <a:endParaRPr lang="da-DK"/>
          </a:p>
        </p:txBody>
      </p:sp>
      <p:pic>
        <p:nvPicPr>
          <p:cNvPr id="6" name="Pladsholder til billede 5">
            <a:extLst>
              <a:ext uri="{FF2B5EF4-FFF2-40B4-BE49-F238E27FC236}">
                <a16:creationId xmlns:a16="http://schemas.microsoft.com/office/drawing/2014/main" id="{775DD25F-D4E4-485A-A773-14685857151B}"/>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a:xfrm rot="5400000">
            <a:off x="4298950" y="452438"/>
            <a:ext cx="4983163" cy="4392612"/>
          </a:xfrm>
        </p:spPr>
      </p:pic>
    </p:spTree>
    <p:extLst>
      <p:ext uri="{BB962C8B-B14F-4D97-AF65-F5344CB8AC3E}">
        <p14:creationId xmlns:p14="http://schemas.microsoft.com/office/powerpoint/2010/main" val="40744992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6DEE96C3-2765-46A4-941C-C47AA525B3FA}"/>
              </a:ext>
            </a:extLst>
          </p:cNvPr>
          <p:cNvSpPr>
            <a:spLocks noGrp="1"/>
          </p:cNvSpPr>
          <p:nvPr>
            <p:ph type="body" sz="quarter" idx="11"/>
          </p:nvPr>
        </p:nvSpPr>
        <p:spPr>
          <a:xfrm>
            <a:off x="107505" y="0"/>
            <a:ext cx="8090759" cy="883828"/>
          </a:xfrm>
        </p:spPr>
        <p:txBody>
          <a:bodyPr/>
          <a:lstStyle/>
          <a:p>
            <a:r>
              <a:rPr lang="en-GB"/>
              <a:t>Description of the exercise ”</a:t>
            </a:r>
            <a:r>
              <a:rPr lang="da-DK"/>
              <a:t>Take </a:t>
            </a:r>
            <a:r>
              <a:rPr lang="da-DK" err="1"/>
              <a:t>easi</a:t>
            </a:r>
            <a:r>
              <a:rPr lang="da-DK"/>
              <a:t> to the </a:t>
            </a:r>
            <a:r>
              <a:rPr lang="da-DK" err="1"/>
              <a:t>next</a:t>
            </a:r>
            <a:r>
              <a:rPr lang="da-DK"/>
              <a:t> </a:t>
            </a:r>
            <a:r>
              <a:rPr lang="da-DK" err="1"/>
              <a:t>level</a:t>
            </a:r>
            <a:r>
              <a:rPr lang="en-GB"/>
              <a:t>”</a:t>
            </a:r>
          </a:p>
        </p:txBody>
      </p:sp>
      <p:sp>
        <p:nvSpPr>
          <p:cNvPr id="3" name="Pladsholder til tekst 2">
            <a:extLst>
              <a:ext uri="{FF2B5EF4-FFF2-40B4-BE49-F238E27FC236}">
                <a16:creationId xmlns:a16="http://schemas.microsoft.com/office/drawing/2014/main" id="{6C39333B-77A0-42D7-81EF-11666578F22E}"/>
              </a:ext>
            </a:extLst>
          </p:cNvPr>
          <p:cNvSpPr>
            <a:spLocks noGrp="1"/>
          </p:cNvSpPr>
          <p:nvPr>
            <p:ph type="body" sz="quarter" idx="13"/>
          </p:nvPr>
        </p:nvSpPr>
        <p:spPr/>
        <p:txBody>
          <a:bodyPr/>
          <a:lstStyle/>
          <a:p>
            <a:endParaRPr lang="en-GB"/>
          </a:p>
        </p:txBody>
      </p:sp>
      <p:sp>
        <p:nvSpPr>
          <p:cNvPr id="4" name="Pladsholder til tekst 3">
            <a:extLst>
              <a:ext uri="{FF2B5EF4-FFF2-40B4-BE49-F238E27FC236}">
                <a16:creationId xmlns:a16="http://schemas.microsoft.com/office/drawing/2014/main" id="{607D29BE-C20C-4F75-8F32-E9F9A3FC8295}"/>
              </a:ext>
            </a:extLst>
          </p:cNvPr>
          <p:cNvSpPr>
            <a:spLocks noGrp="1"/>
          </p:cNvSpPr>
          <p:nvPr>
            <p:ph type="body" sz="quarter" idx="14"/>
          </p:nvPr>
        </p:nvSpPr>
        <p:spPr>
          <a:xfrm>
            <a:off x="395536" y="1086351"/>
            <a:ext cx="8568952" cy="4033043"/>
          </a:xfrm>
        </p:spPr>
        <p:txBody>
          <a:bodyPr/>
          <a:lstStyle/>
          <a:p>
            <a:pPr marL="987425" indent="-987425"/>
            <a:r>
              <a:rPr lang="en-GB" sz="1200">
                <a:solidFill>
                  <a:schemeClr val="tx1"/>
                </a:solidFill>
              </a:rPr>
              <a:t>Purpose:	To increase understanding and quickly refresh the four different types in EASI. Create a shared frame of reference so the team will be talking about the same thing.</a:t>
            </a:r>
          </a:p>
          <a:p>
            <a:pPr marL="987425" indent="-987425"/>
            <a:r>
              <a:rPr lang="en-GB" sz="1200">
                <a:solidFill>
                  <a:schemeClr val="tx1"/>
                </a:solidFill>
              </a:rPr>
              <a:t>Materials: 	Bring words/sentences from the collection “EASI floor exercises for print”. Place a Master’s EASI rug or alternatively make a vertical line of the floor with 2 pieces of rope or tape each 4 meters long, making sure there is plenty of room for participants on both sides of the line.</a:t>
            </a:r>
          </a:p>
          <a:p>
            <a:pPr marL="987425" indent="-987425"/>
            <a:r>
              <a:rPr lang="en-GB" sz="1200">
                <a:solidFill>
                  <a:schemeClr val="tx1"/>
                </a:solidFill>
              </a:rPr>
              <a:t>Exercise:	Start by refreshing what is on each EASI axis. Ask the participants to help each other place the EASI words/sentences in the correct fields.</a:t>
            </a:r>
          </a:p>
          <a:p>
            <a:endParaRPr lang="en-GB" sz="1000"/>
          </a:p>
        </p:txBody>
      </p:sp>
    </p:spTree>
    <p:extLst>
      <p:ext uri="{BB962C8B-B14F-4D97-AF65-F5344CB8AC3E}">
        <p14:creationId xmlns:p14="http://schemas.microsoft.com/office/powerpoint/2010/main" val="7388397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3" name="Undertitel 2">
            <a:extLst>
              <a:ext uri="{FF2B5EF4-FFF2-40B4-BE49-F238E27FC236}">
                <a16:creationId xmlns:a16="http://schemas.microsoft.com/office/drawing/2014/main" id="{9BF1ADDC-370F-4228-89C4-9BD83FB7AE33}"/>
              </a:ext>
            </a:extLst>
          </p:cNvPr>
          <p:cNvSpPr>
            <a:spLocks noGrp="1"/>
          </p:cNvSpPr>
          <p:nvPr>
            <p:ph type="subTitle" idx="1"/>
          </p:nvPr>
        </p:nvSpPr>
        <p:spPr/>
        <p:txBody>
          <a:bodyPr/>
          <a:lstStyle/>
          <a:p>
            <a:pPr marL="285750" indent="-285750">
              <a:buFont typeface="Wingdings" panose="05000000000000000000" pitchFamily="2" charset="2"/>
              <a:buChar char="ü"/>
            </a:pPr>
            <a:r>
              <a:rPr lang="en-GB">
                <a:solidFill>
                  <a:schemeClr val="tx2"/>
                </a:solidFill>
              </a:rPr>
              <a:t>Select and adjust the relevant slides</a:t>
            </a:r>
          </a:p>
          <a:p>
            <a:pPr marL="285750" indent="-285750">
              <a:buFont typeface="Wingdings" panose="05000000000000000000" pitchFamily="2" charset="2"/>
              <a:buChar char="ü"/>
            </a:pPr>
            <a:r>
              <a:rPr lang="en-GB">
                <a:solidFill>
                  <a:schemeClr val="tx2"/>
                </a:solidFill>
              </a:rPr>
              <a:t>Delete the other slides</a:t>
            </a:r>
          </a:p>
          <a:p>
            <a:pPr marL="285750" indent="-285750">
              <a:buFont typeface="Wingdings" panose="05000000000000000000" pitchFamily="2" charset="2"/>
              <a:buChar char="ü"/>
            </a:pPr>
            <a:r>
              <a:rPr lang="en-GB">
                <a:solidFill>
                  <a:schemeClr val="tx2"/>
                </a:solidFill>
              </a:rPr>
              <a:t>Delete these instructions</a:t>
            </a:r>
            <a:endParaRPr lang="da-DK">
              <a:solidFill>
                <a:schemeClr val="tx2"/>
              </a:solidFill>
              <a:latin typeface="+mn-lt"/>
            </a:endParaRPr>
          </a:p>
        </p:txBody>
      </p:sp>
      <p:sp>
        <p:nvSpPr>
          <p:cNvPr id="4" name="Pladsholder til tekst 3">
            <a:extLst>
              <a:ext uri="{FF2B5EF4-FFF2-40B4-BE49-F238E27FC236}">
                <a16:creationId xmlns:a16="http://schemas.microsoft.com/office/drawing/2014/main" id="{47DCB648-B909-4D9A-899B-98018EBE2D46}"/>
              </a:ext>
            </a:extLst>
          </p:cNvPr>
          <p:cNvSpPr>
            <a:spLocks noGrp="1"/>
          </p:cNvSpPr>
          <p:nvPr>
            <p:ph type="body" sz="quarter" idx="13"/>
          </p:nvPr>
        </p:nvSpPr>
        <p:spPr/>
        <p:txBody>
          <a:bodyPr/>
          <a:lstStyle/>
          <a:p>
            <a:endParaRPr lang="da-DK"/>
          </a:p>
        </p:txBody>
      </p:sp>
      <p:sp>
        <p:nvSpPr>
          <p:cNvPr id="5" name="Pladsholder til tekst 4">
            <a:extLst>
              <a:ext uri="{FF2B5EF4-FFF2-40B4-BE49-F238E27FC236}">
                <a16:creationId xmlns:a16="http://schemas.microsoft.com/office/drawing/2014/main" id="{F853F8E0-DAEB-4B50-AEB1-0B3AD374BEB7}"/>
              </a:ext>
            </a:extLst>
          </p:cNvPr>
          <p:cNvSpPr>
            <a:spLocks noGrp="1"/>
          </p:cNvSpPr>
          <p:nvPr>
            <p:ph type="body" sz="quarter" idx="14"/>
          </p:nvPr>
        </p:nvSpPr>
        <p:spPr/>
        <p:txBody>
          <a:bodyPr/>
          <a:lstStyle/>
          <a:p>
            <a:r>
              <a:rPr lang="da-DK" b="1" err="1">
                <a:solidFill>
                  <a:schemeClr val="tx2"/>
                </a:solidFill>
              </a:rPr>
              <a:t>topic</a:t>
            </a:r>
            <a:r>
              <a:rPr lang="da-DK" b="1">
                <a:solidFill>
                  <a:schemeClr val="tx2"/>
                </a:solidFill>
              </a:rPr>
              <a:t> – team</a:t>
            </a:r>
          </a:p>
        </p:txBody>
      </p:sp>
    </p:spTree>
    <p:extLst>
      <p:ext uri="{BB962C8B-B14F-4D97-AF65-F5344CB8AC3E}">
        <p14:creationId xmlns:p14="http://schemas.microsoft.com/office/powerpoint/2010/main" val="24092060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AFC08404-70B4-4A96-A466-6E7768C10D98}"/>
              </a:ext>
            </a:extLst>
          </p:cNvPr>
          <p:cNvSpPr>
            <a:spLocks noGrp="1"/>
          </p:cNvSpPr>
          <p:nvPr>
            <p:ph type="body" sz="quarter" idx="11"/>
          </p:nvPr>
        </p:nvSpPr>
        <p:spPr>
          <a:xfrm>
            <a:off x="107505" y="0"/>
            <a:ext cx="4073249" cy="883828"/>
          </a:xfrm>
        </p:spPr>
        <p:txBody>
          <a:bodyPr/>
          <a:lstStyle/>
          <a:p>
            <a:r>
              <a:rPr lang="en-US"/>
              <a:t>A Team is characterized by</a:t>
            </a:r>
          </a:p>
        </p:txBody>
      </p:sp>
      <p:sp>
        <p:nvSpPr>
          <p:cNvPr id="3" name="Pladsholder til tekst 2">
            <a:extLst>
              <a:ext uri="{FF2B5EF4-FFF2-40B4-BE49-F238E27FC236}">
                <a16:creationId xmlns:a16="http://schemas.microsoft.com/office/drawing/2014/main" id="{20373750-BBDC-46C5-AB4E-99C42A208C2A}"/>
              </a:ext>
            </a:extLst>
          </p:cNvPr>
          <p:cNvSpPr>
            <a:spLocks noGrp="1"/>
          </p:cNvSpPr>
          <p:nvPr>
            <p:ph type="body" sz="quarter" idx="13"/>
          </p:nvPr>
        </p:nvSpPr>
        <p:spPr/>
        <p:txBody>
          <a:bodyPr/>
          <a:lstStyle/>
          <a:p>
            <a:endParaRPr lang="en-US"/>
          </a:p>
        </p:txBody>
      </p:sp>
      <p:sp>
        <p:nvSpPr>
          <p:cNvPr id="5" name="Pladsholder til tekst 4">
            <a:extLst>
              <a:ext uri="{FF2B5EF4-FFF2-40B4-BE49-F238E27FC236}">
                <a16:creationId xmlns:a16="http://schemas.microsoft.com/office/drawing/2014/main" id="{DB8999AA-0706-4673-ABE2-F9F47D8FD43B}"/>
              </a:ext>
            </a:extLst>
          </p:cNvPr>
          <p:cNvSpPr>
            <a:spLocks noGrp="1"/>
          </p:cNvSpPr>
          <p:nvPr>
            <p:ph type="body" sz="quarter" idx="14"/>
          </p:nvPr>
        </p:nvSpPr>
        <p:spPr/>
        <p:txBody>
          <a:bodyPr/>
          <a:lstStyle/>
          <a:p>
            <a:pPr marL="285750" indent="-285750" defTabSz="761970">
              <a:buFont typeface="Arial" panose="020B0604020202020204" pitchFamily="34" charset="0"/>
              <a:buChar char="•"/>
            </a:pPr>
            <a:r>
              <a:rPr lang="en-US"/>
              <a:t>A shared goal</a:t>
            </a:r>
          </a:p>
          <a:p>
            <a:pPr marL="285750" indent="-285750" defTabSz="761970">
              <a:buFont typeface="Arial" panose="020B0604020202020204" pitchFamily="34" charset="0"/>
              <a:buChar char="•"/>
            </a:pPr>
            <a:r>
              <a:rPr lang="en-US"/>
              <a:t>Shared responsibility for results</a:t>
            </a:r>
          </a:p>
          <a:p>
            <a:pPr marL="285750" indent="-285750" defTabSz="761970">
              <a:buFont typeface="Arial" panose="020B0604020202020204" pitchFamily="34" charset="0"/>
              <a:buChar char="•"/>
            </a:pPr>
            <a:r>
              <a:rPr lang="en-US"/>
              <a:t>Engaged in achieving shared goals and results</a:t>
            </a:r>
          </a:p>
          <a:p>
            <a:pPr marL="285750" indent="-285750" defTabSz="761970">
              <a:buFont typeface="Arial" panose="020B0604020202020204" pitchFamily="34" charset="0"/>
              <a:buChar char="•"/>
            </a:pPr>
            <a:r>
              <a:rPr lang="en-US"/>
              <a:t>Mutually dependent on each other</a:t>
            </a:r>
          </a:p>
          <a:p>
            <a:pPr marL="285750" indent="-285750" defTabSz="761970">
              <a:buFont typeface="Arial" panose="020B0604020202020204" pitchFamily="34" charset="0"/>
              <a:buChar char="•"/>
            </a:pPr>
            <a:r>
              <a:rPr lang="en-US"/>
              <a:t>Individual success equals team success</a:t>
            </a:r>
          </a:p>
          <a:p>
            <a:endParaRPr 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1"/>
          </p:nvPr>
        </p:nvSpPr>
        <p:spPr>
          <a:xfrm>
            <a:off x="107504" y="0"/>
            <a:ext cx="5507937" cy="883828"/>
          </a:xfrm>
        </p:spPr>
        <p:txBody>
          <a:bodyPr/>
          <a:lstStyle/>
          <a:p>
            <a:r>
              <a:rPr lang="en-US" altLang="da-DK">
                <a:ea typeface="Open Sans" panose="020B0606030504020204" pitchFamily="34" charset="0"/>
                <a:cs typeface="Open Sans" panose="020B0606030504020204" pitchFamily="34" charset="0"/>
              </a:rPr>
              <a:t>Characteristics of an effective team</a:t>
            </a:r>
            <a:endParaRPr lang="en-US"/>
          </a:p>
        </p:txBody>
      </p:sp>
      <p:sp>
        <p:nvSpPr>
          <p:cNvPr id="4" name="Pladsholder til tekst 3"/>
          <p:cNvSpPr>
            <a:spLocks noGrp="1"/>
          </p:cNvSpPr>
          <p:nvPr>
            <p:ph type="body" sz="quarter" idx="13"/>
          </p:nvPr>
        </p:nvSpPr>
        <p:spPr/>
        <p:txBody>
          <a:bodyPr/>
          <a:lstStyle/>
          <a:p>
            <a:pPr marL="285750" indent="-285750">
              <a:buFont typeface="Arial" panose="020B0604020202020204" pitchFamily="34" charset="0"/>
              <a:buChar char="•"/>
            </a:pPr>
            <a:r>
              <a:rPr lang="en-US"/>
              <a:t>t</a:t>
            </a:r>
          </a:p>
        </p:txBody>
      </p:sp>
      <p:grpSp>
        <p:nvGrpSpPr>
          <p:cNvPr id="6" name="Group 3">
            <a:extLst>
              <a:ext uri="{FF2B5EF4-FFF2-40B4-BE49-F238E27FC236}">
                <a16:creationId xmlns:a16="http://schemas.microsoft.com/office/drawing/2014/main" id="{B87365C7-FA6E-4C1A-A96C-0DA39793273F}"/>
              </a:ext>
            </a:extLst>
          </p:cNvPr>
          <p:cNvGrpSpPr>
            <a:grpSpLocks/>
          </p:cNvGrpSpPr>
          <p:nvPr/>
        </p:nvGrpSpPr>
        <p:grpSpPr bwMode="auto">
          <a:xfrm>
            <a:off x="311658" y="1561356"/>
            <a:ext cx="8432800" cy="2743200"/>
            <a:chOff x="308" y="1968"/>
            <a:chExt cx="3719" cy="1868"/>
          </a:xfrm>
        </p:grpSpPr>
        <p:sp>
          <p:nvSpPr>
            <p:cNvPr id="7" name="Rectangle 4">
              <a:extLst>
                <a:ext uri="{FF2B5EF4-FFF2-40B4-BE49-F238E27FC236}">
                  <a16:creationId xmlns:a16="http://schemas.microsoft.com/office/drawing/2014/main" id="{6395CD03-635E-4188-BB2D-97C0BB7472B0}"/>
                </a:ext>
              </a:extLst>
            </p:cNvPr>
            <p:cNvSpPr>
              <a:spLocks noChangeArrowheads="1"/>
            </p:cNvSpPr>
            <p:nvPr/>
          </p:nvSpPr>
          <p:spPr bwMode="auto">
            <a:xfrm>
              <a:off x="2256" y="3369"/>
              <a:ext cx="793" cy="465"/>
            </a:xfrm>
            <a:prstGeom prst="rect">
              <a:avLst/>
            </a:prstGeom>
            <a:noFill/>
            <a:ln w="19050">
              <a:solidFill>
                <a:srgbClr val="4D4D4D"/>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2400">
                  <a:solidFill>
                    <a:srgbClr val="4D4D4D"/>
                  </a:solidFill>
                  <a:latin typeface="Tahoma" panose="020B0604030504040204" pitchFamily="34" charset="0"/>
                </a:defRPr>
              </a:lvl1pPr>
              <a:lvl2pPr marL="742950" indent="-285750">
                <a:spcBef>
                  <a:spcPct val="20000"/>
                </a:spcBef>
                <a:buChar char="–"/>
                <a:defRPr sz="2000">
                  <a:solidFill>
                    <a:srgbClr val="4D4D4D"/>
                  </a:solidFill>
                  <a:latin typeface="Tahoma" panose="020B0604030504040204" pitchFamily="34" charset="0"/>
                </a:defRPr>
              </a:lvl2pPr>
              <a:lvl3pPr marL="1143000" indent="-228600">
                <a:spcBef>
                  <a:spcPct val="20000"/>
                </a:spcBef>
                <a:buChar char="•"/>
                <a:defRPr>
                  <a:solidFill>
                    <a:srgbClr val="4D4D4D"/>
                  </a:solidFill>
                  <a:latin typeface="Tahoma" panose="020B0604030504040204" pitchFamily="34" charset="0"/>
                </a:defRPr>
              </a:lvl3pPr>
              <a:lvl4pPr marL="1600200" indent="-228600">
                <a:spcBef>
                  <a:spcPct val="20000"/>
                </a:spcBef>
                <a:buChar char="–"/>
                <a:defRPr sz="1600">
                  <a:solidFill>
                    <a:srgbClr val="4D4D4D"/>
                  </a:solidFill>
                  <a:latin typeface="Tahoma" panose="020B0604030504040204" pitchFamily="34" charset="0"/>
                </a:defRPr>
              </a:lvl4pPr>
              <a:lvl5pPr marL="2057400" indent="-228600">
                <a:spcBef>
                  <a:spcPct val="20000"/>
                </a:spcBef>
                <a:buChar char="»"/>
                <a:defRPr sz="1600">
                  <a:solidFill>
                    <a:srgbClr val="4D4D4D"/>
                  </a:solidFill>
                  <a:latin typeface="Tahoma" panose="020B0604030504040204" pitchFamily="34" charset="0"/>
                </a:defRPr>
              </a:lvl5pPr>
              <a:lvl6pPr marL="2514600" indent="-228600" eaLnBrk="0" fontAlgn="base" hangingPunct="0">
                <a:spcBef>
                  <a:spcPct val="20000"/>
                </a:spcBef>
                <a:spcAft>
                  <a:spcPct val="0"/>
                </a:spcAft>
                <a:buChar char="»"/>
                <a:defRPr sz="1600">
                  <a:solidFill>
                    <a:srgbClr val="4D4D4D"/>
                  </a:solidFill>
                  <a:latin typeface="Tahoma" panose="020B0604030504040204" pitchFamily="34" charset="0"/>
                </a:defRPr>
              </a:lvl6pPr>
              <a:lvl7pPr marL="2971800" indent="-228600" eaLnBrk="0" fontAlgn="base" hangingPunct="0">
                <a:spcBef>
                  <a:spcPct val="20000"/>
                </a:spcBef>
                <a:spcAft>
                  <a:spcPct val="0"/>
                </a:spcAft>
                <a:buChar char="»"/>
                <a:defRPr sz="1600">
                  <a:solidFill>
                    <a:srgbClr val="4D4D4D"/>
                  </a:solidFill>
                  <a:latin typeface="Tahoma" panose="020B0604030504040204" pitchFamily="34" charset="0"/>
                </a:defRPr>
              </a:lvl7pPr>
              <a:lvl8pPr marL="3429000" indent="-228600" eaLnBrk="0" fontAlgn="base" hangingPunct="0">
                <a:spcBef>
                  <a:spcPct val="20000"/>
                </a:spcBef>
                <a:spcAft>
                  <a:spcPct val="0"/>
                </a:spcAft>
                <a:buChar char="»"/>
                <a:defRPr sz="1600">
                  <a:solidFill>
                    <a:srgbClr val="4D4D4D"/>
                  </a:solidFill>
                  <a:latin typeface="Tahoma" panose="020B0604030504040204" pitchFamily="34" charset="0"/>
                </a:defRPr>
              </a:lvl8pPr>
              <a:lvl9pPr marL="3886200" indent="-228600" eaLnBrk="0" fontAlgn="base" hangingPunct="0">
                <a:spcBef>
                  <a:spcPct val="20000"/>
                </a:spcBef>
                <a:spcAft>
                  <a:spcPct val="0"/>
                </a:spcAft>
                <a:buChar char="»"/>
                <a:defRPr sz="1600">
                  <a:solidFill>
                    <a:srgbClr val="4D4D4D"/>
                  </a:solidFill>
                  <a:latin typeface="Tahoma" panose="020B0604030504040204" pitchFamily="34" charset="0"/>
                </a:defRPr>
              </a:lvl9pPr>
            </a:lstStyle>
            <a:p>
              <a:pPr algn="ctr" eaLnBrk="1" hangingPunct="1">
                <a:spcBef>
                  <a:spcPct val="0"/>
                </a:spcBef>
                <a:buFontTx/>
                <a:buNone/>
              </a:pPr>
              <a:r>
                <a:rPr lang="en-US" altLang="da-DK" sz="1200"/>
                <a:t>Open and clear communication</a:t>
              </a:r>
            </a:p>
          </p:txBody>
        </p:sp>
        <p:sp>
          <p:nvSpPr>
            <p:cNvPr id="8" name="Rectangle 5">
              <a:extLst>
                <a:ext uri="{FF2B5EF4-FFF2-40B4-BE49-F238E27FC236}">
                  <a16:creationId xmlns:a16="http://schemas.microsoft.com/office/drawing/2014/main" id="{AD24C70F-987F-4C40-A1A8-AD47A33A193D}"/>
                </a:ext>
              </a:extLst>
            </p:cNvPr>
            <p:cNvSpPr>
              <a:spLocks noChangeArrowheads="1"/>
            </p:cNvSpPr>
            <p:nvPr/>
          </p:nvSpPr>
          <p:spPr bwMode="auto">
            <a:xfrm>
              <a:off x="308" y="3367"/>
              <a:ext cx="793" cy="469"/>
            </a:xfrm>
            <a:prstGeom prst="rect">
              <a:avLst/>
            </a:prstGeom>
            <a:noFill/>
            <a:ln w="19050">
              <a:solidFill>
                <a:srgbClr val="4D4D4D"/>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2400">
                  <a:solidFill>
                    <a:srgbClr val="4D4D4D"/>
                  </a:solidFill>
                  <a:latin typeface="Tahoma" panose="020B0604030504040204" pitchFamily="34" charset="0"/>
                </a:defRPr>
              </a:lvl1pPr>
              <a:lvl2pPr marL="742950" indent="-285750">
                <a:spcBef>
                  <a:spcPct val="20000"/>
                </a:spcBef>
                <a:buChar char="–"/>
                <a:defRPr sz="2000">
                  <a:solidFill>
                    <a:srgbClr val="4D4D4D"/>
                  </a:solidFill>
                  <a:latin typeface="Tahoma" panose="020B0604030504040204" pitchFamily="34" charset="0"/>
                </a:defRPr>
              </a:lvl2pPr>
              <a:lvl3pPr marL="1143000" indent="-228600">
                <a:spcBef>
                  <a:spcPct val="20000"/>
                </a:spcBef>
                <a:buChar char="•"/>
                <a:defRPr>
                  <a:solidFill>
                    <a:srgbClr val="4D4D4D"/>
                  </a:solidFill>
                  <a:latin typeface="Tahoma" panose="020B0604030504040204" pitchFamily="34" charset="0"/>
                </a:defRPr>
              </a:lvl3pPr>
              <a:lvl4pPr marL="1600200" indent="-228600">
                <a:spcBef>
                  <a:spcPct val="20000"/>
                </a:spcBef>
                <a:buChar char="–"/>
                <a:defRPr sz="1600">
                  <a:solidFill>
                    <a:srgbClr val="4D4D4D"/>
                  </a:solidFill>
                  <a:latin typeface="Tahoma" panose="020B0604030504040204" pitchFamily="34" charset="0"/>
                </a:defRPr>
              </a:lvl4pPr>
              <a:lvl5pPr marL="2057400" indent="-228600">
                <a:spcBef>
                  <a:spcPct val="20000"/>
                </a:spcBef>
                <a:buChar char="»"/>
                <a:defRPr sz="1600">
                  <a:solidFill>
                    <a:srgbClr val="4D4D4D"/>
                  </a:solidFill>
                  <a:latin typeface="Tahoma" panose="020B0604030504040204" pitchFamily="34" charset="0"/>
                </a:defRPr>
              </a:lvl5pPr>
              <a:lvl6pPr marL="2514600" indent="-228600" eaLnBrk="0" fontAlgn="base" hangingPunct="0">
                <a:spcBef>
                  <a:spcPct val="20000"/>
                </a:spcBef>
                <a:spcAft>
                  <a:spcPct val="0"/>
                </a:spcAft>
                <a:buChar char="»"/>
                <a:defRPr sz="1600">
                  <a:solidFill>
                    <a:srgbClr val="4D4D4D"/>
                  </a:solidFill>
                  <a:latin typeface="Tahoma" panose="020B0604030504040204" pitchFamily="34" charset="0"/>
                </a:defRPr>
              </a:lvl6pPr>
              <a:lvl7pPr marL="2971800" indent="-228600" eaLnBrk="0" fontAlgn="base" hangingPunct="0">
                <a:spcBef>
                  <a:spcPct val="20000"/>
                </a:spcBef>
                <a:spcAft>
                  <a:spcPct val="0"/>
                </a:spcAft>
                <a:buChar char="»"/>
                <a:defRPr sz="1600">
                  <a:solidFill>
                    <a:srgbClr val="4D4D4D"/>
                  </a:solidFill>
                  <a:latin typeface="Tahoma" panose="020B0604030504040204" pitchFamily="34" charset="0"/>
                </a:defRPr>
              </a:lvl7pPr>
              <a:lvl8pPr marL="3429000" indent="-228600" eaLnBrk="0" fontAlgn="base" hangingPunct="0">
                <a:spcBef>
                  <a:spcPct val="20000"/>
                </a:spcBef>
                <a:spcAft>
                  <a:spcPct val="0"/>
                </a:spcAft>
                <a:buChar char="»"/>
                <a:defRPr sz="1600">
                  <a:solidFill>
                    <a:srgbClr val="4D4D4D"/>
                  </a:solidFill>
                  <a:latin typeface="Tahoma" panose="020B0604030504040204" pitchFamily="34" charset="0"/>
                </a:defRPr>
              </a:lvl8pPr>
              <a:lvl9pPr marL="3886200" indent="-228600" eaLnBrk="0" fontAlgn="base" hangingPunct="0">
                <a:spcBef>
                  <a:spcPct val="20000"/>
                </a:spcBef>
                <a:spcAft>
                  <a:spcPct val="0"/>
                </a:spcAft>
                <a:buChar char="»"/>
                <a:defRPr sz="1600">
                  <a:solidFill>
                    <a:srgbClr val="4D4D4D"/>
                  </a:solidFill>
                  <a:latin typeface="Tahoma" panose="020B0604030504040204" pitchFamily="34" charset="0"/>
                </a:defRPr>
              </a:lvl9pPr>
            </a:lstStyle>
            <a:p>
              <a:pPr algn="ctr" eaLnBrk="1" hangingPunct="1">
                <a:spcBef>
                  <a:spcPct val="0"/>
                </a:spcBef>
                <a:buFontTx/>
                <a:buNone/>
              </a:pPr>
              <a:r>
                <a:rPr lang="en-US" altLang="da-DK" sz="1400"/>
                <a:t>Clear goals</a:t>
              </a:r>
            </a:p>
          </p:txBody>
        </p:sp>
        <p:sp>
          <p:nvSpPr>
            <p:cNvPr id="9" name="Rectangle 6">
              <a:extLst>
                <a:ext uri="{FF2B5EF4-FFF2-40B4-BE49-F238E27FC236}">
                  <a16:creationId xmlns:a16="http://schemas.microsoft.com/office/drawing/2014/main" id="{998A3BA1-3D95-4A0D-BC78-B1F0D8CECC9F}"/>
                </a:ext>
              </a:extLst>
            </p:cNvPr>
            <p:cNvSpPr>
              <a:spLocks noChangeArrowheads="1"/>
            </p:cNvSpPr>
            <p:nvPr/>
          </p:nvSpPr>
          <p:spPr bwMode="auto">
            <a:xfrm>
              <a:off x="1286" y="3369"/>
              <a:ext cx="783" cy="432"/>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400">
                  <a:solidFill>
                    <a:srgbClr val="4D4D4D"/>
                  </a:solidFill>
                  <a:latin typeface="Tahoma" panose="020B0604030504040204" pitchFamily="34" charset="0"/>
                </a:defRPr>
              </a:lvl1pPr>
              <a:lvl2pPr marL="742950" indent="-285750">
                <a:spcBef>
                  <a:spcPct val="20000"/>
                </a:spcBef>
                <a:buChar char="–"/>
                <a:defRPr sz="2000">
                  <a:solidFill>
                    <a:srgbClr val="4D4D4D"/>
                  </a:solidFill>
                  <a:latin typeface="Tahoma" panose="020B0604030504040204" pitchFamily="34" charset="0"/>
                </a:defRPr>
              </a:lvl2pPr>
              <a:lvl3pPr marL="1143000" indent="-228600">
                <a:spcBef>
                  <a:spcPct val="20000"/>
                </a:spcBef>
                <a:buChar char="•"/>
                <a:defRPr>
                  <a:solidFill>
                    <a:srgbClr val="4D4D4D"/>
                  </a:solidFill>
                  <a:latin typeface="Tahoma" panose="020B0604030504040204" pitchFamily="34" charset="0"/>
                </a:defRPr>
              </a:lvl3pPr>
              <a:lvl4pPr marL="1600200" indent="-228600">
                <a:spcBef>
                  <a:spcPct val="20000"/>
                </a:spcBef>
                <a:buChar char="–"/>
                <a:defRPr sz="1600">
                  <a:solidFill>
                    <a:srgbClr val="4D4D4D"/>
                  </a:solidFill>
                  <a:latin typeface="Tahoma" panose="020B0604030504040204" pitchFamily="34" charset="0"/>
                </a:defRPr>
              </a:lvl4pPr>
              <a:lvl5pPr marL="2057400" indent="-228600">
                <a:spcBef>
                  <a:spcPct val="20000"/>
                </a:spcBef>
                <a:buChar char="»"/>
                <a:defRPr sz="1600">
                  <a:solidFill>
                    <a:srgbClr val="4D4D4D"/>
                  </a:solidFill>
                  <a:latin typeface="Tahoma" panose="020B0604030504040204" pitchFamily="34" charset="0"/>
                </a:defRPr>
              </a:lvl5pPr>
              <a:lvl6pPr marL="2514600" indent="-228600" eaLnBrk="0" fontAlgn="base" hangingPunct="0">
                <a:spcBef>
                  <a:spcPct val="20000"/>
                </a:spcBef>
                <a:spcAft>
                  <a:spcPct val="0"/>
                </a:spcAft>
                <a:buChar char="»"/>
                <a:defRPr sz="1600">
                  <a:solidFill>
                    <a:srgbClr val="4D4D4D"/>
                  </a:solidFill>
                  <a:latin typeface="Tahoma" panose="020B0604030504040204" pitchFamily="34" charset="0"/>
                </a:defRPr>
              </a:lvl6pPr>
              <a:lvl7pPr marL="2971800" indent="-228600" eaLnBrk="0" fontAlgn="base" hangingPunct="0">
                <a:spcBef>
                  <a:spcPct val="20000"/>
                </a:spcBef>
                <a:spcAft>
                  <a:spcPct val="0"/>
                </a:spcAft>
                <a:buChar char="»"/>
                <a:defRPr sz="1600">
                  <a:solidFill>
                    <a:srgbClr val="4D4D4D"/>
                  </a:solidFill>
                  <a:latin typeface="Tahoma" panose="020B0604030504040204" pitchFamily="34" charset="0"/>
                </a:defRPr>
              </a:lvl7pPr>
              <a:lvl8pPr marL="3429000" indent="-228600" eaLnBrk="0" fontAlgn="base" hangingPunct="0">
                <a:spcBef>
                  <a:spcPct val="20000"/>
                </a:spcBef>
                <a:spcAft>
                  <a:spcPct val="0"/>
                </a:spcAft>
                <a:buChar char="»"/>
                <a:defRPr sz="1600">
                  <a:solidFill>
                    <a:srgbClr val="4D4D4D"/>
                  </a:solidFill>
                  <a:latin typeface="Tahoma" panose="020B0604030504040204" pitchFamily="34" charset="0"/>
                </a:defRPr>
              </a:lvl8pPr>
              <a:lvl9pPr marL="3886200" indent="-228600" eaLnBrk="0" fontAlgn="base" hangingPunct="0">
                <a:spcBef>
                  <a:spcPct val="20000"/>
                </a:spcBef>
                <a:spcAft>
                  <a:spcPct val="0"/>
                </a:spcAft>
                <a:buChar char="»"/>
                <a:defRPr sz="1600">
                  <a:solidFill>
                    <a:srgbClr val="4D4D4D"/>
                  </a:solidFill>
                  <a:latin typeface="Tahoma" panose="020B0604030504040204" pitchFamily="34" charset="0"/>
                </a:defRPr>
              </a:lvl9pPr>
            </a:lstStyle>
            <a:p>
              <a:pPr algn="ctr" eaLnBrk="1" hangingPunct="1">
                <a:spcBef>
                  <a:spcPct val="0"/>
                </a:spcBef>
                <a:buFontTx/>
                <a:buNone/>
              </a:pPr>
              <a:r>
                <a:rPr lang="en-US" altLang="da-DK" sz="1400"/>
                <a:t>Defined roles</a:t>
              </a:r>
            </a:p>
          </p:txBody>
        </p:sp>
        <p:sp>
          <p:nvSpPr>
            <p:cNvPr id="12" name="Rectangle 7">
              <a:extLst>
                <a:ext uri="{FF2B5EF4-FFF2-40B4-BE49-F238E27FC236}">
                  <a16:creationId xmlns:a16="http://schemas.microsoft.com/office/drawing/2014/main" id="{33266537-C894-43D4-97C2-7C54E25CDE31}"/>
                </a:ext>
              </a:extLst>
            </p:cNvPr>
            <p:cNvSpPr>
              <a:spLocks noChangeArrowheads="1"/>
            </p:cNvSpPr>
            <p:nvPr/>
          </p:nvSpPr>
          <p:spPr bwMode="auto">
            <a:xfrm>
              <a:off x="3234" y="3367"/>
              <a:ext cx="793" cy="464"/>
            </a:xfrm>
            <a:prstGeom prst="rect">
              <a:avLst/>
            </a:prstGeom>
            <a:noFill/>
            <a:ln w="19050">
              <a:solidFill>
                <a:srgbClr val="4D4D4D"/>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2400">
                  <a:solidFill>
                    <a:srgbClr val="4D4D4D"/>
                  </a:solidFill>
                  <a:latin typeface="Tahoma" panose="020B0604030504040204" pitchFamily="34" charset="0"/>
                </a:defRPr>
              </a:lvl1pPr>
              <a:lvl2pPr marL="742950" indent="-285750">
                <a:spcBef>
                  <a:spcPct val="20000"/>
                </a:spcBef>
                <a:buChar char="–"/>
                <a:defRPr sz="2000">
                  <a:solidFill>
                    <a:srgbClr val="4D4D4D"/>
                  </a:solidFill>
                  <a:latin typeface="Tahoma" panose="020B0604030504040204" pitchFamily="34" charset="0"/>
                </a:defRPr>
              </a:lvl2pPr>
              <a:lvl3pPr marL="1143000" indent="-228600">
                <a:spcBef>
                  <a:spcPct val="20000"/>
                </a:spcBef>
                <a:buChar char="•"/>
                <a:defRPr>
                  <a:solidFill>
                    <a:srgbClr val="4D4D4D"/>
                  </a:solidFill>
                  <a:latin typeface="Tahoma" panose="020B0604030504040204" pitchFamily="34" charset="0"/>
                </a:defRPr>
              </a:lvl3pPr>
              <a:lvl4pPr marL="1600200" indent="-228600">
                <a:spcBef>
                  <a:spcPct val="20000"/>
                </a:spcBef>
                <a:buChar char="–"/>
                <a:defRPr sz="1600">
                  <a:solidFill>
                    <a:srgbClr val="4D4D4D"/>
                  </a:solidFill>
                  <a:latin typeface="Tahoma" panose="020B0604030504040204" pitchFamily="34" charset="0"/>
                </a:defRPr>
              </a:lvl4pPr>
              <a:lvl5pPr marL="2057400" indent="-228600">
                <a:spcBef>
                  <a:spcPct val="20000"/>
                </a:spcBef>
                <a:buChar char="»"/>
                <a:defRPr sz="1600">
                  <a:solidFill>
                    <a:srgbClr val="4D4D4D"/>
                  </a:solidFill>
                  <a:latin typeface="Tahoma" panose="020B0604030504040204" pitchFamily="34" charset="0"/>
                </a:defRPr>
              </a:lvl5pPr>
              <a:lvl6pPr marL="2514600" indent="-228600" eaLnBrk="0" fontAlgn="base" hangingPunct="0">
                <a:spcBef>
                  <a:spcPct val="20000"/>
                </a:spcBef>
                <a:spcAft>
                  <a:spcPct val="0"/>
                </a:spcAft>
                <a:buChar char="»"/>
                <a:defRPr sz="1600">
                  <a:solidFill>
                    <a:srgbClr val="4D4D4D"/>
                  </a:solidFill>
                  <a:latin typeface="Tahoma" panose="020B0604030504040204" pitchFamily="34" charset="0"/>
                </a:defRPr>
              </a:lvl6pPr>
              <a:lvl7pPr marL="2971800" indent="-228600" eaLnBrk="0" fontAlgn="base" hangingPunct="0">
                <a:spcBef>
                  <a:spcPct val="20000"/>
                </a:spcBef>
                <a:spcAft>
                  <a:spcPct val="0"/>
                </a:spcAft>
                <a:buChar char="»"/>
                <a:defRPr sz="1600">
                  <a:solidFill>
                    <a:srgbClr val="4D4D4D"/>
                  </a:solidFill>
                  <a:latin typeface="Tahoma" panose="020B0604030504040204" pitchFamily="34" charset="0"/>
                </a:defRPr>
              </a:lvl7pPr>
              <a:lvl8pPr marL="3429000" indent="-228600" eaLnBrk="0" fontAlgn="base" hangingPunct="0">
                <a:spcBef>
                  <a:spcPct val="20000"/>
                </a:spcBef>
                <a:spcAft>
                  <a:spcPct val="0"/>
                </a:spcAft>
                <a:buChar char="»"/>
                <a:defRPr sz="1600">
                  <a:solidFill>
                    <a:srgbClr val="4D4D4D"/>
                  </a:solidFill>
                  <a:latin typeface="Tahoma" panose="020B0604030504040204" pitchFamily="34" charset="0"/>
                </a:defRPr>
              </a:lvl8pPr>
              <a:lvl9pPr marL="3886200" indent="-228600" eaLnBrk="0" fontAlgn="base" hangingPunct="0">
                <a:spcBef>
                  <a:spcPct val="20000"/>
                </a:spcBef>
                <a:spcAft>
                  <a:spcPct val="0"/>
                </a:spcAft>
                <a:buChar char="»"/>
                <a:defRPr sz="1600">
                  <a:solidFill>
                    <a:srgbClr val="4D4D4D"/>
                  </a:solidFill>
                  <a:latin typeface="Tahoma" panose="020B0604030504040204" pitchFamily="34" charset="0"/>
                </a:defRPr>
              </a:lvl9pPr>
            </a:lstStyle>
            <a:p>
              <a:pPr algn="ctr" eaLnBrk="1" hangingPunct="1">
                <a:spcBef>
                  <a:spcPct val="0"/>
                </a:spcBef>
                <a:buFontTx/>
                <a:buNone/>
              </a:pPr>
              <a:r>
                <a:rPr lang="en-US" altLang="da-DK" sz="1200"/>
                <a:t>Efficient decision-making processes</a:t>
              </a:r>
            </a:p>
          </p:txBody>
        </p:sp>
        <p:sp>
          <p:nvSpPr>
            <p:cNvPr id="13" name="Rectangle 8">
              <a:extLst>
                <a:ext uri="{FF2B5EF4-FFF2-40B4-BE49-F238E27FC236}">
                  <a16:creationId xmlns:a16="http://schemas.microsoft.com/office/drawing/2014/main" id="{A4A9A9F6-37F0-4577-9A82-8B13CB6A7884}"/>
                </a:ext>
              </a:extLst>
            </p:cNvPr>
            <p:cNvSpPr>
              <a:spLocks noChangeArrowheads="1"/>
            </p:cNvSpPr>
            <p:nvPr/>
          </p:nvSpPr>
          <p:spPr bwMode="auto">
            <a:xfrm>
              <a:off x="2741" y="2905"/>
              <a:ext cx="793" cy="464"/>
            </a:xfrm>
            <a:prstGeom prst="rect">
              <a:avLst/>
            </a:prstGeom>
            <a:noFill/>
            <a:ln w="19050">
              <a:solidFill>
                <a:srgbClr val="4D4D4D"/>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2400">
                  <a:solidFill>
                    <a:srgbClr val="4D4D4D"/>
                  </a:solidFill>
                  <a:latin typeface="Tahoma" panose="020B0604030504040204" pitchFamily="34" charset="0"/>
                </a:defRPr>
              </a:lvl1pPr>
              <a:lvl2pPr marL="742950" indent="-285750">
                <a:spcBef>
                  <a:spcPct val="20000"/>
                </a:spcBef>
                <a:buChar char="–"/>
                <a:defRPr sz="2000">
                  <a:solidFill>
                    <a:srgbClr val="4D4D4D"/>
                  </a:solidFill>
                  <a:latin typeface="Tahoma" panose="020B0604030504040204" pitchFamily="34" charset="0"/>
                </a:defRPr>
              </a:lvl2pPr>
              <a:lvl3pPr marL="1143000" indent="-228600">
                <a:spcBef>
                  <a:spcPct val="20000"/>
                </a:spcBef>
                <a:buChar char="•"/>
                <a:defRPr>
                  <a:solidFill>
                    <a:srgbClr val="4D4D4D"/>
                  </a:solidFill>
                  <a:latin typeface="Tahoma" panose="020B0604030504040204" pitchFamily="34" charset="0"/>
                </a:defRPr>
              </a:lvl3pPr>
              <a:lvl4pPr marL="1600200" indent="-228600">
                <a:spcBef>
                  <a:spcPct val="20000"/>
                </a:spcBef>
                <a:buChar char="–"/>
                <a:defRPr sz="1600">
                  <a:solidFill>
                    <a:srgbClr val="4D4D4D"/>
                  </a:solidFill>
                  <a:latin typeface="Tahoma" panose="020B0604030504040204" pitchFamily="34" charset="0"/>
                </a:defRPr>
              </a:lvl4pPr>
              <a:lvl5pPr marL="2057400" indent="-228600">
                <a:spcBef>
                  <a:spcPct val="20000"/>
                </a:spcBef>
                <a:buChar char="»"/>
                <a:defRPr sz="1600">
                  <a:solidFill>
                    <a:srgbClr val="4D4D4D"/>
                  </a:solidFill>
                  <a:latin typeface="Tahoma" panose="020B0604030504040204" pitchFamily="34" charset="0"/>
                </a:defRPr>
              </a:lvl5pPr>
              <a:lvl6pPr marL="2514600" indent="-228600" eaLnBrk="0" fontAlgn="base" hangingPunct="0">
                <a:spcBef>
                  <a:spcPct val="20000"/>
                </a:spcBef>
                <a:spcAft>
                  <a:spcPct val="0"/>
                </a:spcAft>
                <a:buChar char="»"/>
                <a:defRPr sz="1600">
                  <a:solidFill>
                    <a:srgbClr val="4D4D4D"/>
                  </a:solidFill>
                  <a:latin typeface="Tahoma" panose="020B0604030504040204" pitchFamily="34" charset="0"/>
                </a:defRPr>
              </a:lvl6pPr>
              <a:lvl7pPr marL="2971800" indent="-228600" eaLnBrk="0" fontAlgn="base" hangingPunct="0">
                <a:spcBef>
                  <a:spcPct val="20000"/>
                </a:spcBef>
                <a:spcAft>
                  <a:spcPct val="0"/>
                </a:spcAft>
                <a:buChar char="»"/>
                <a:defRPr sz="1600">
                  <a:solidFill>
                    <a:srgbClr val="4D4D4D"/>
                  </a:solidFill>
                  <a:latin typeface="Tahoma" panose="020B0604030504040204" pitchFamily="34" charset="0"/>
                </a:defRPr>
              </a:lvl7pPr>
              <a:lvl8pPr marL="3429000" indent="-228600" eaLnBrk="0" fontAlgn="base" hangingPunct="0">
                <a:spcBef>
                  <a:spcPct val="20000"/>
                </a:spcBef>
                <a:spcAft>
                  <a:spcPct val="0"/>
                </a:spcAft>
                <a:buChar char="»"/>
                <a:defRPr sz="1600">
                  <a:solidFill>
                    <a:srgbClr val="4D4D4D"/>
                  </a:solidFill>
                  <a:latin typeface="Tahoma" panose="020B0604030504040204" pitchFamily="34" charset="0"/>
                </a:defRPr>
              </a:lvl8pPr>
              <a:lvl9pPr marL="3886200" indent="-228600" eaLnBrk="0" fontAlgn="base" hangingPunct="0">
                <a:spcBef>
                  <a:spcPct val="20000"/>
                </a:spcBef>
                <a:spcAft>
                  <a:spcPct val="0"/>
                </a:spcAft>
                <a:buChar char="»"/>
                <a:defRPr sz="1600">
                  <a:solidFill>
                    <a:srgbClr val="4D4D4D"/>
                  </a:solidFill>
                  <a:latin typeface="Tahoma" panose="020B0604030504040204" pitchFamily="34" charset="0"/>
                </a:defRPr>
              </a:lvl9pPr>
            </a:lstStyle>
            <a:p>
              <a:pPr algn="ctr" eaLnBrk="1" hangingPunct="1">
                <a:spcBef>
                  <a:spcPct val="0"/>
                </a:spcBef>
                <a:buFontTx/>
                <a:buNone/>
              </a:pPr>
              <a:r>
                <a:rPr lang="en-US" altLang="da-DK" sz="1400"/>
                <a:t>Open handling of conflicts</a:t>
              </a:r>
            </a:p>
          </p:txBody>
        </p:sp>
        <p:sp>
          <p:nvSpPr>
            <p:cNvPr id="14" name="Rectangle 9">
              <a:extLst>
                <a:ext uri="{FF2B5EF4-FFF2-40B4-BE49-F238E27FC236}">
                  <a16:creationId xmlns:a16="http://schemas.microsoft.com/office/drawing/2014/main" id="{2D2112D8-9DBA-4103-9FCF-9E2CC4D8563C}"/>
                </a:ext>
              </a:extLst>
            </p:cNvPr>
            <p:cNvSpPr>
              <a:spLocks noChangeArrowheads="1"/>
            </p:cNvSpPr>
            <p:nvPr/>
          </p:nvSpPr>
          <p:spPr bwMode="auto">
            <a:xfrm>
              <a:off x="1768" y="2905"/>
              <a:ext cx="793" cy="464"/>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2400">
                  <a:solidFill>
                    <a:srgbClr val="4D4D4D"/>
                  </a:solidFill>
                  <a:latin typeface="Tahoma" panose="020B0604030504040204" pitchFamily="34" charset="0"/>
                </a:defRPr>
              </a:lvl1pPr>
              <a:lvl2pPr marL="742950" indent="-285750">
                <a:spcBef>
                  <a:spcPct val="20000"/>
                </a:spcBef>
                <a:buChar char="–"/>
                <a:defRPr sz="2000">
                  <a:solidFill>
                    <a:srgbClr val="4D4D4D"/>
                  </a:solidFill>
                  <a:latin typeface="Tahoma" panose="020B0604030504040204" pitchFamily="34" charset="0"/>
                </a:defRPr>
              </a:lvl2pPr>
              <a:lvl3pPr marL="1143000" indent="-228600">
                <a:spcBef>
                  <a:spcPct val="20000"/>
                </a:spcBef>
                <a:buChar char="•"/>
                <a:defRPr>
                  <a:solidFill>
                    <a:srgbClr val="4D4D4D"/>
                  </a:solidFill>
                  <a:latin typeface="Tahoma" panose="020B0604030504040204" pitchFamily="34" charset="0"/>
                </a:defRPr>
              </a:lvl3pPr>
              <a:lvl4pPr marL="1600200" indent="-228600">
                <a:spcBef>
                  <a:spcPct val="20000"/>
                </a:spcBef>
                <a:buChar char="–"/>
                <a:defRPr sz="1600">
                  <a:solidFill>
                    <a:srgbClr val="4D4D4D"/>
                  </a:solidFill>
                  <a:latin typeface="Tahoma" panose="020B0604030504040204" pitchFamily="34" charset="0"/>
                </a:defRPr>
              </a:lvl4pPr>
              <a:lvl5pPr marL="2057400" indent="-228600">
                <a:spcBef>
                  <a:spcPct val="20000"/>
                </a:spcBef>
                <a:buChar char="»"/>
                <a:defRPr sz="1600">
                  <a:solidFill>
                    <a:srgbClr val="4D4D4D"/>
                  </a:solidFill>
                  <a:latin typeface="Tahoma" panose="020B0604030504040204" pitchFamily="34" charset="0"/>
                </a:defRPr>
              </a:lvl5pPr>
              <a:lvl6pPr marL="2514600" indent="-228600" eaLnBrk="0" fontAlgn="base" hangingPunct="0">
                <a:spcBef>
                  <a:spcPct val="20000"/>
                </a:spcBef>
                <a:spcAft>
                  <a:spcPct val="0"/>
                </a:spcAft>
                <a:buChar char="»"/>
                <a:defRPr sz="1600">
                  <a:solidFill>
                    <a:srgbClr val="4D4D4D"/>
                  </a:solidFill>
                  <a:latin typeface="Tahoma" panose="020B0604030504040204" pitchFamily="34" charset="0"/>
                </a:defRPr>
              </a:lvl6pPr>
              <a:lvl7pPr marL="2971800" indent="-228600" eaLnBrk="0" fontAlgn="base" hangingPunct="0">
                <a:spcBef>
                  <a:spcPct val="20000"/>
                </a:spcBef>
                <a:spcAft>
                  <a:spcPct val="0"/>
                </a:spcAft>
                <a:buChar char="»"/>
                <a:defRPr sz="1600">
                  <a:solidFill>
                    <a:srgbClr val="4D4D4D"/>
                  </a:solidFill>
                  <a:latin typeface="Tahoma" panose="020B0604030504040204" pitchFamily="34" charset="0"/>
                </a:defRPr>
              </a:lvl7pPr>
              <a:lvl8pPr marL="3429000" indent="-228600" eaLnBrk="0" fontAlgn="base" hangingPunct="0">
                <a:spcBef>
                  <a:spcPct val="20000"/>
                </a:spcBef>
                <a:spcAft>
                  <a:spcPct val="0"/>
                </a:spcAft>
                <a:buChar char="»"/>
                <a:defRPr sz="1600">
                  <a:solidFill>
                    <a:srgbClr val="4D4D4D"/>
                  </a:solidFill>
                  <a:latin typeface="Tahoma" panose="020B0604030504040204" pitchFamily="34" charset="0"/>
                </a:defRPr>
              </a:lvl8pPr>
              <a:lvl9pPr marL="3886200" indent="-228600" eaLnBrk="0" fontAlgn="base" hangingPunct="0">
                <a:spcBef>
                  <a:spcPct val="20000"/>
                </a:spcBef>
                <a:spcAft>
                  <a:spcPct val="0"/>
                </a:spcAft>
                <a:buChar char="»"/>
                <a:defRPr sz="1600">
                  <a:solidFill>
                    <a:srgbClr val="4D4D4D"/>
                  </a:solidFill>
                  <a:latin typeface="Tahoma" panose="020B0604030504040204" pitchFamily="34" charset="0"/>
                </a:defRPr>
              </a:lvl9pPr>
            </a:lstStyle>
            <a:p>
              <a:pPr algn="ctr" eaLnBrk="1" hangingPunct="1">
                <a:spcBef>
                  <a:spcPct val="0"/>
                </a:spcBef>
                <a:buFontTx/>
                <a:buNone/>
              </a:pPr>
              <a:r>
                <a:rPr lang="en-US" altLang="da-DK" sz="1400"/>
                <a:t>Value differences</a:t>
              </a:r>
            </a:p>
          </p:txBody>
        </p:sp>
        <p:sp>
          <p:nvSpPr>
            <p:cNvPr id="15" name="Rectangle 10">
              <a:extLst>
                <a:ext uri="{FF2B5EF4-FFF2-40B4-BE49-F238E27FC236}">
                  <a16:creationId xmlns:a16="http://schemas.microsoft.com/office/drawing/2014/main" id="{09C6EDF0-B7AB-4983-8732-1F0B3B38D3EE}"/>
                </a:ext>
              </a:extLst>
            </p:cNvPr>
            <p:cNvSpPr>
              <a:spLocks noChangeArrowheads="1"/>
            </p:cNvSpPr>
            <p:nvPr/>
          </p:nvSpPr>
          <p:spPr bwMode="auto">
            <a:xfrm>
              <a:off x="796" y="2905"/>
              <a:ext cx="793" cy="464"/>
            </a:xfrm>
            <a:prstGeom prst="rect">
              <a:avLst/>
            </a:prstGeom>
            <a:noFill/>
            <a:ln w="19050">
              <a:solidFill>
                <a:srgbClr val="4D4D4D"/>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2400">
                  <a:solidFill>
                    <a:srgbClr val="4D4D4D"/>
                  </a:solidFill>
                  <a:latin typeface="Tahoma" panose="020B0604030504040204" pitchFamily="34" charset="0"/>
                </a:defRPr>
              </a:lvl1pPr>
              <a:lvl2pPr marL="742950" indent="-285750">
                <a:spcBef>
                  <a:spcPct val="20000"/>
                </a:spcBef>
                <a:buChar char="–"/>
                <a:defRPr sz="2000">
                  <a:solidFill>
                    <a:srgbClr val="4D4D4D"/>
                  </a:solidFill>
                  <a:latin typeface="Tahoma" panose="020B0604030504040204" pitchFamily="34" charset="0"/>
                </a:defRPr>
              </a:lvl2pPr>
              <a:lvl3pPr marL="1143000" indent="-228600">
                <a:spcBef>
                  <a:spcPct val="20000"/>
                </a:spcBef>
                <a:buChar char="•"/>
                <a:defRPr>
                  <a:solidFill>
                    <a:srgbClr val="4D4D4D"/>
                  </a:solidFill>
                  <a:latin typeface="Tahoma" panose="020B0604030504040204" pitchFamily="34" charset="0"/>
                </a:defRPr>
              </a:lvl3pPr>
              <a:lvl4pPr marL="1600200" indent="-228600">
                <a:spcBef>
                  <a:spcPct val="20000"/>
                </a:spcBef>
                <a:buChar char="–"/>
                <a:defRPr sz="1600">
                  <a:solidFill>
                    <a:srgbClr val="4D4D4D"/>
                  </a:solidFill>
                  <a:latin typeface="Tahoma" panose="020B0604030504040204" pitchFamily="34" charset="0"/>
                </a:defRPr>
              </a:lvl4pPr>
              <a:lvl5pPr marL="2057400" indent="-228600">
                <a:spcBef>
                  <a:spcPct val="20000"/>
                </a:spcBef>
                <a:buChar char="»"/>
                <a:defRPr sz="1600">
                  <a:solidFill>
                    <a:srgbClr val="4D4D4D"/>
                  </a:solidFill>
                  <a:latin typeface="Tahoma" panose="020B0604030504040204" pitchFamily="34" charset="0"/>
                </a:defRPr>
              </a:lvl5pPr>
              <a:lvl6pPr marL="2514600" indent="-228600" eaLnBrk="0" fontAlgn="base" hangingPunct="0">
                <a:spcBef>
                  <a:spcPct val="20000"/>
                </a:spcBef>
                <a:spcAft>
                  <a:spcPct val="0"/>
                </a:spcAft>
                <a:buChar char="»"/>
                <a:defRPr sz="1600">
                  <a:solidFill>
                    <a:srgbClr val="4D4D4D"/>
                  </a:solidFill>
                  <a:latin typeface="Tahoma" panose="020B0604030504040204" pitchFamily="34" charset="0"/>
                </a:defRPr>
              </a:lvl6pPr>
              <a:lvl7pPr marL="2971800" indent="-228600" eaLnBrk="0" fontAlgn="base" hangingPunct="0">
                <a:spcBef>
                  <a:spcPct val="20000"/>
                </a:spcBef>
                <a:spcAft>
                  <a:spcPct val="0"/>
                </a:spcAft>
                <a:buChar char="»"/>
                <a:defRPr sz="1600">
                  <a:solidFill>
                    <a:srgbClr val="4D4D4D"/>
                  </a:solidFill>
                  <a:latin typeface="Tahoma" panose="020B0604030504040204" pitchFamily="34" charset="0"/>
                </a:defRPr>
              </a:lvl7pPr>
              <a:lvl8pPr marL="3429000" indent="-228600" eaLnBrk="0" fontAlgn="base" hangingPunct="0">
                <a:spcBef>
                  <a:spcPct val="20000"/>
                </a:spcBef>
                <a:spcAft>
                  <a:spcPct val="0"/>
                </a:spcAft>
                <a:buChar char="»"/>
                <a:defRPr sz="1600">
                  <a:solidFill>
                    <a:srgbClr val="4D4D4D"/>
                  </a:solidFill>
                  <a:latin typeface="Tahoma" panose="020B0604030504040204" pitchFamily="34" charset="0"/>
                </a:defRPr>
              </a:lvl8pPr>
              <a:lvl9pPr marL="3886200" indent="-228600" eaLnBrk="0" fontAlgn="base" hangingPunct="0">
                <a:spcBef>
                  <a:spcPct val="20000"/>
                </a:spcBef>
                <a:spcAft>
                  <a:spcPct val="0"/>
                </a:spcAft>
                <a:buChar char="»"/>
                <a:defRPr sz="1600">
                  <a:solidFill>
                    <a:srgbClr val="4D4D4D"/>
                  </a:solidFill>
                  <a:latin typeface="Tahoma" panose="020B0604030504040204" pitchFamily="34" charset="0"/>
                </a:defRPr>
              </a:lvl9pPr>
            </a:lstStyle>
            <a:p>
              <a:pPr algn="ctr" eaLnBrk="1" hangingPunct="1">
                <a:spcBef>
                  <a:spcPct val="0"/>
                </a:spcBef>
                <a:buFontTx/>
                <a:buNone/>
              </a:pPr>
              <a:r>
                <a:rPr lang="en-US" altLang="da-DK" sz="1400"/>
                <a:t>Actively balanced participation</a:t>
              </a:r>
            </a:p>
          </p:txBody>
        </p:sp>
        <p:sp>
          <p:nvSpPr>
            <p:cNvPr id="16" name="Rectangle 11">
              <a:extLst>
                <a:ext uri="{FF2B5EF4-FFF2-40B4-BE49-F238E27FC236}">
                  <a16:creationId xmlns:a16="http://schemas.microsoft.com/office/drawing/2014/main" id="{03F162B3-1909-41F1-9EED-A6E59F7BD8A3}"/>
                </a:ext>
              </a:extLst>
            </p:cNvPr>
            <p:cNvSpPr>
              <a:spLocks noChangeArrowheads="1"/>
            </p:cNvSpPr>
            <p:nvPr/>
          </p:nvSpPr>
          <p:spPr bwMode="auto">
            <a:xfrm>
              <a:off x="2256" y="2439"/>
              <a:ext cx="793" cy="466"/>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2400">
                  <a:solidFill>
                    <a:srgbClr val="4D4D4D"/>
                  </a:solidFill>
                  <a:latin typeface="Tahoma" panose="020B0604030504040204" pitchFamily="34" charset="0"/>
                </a:defRPr>
              </a:lvl1pPr>
              <a:lvl2pPr marL="742950" indent="-285750">
                <a:spcBef>
                  <a:spcPct val="20000"/>
                </a:spcBef>
                <a:buChar char="–"/>
                <a:defRPr sz="2000">
                  <a:solidFill>
                    <a:srgbClr val="4D4D4D"/>
                  </a:solidFill>
                  <a:latin typeface="Tahoma" panose="020B0604030504040204" pitchFamily="34" charset="0"/>
                </a:defRPr>
              </a:lvl2pPr>
              <a:lvl3pPr marL="1143000" indent="-228600">
                <a:spcBef>
                  <a:spcPct val="20000"/>
                </a:spcBef>
                <a:buChar char="•"/>
                <a:defRPr>
                  <a:solidFill>
                    <a:srgbClr val="4D4D4D"/>
                  </a:solidFill>
                  <a:latin typeface="Tahoma" panose="020B0604030504040204" pitchFamily="34" charset="0"/>
                </a:defRPr>
              </a:lvl3pPr>
              <a:lvl4pPr marL="1600200" indent="-228600">
                <a:spcBef>
                  <a:spcPct val="20000"/>
                </a:spcBef>
                <a:buChar char="–"/>
                <a:defRPr sz="1600">
                  <a:solidFill>
                    <a:srgbClr val="4D4D4D"/>
                  </a:solidFill>
                  <a:latin typeface="Tahoma" panose="020B0604030504040204" pitchFamily="34" charset="0"/>
                </a:defRPr>
              </a:lvl4pPr>
              <a:lvl5pPr marL="2057400" indent="-228600">
                <a:spcBef>
                  <a:spcPct val="20000"/>
                </a:spcBef>
                <a:buChar char="»"/>
                <a:defRPr sz="1600">
                  <a:solidFill>
                    <a:srgbClr val="4D4D4D"/>
                  </a:solidFill>
                  <a:latin typeface="Tahoma" panose="020B0604030504040204" pitchFamily="34" charset="0"/>
                </a:defRPr>
              </a:lvl5pPr>
              <a:lvl6pPr marL="2514600" indent="-228600" eaLnBrk="0" fontAlgn="base" hangingPunct="0">
                <a:spcBef>
                  <a:spcPct val="20000"/>
                </a:spcBef>
                <a:spcAft>
                  <a:spcPct val="0"/>
                </a:spcAft>
                <a:buChar char="»"/>
                <a:defRPr sz="1600">
                  <a:solidFill>
                    <a:srgbClr val="4D4D4D"/>
                  </a:solidFill>
                  <a:latin typeface="Tahoma" panose="020B0604030504040204" pitchFamily="34" charset="0"/>
                </a:defRPr>
              </a:lvl6pPr>
              <a:lvl7pPr marL="2971800" indent="-228600" eaLnBrk="0" fontAlgn="base" hangingPunct="0">
                <a:spcBef>
                  <a:spcPct val="20000"/>
                </a:spcBef>
                <a:spcAft>
                  <a:spcPct val="0"/>
                </a:spcAft>
                <a:buChar char="»"/>
                <a:defRPr sz="1600">
                  <a:solidFill>
                    <a:srgbClr val="4D4D4D"/>
                  </a:solidFill>
                  <a:latin typeface="Tahoma" panose="020B0604030504040204" pitchFamily="34" charset="0"/>
                </a:defRPr>
              </a:lvl7pPr>
              <a:lvl8pPr marL="3429000" indent="-228600" eaLnBrk="0" fontAlgn="base" hangingPunct="0">
                <a:spcBef>
                  <a:spcPct val="20000"/>
                </a:spcBef>
                <a:spcAft>
                  <a:spcPct val="0"/>
                </a:spcAft>
                <a:buChar char="»"/>
                <a:defRPr sz="1600">
                  <a:solidFill>
                    <a:srgbClr val="4D4D4D"/>
                  </a:solidFill>
                  <a:latin typeface="Tahoma" panose="020B0604030504040204" pitchFamily="34" charset="0"/>
                </a:defRPr>
              </a:lvl8pPr>
              <a:lvl9pPr marL="3886200" indent="-228600" eaLnBrk="0" fontAlgn="base" hangingPunct="0">
                <a:spcBef>
                  <a:spcPct val="20000"/>
                </a:spcBef>
                <a:spcAft>
                  <a:spcPct val="0"/>
                </a:spcAft>
                <a:buChar char="»"/>
                <a:defRPr sz="1600">
                  <a:solidFill>
                    <a:srgbClr val="4D4D4D"/>
                  </a:solidFill>
                  <a:latin typeface="Tahoma" panose="020B0604030504040204" pitchFamily="34" charset="0"/>
                </a:defRPr>
              </a:lvl9pPr>
            </a:lstStyle>
            <a:p>
              <a:pPr algn="ctr" eaLnBrk="1" hangingPunct="1">
                <a:spcBef>
                  <a:spcPct val="0"/>
                </a:spcBef>
                <a:buFontTx/>
                <a:buNone/>
              </a:pPr>
              <a:r>
                <a:rPr lang="en-US" altLang="da-DK" sz="1400"/>
                <a:t>Willingness to cooperate</a:t>
              </a:r>
            </a:p>
          </p:txBody>
        </p:sp>
        <p:sp>
          <p:nvSpPr>
            <p:cNvPr id="17" name="Rectangle 12">
              <a:extLst>
                <a:ext uri="{FF2B5EF4-FFF2-40B4-BE49-F238E27FC236}">
                  <a16:creationId xmlns:a16="http://schemas.microsoft.com/office/drawing/2014/main" id="{BCC2FB95-1959-48DA-BCF9-9F48E720FF63}"/>
                </a:ext>
              </a:extLst>
            </p:cNvPr>
            <p:cNvSpPr>
              <a:spLocks noChangeArrowheads="1"/>
            </p:cNvSpPr>
            <p:nvPr/>
          </p:nvSpPr>
          <p:spPr bwMode="auto">
            <a:xfrm>
              <a:off x="1296" y="2439"/>
              <a:ext cx="793" cy="466"/>
            </a:xfrm>
            <a:prstGeom prst="rect">
              <a:avLst/>
            </a:prstGeom>
            <a:noFill/>
            <a:ln w="19050">
              <a:solidFill>
                <a:srgbClr val="4D4D4D"/>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2400">
                  <a:solidFill>
                    <a:srgbClr val="4D4D4D"/>
                  </a:solidFill>
                  <a:latin typeface="Tahoma" panose="020B0604030504040204" pitchFamily="34" charset="0"/>
                </a:defRPr>
              </a:lvl1pPr>
              <a:lvl2pPr marL="742950" indent="-285750">
                <a:spcBef>
                  <a:spcPct val="20000"/>
                </a:spcBef>
                <a:buChar char="–"/>
                <a:defRPr sz="2000">
                  <a:solidFill>
                    <a:srgbClr val="4D4D4D"/>
                  </a:solidFill>
                  <a:latin typeface="Tahoma" panose="020B0604030504040204" pitchFamily="34" charset="0"/>
                </a:defRPr>
              </a:lvl2pPr>
              <a:lvl3pPr marL="1143000" indent="-228600">
                <a:spcBef>
                  <a:spcPct val="20000"/>
                </a:spcBef>
                <a:buChar char="•"/>
                <a:defRPr>
                  <a:solidFill>
                    <a:srgbClr val="4D4D4D"/>
                  </a:solidFill>
                  <a:latin typeface="Tahoma" panose="020B0604030504040204" pitchFamily="34" charset="0"/>
                </a:defRPr>
              </a:lvl3pPr>
              <a:lvl4pPr marL="1600200" indent="-228600">
                <a:spcBef>
                  <a:spcPct val="20000"/>
                </a:spcBef>
                <a:buChar char="–"/>
                <a:defRPr sz="1600">
                  <a:solidFill>
                    <a:srgbClr val="4D4D4D"/>
                  </a:solidFill>
                  <a:latin typeface="Tahoma" panose="020B0604030504040204" pitchFamily="34" charset="0"/>
                </a:defRPr>
              </a:lvl4pPr>
              <a:lvl5pPr marL="2057400" indent="-228600">
                <a:spcBef>
                  <a:spcPct val="20000"/>
                </a:spcBef>
                <a:buChar char="»"/>
                <a:defRPr sz="1600">
                  <a:solidFill>
                    <a:srgbClr val="4D4D4D"/>
                  </a:solidFill>
                  <a:latin typeface="Tahoma" panose="020B0604030504040204" pitchFamily="34" charset="0"/>
                </a:defRPr>
              </a:lvl5pPr>
              <a:lvl6pPr marL="2514600" indent="-228600" eaLnBrk="0" fontAlgn="base" hangingPunct="0">
                <a:spcBef>
                  <a:spcPct val="20000"/>
                </a:spcBef>
                <a:spcAft>
                  <a:spcPct val="0"/>
                </a:spcAft>
                <a:buChar char="»"/>
                <a:defRPr sz="1600">
                  <a:solidFill>
                    <a:srgbClr val="4D4D4D"/>
                  </a:solidFill>
                  <a:latin typeface="Tahoma" panose="020B0604030504040204" pitchFamily="34" charset="0"/>
                </a:defRPr>
              </a:lvl6pPr>
              <a:lvl7pPr marL="2971800" indent="-228600" eaLnBrk="0" fontAlgn="base" hangingPunct="0">
                <a:spcBef>
                  <a:spcPct val="20000"/>
                </a:spcBef>
                <a:spcAft>
                  <a:spcPct val="0"/>
                </a:spcAft>
                <a:buChar char="»"/>
                <a:defRPr sz="1600">
                  <a:solidFill>
                    <a:srgbClr val="4D4D4D"/>
                  </a:solidFill>
                  <a:latin typeface="Tahoma" panose="020B0604030504040204" pitchFamily="34" charset="0"/>
                </a:defRPr>
              </a:lvl7pPr>
              <a:lvl8pPr marL="3429000" indent="-228600" eaLnBrk="0" fontAlgn="base" hangingPunct="0">
                <a:spcBef>
                  <a:spcPct val="20000"/>
                </a:spcBef>
                <a:spcAft>
                  <a:spcPct val="0"/>
                </a:spcAft>
                <a:buChar char="»"/>
                <a:defRPr sz="1600">
                  <a:solidFill>
                    <a:srgbClr val="4D4D4D"/>
                  </a:solidFill>
                  <a:latin typeface="Tahoma" panose="020B0604030504040204" pitchFamily="34" charset="0"/>
                </a:defRPr>
              </a:lvl8pPr>
              <a:lvl9pPr marL="3886200" indent="-228600" eaLnBrk="0" fontAlgn="base" hangingPunct="0">
                <a:spcBef>
                  <a:spcPct val="20000"/>
                </a:spcBef>
                <a:spcAft>
                  <a:spcPct val="0"/>
                </a:spcAft>
                <a:buChar char="»"/>
                <a:defRPr sz="1600">
                  <a:solidFill>
                    <a:srgbClr val="4D4D4D"/>
                  </a:solidFill>
                  <a:latin typeface="Tahoma" panose="020B0604030504040204" pitchFamily="34" charset="0"/>
                </a:defRPr>
              </a:lvl9pPr>
            </a:lstStyle>
            <a:p>
              <a:pPr algn="ctr" eaLnBrk="1" hangingPunct="1">
                <a:spcBef>
                  <a:spcPct val="0"/>
                </a:spcBef>
                <a:buFontTx/>
                <a:buNone/>
              </a:pPr>
              <a:r>
                <a:rPr lang="en-US" altLang="da-DK" sz="1400"/>
                <a:t>Positive atmosphere</a:t>
              </a:r>
            </a:p>
          </p:txBody>
        </p:sp>
        <p:sp>
          <p:nvSpPr>
            <p:cNvPr id="18" name="Rectangle 13">
              <a:extLst>
                <a:ext uri="{FF2B5EF4-FFF2-40B4-BE49-F238E27FC236}">
                  <a16:creationId xmlns:a16="http://schemas.microsoft.com/office/drawing/2014/main" id="{459633BD-1E25-4002-9B8F-3E15A5086A7C}"/>
                </a:ext>
              </a:extLst>
            </p:cNvPr>
            <p:cNvSpPr>
              <a:spLocks noChangeArrowheads="1"/>
            </p:cNvSpPr>
            <p:nvPr/>
          </p:nvSpPr>
          <p:spPr bwMode="auto">
            <a:xfrm>
              <a:off x="1760" y="1968"/>
              <a:ext cx="793" cy="471"/>
            </a:xfrm>
            <a:prstGeom prst="rect">
              <a:avLst/>
            </a:prstGeom>
            <a:noFill/>
            <a:ln w="19050">
              <a:solidFill>
                <a:srgbClr val="4D4D4D"/>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2400">
                  <a:solidFill>
                    <a:srgbClr val="4D4D4D"/>
                  </a:solidFill>
                  <a:latin typeface="Tahoma" panose="020B0604030504040204" pitchFamily="34" charset="0"/>
                </a:defRPr>
              </a:lvl1pPr>
              <a:lvl2pPr marL="742950" indent="-285750">
                <a:spcBef>
                  <a:spcPct val="20000"/>
                </a:spcBef>
                <a:buChar char="–"/>
                <a:defRPr sz="2000">
                  <a:solidFill>
                    <a:srgbClr val="4D4D4D"/>
                  </a:solidFill>
                  <a:latin typeface="Tahoma" panose="020B0604030504040204" pitchFamily="34" charset="0"/>
                </a:defRPr>
              </a:lvl2pPr>
              <a:lvl3pPr marL="1143000" indent="-228600">
                <a:spcBef>
                  <a:spcPct val="20000"/>
                </a:spcBef>
                <a:buChar char="•"/>
                <a:defRPr>
                  <a:solidFill>
                    <a:srgbClr val="4D4D4D"/>
                  </a:solidFill>
                  <a:latin typeface="Tahoma" panose="020B0604030504040204" pitchFamily="34" charset="0"/>
                </a:defRPr>
              </a:lvl3pPr>
              <a:lvl4pPr marL="1600200" indent="-228600">
                <a:spcBef>
                  <a:spcPct val="20000"/>
                </a:spcBef>
                <a:buChar char="–"/>
                <a:defRPr sz="1600">
                  <a:solidFill>
                    <a:srgbClr val="4D4D4D"/>
                  </a:solidFill>
                  <a:latin typeface="Tahoma" panose="020B0604030504040204" pitchFamily="34" charset="0"/>
                </a:defRPr>
              </a:lvl4pPr>
              <a:lvl5pPr marL="2057400" indent="-228600">
                <a:spcBef>
                  <a:spcPct val="20000"/>
                </a:spcBef>
                <a:buChar char="»"/>
                <a:defRPr sz="1600">
                  <a:solidFill>
                    <a:srgbClr val="4D4D4D"/>
                  </a:solidFill>
                  <a:latin typeface="Tahoma" panose="020B0604030504040204" pitchFamily="34" charset="0"/>
                </a:defRPr>
              </a:lvl5pPr>
              <a:lvl6pPr marL="2514600" indent="-228600" eaLnBrk="0" fontAlgn="base" hangingPunct="0">
                <a:spcBef>
                  <a:spcPct val="20000"/>
                </a:spcBef>
                <a:spcAft>
                  <a:spcPct val="0"/>
                </a:spcAft>
                <a:buChar char="»"/>
                <a:defRPr sz="1600">
                  <a:solidFill>
                    <a:srgbClr val="4D4D4D"/>
                  </a:solidFill>
                  <a:latin typeface="Tahoma" panose="020B0604030504040204" pitchFamily="34" charset="0"/>
                </a:defRPr>
              </a:lvl6pPr>
              <a:lvl7pPr marL="2971800" indent="-228600" eaLnBrk="0" fontAlgn="base" hangingPunct="0">
                <a:spcBef>
                  <a:spcPct val="20000"/>
                </a:spcBef>
                <a:spcAft>
                  <a:spcPct val="0"/>
                </a:spcAft>
                <a:buChar char="»"/>
                <a:defRPr sz="1600">
                  <a:solidFill>
                    <a:srgbClr val="4D4D4D"/>
                  </a:solidFill>
                  <a:latin typeface="Tahoma" panose="020B0604030504040204" pitchFamily="34" charset="0"/>
                </a:defRPr>
              </a:lvl7pPr>
              <a:lvl8pPr marL="3429000" indent="-228600" eaLnBrk="0" fontAlgn="base" hangingPunct="0">
                <a:spcBef>
                  <a:spcPct val="20000"/>
                </a:spcBef>
                <a:spcAft>
                  <a:spcPct val="0"/>
                </a:spcAft>
                <a:buChar char="»"/>
                <a:defRPr sz="1600">
                  <a:solidFill>
                    <a:srgbClr val="4D4D4D"/>
                  </a:solidFill>
                  <a:latin typeface="Tahoma" panose="020B0604030504040204" pitchFamily="34" charset="0"/>
                </a:defRPr>
              </a:lvl8pPr>
              <a:lvl9pPr marL="3886200" indent="-228600" eaLnBrk="0" fontAlgn="base" hangingPunct="0">
                <a:spcBef>
                  <a:spcPct val="20000"/>
                </a:spcBef>
                <a:spcAft>
                  <a:spcPct val="0"/>
                </a:spcAft>
                <a:buChar char="»"/>
                <a:defRPr sz="1600">
                  <a:solidFill>
                    <a:srgbClr val="4D4D4D"/>
                  </a:solidFill>
                  <a:latin typeface="Tahoma" panose="020B0604030504040204" pitchFamily="34" charset="0"/>
                </a:defRPr>
              </a:lvl9pPr>
            </a:lstStyle>
            <a:p>
              <a:pPr algn="ctr" eaLnBrk="1" hangingPunct="1">
                <a:spcBef>
                  <a:spcPct val="0"/>
                </a:spcBef>
                <a:buFontTx/>
                <a:buNone/>
              </a:pPr>
              <a:r>
                <a:rPr lang="en-US" altLang="da-DK" sz="1400"/>
                <a:t>Participative management</a:t>
              </a:r>
            </a:p>
          </p:txBody>
        </p:sp>
      </p:grpSp>
      <p:sp>
        <p:nvSpPr>
          <p:cNvPr id="19" name="Tekstfelt 18">
            <a:extLst>
              <a:ext uri="{FF2B5EF4-FFF2-40B4-BE49-F238E27FC236}">
                <a16:creationId xmlns:a16="http://schemas.microsoft.com/office/drawing/2014/main" id="{1A11D270-5BB5-4731-9BB9-190B1F4EB90F}"/>
              </a:ext>
            </a:extLst>
          </p:cNvPr>
          <p:cNvSpPr txBox="1"/>
          <p:nvPr/>
        </p:nvSpPr>
        <p:spPr>
          <a:xfrm>
            <a:off x="197440" y="4615041"/>
            <a:ext cx="4275429" cy="1006938"/>
          </a:xfrm>
          <a:prstGeom prst="rect">
            <a:avLst/>
          </a:prstGeom>
          <a:noFill/>
        </p:spPr>
        <p:txBody>
          <a:bodyPr vert="horz" wrap="square" lIns="180000" tIns="180000" rIns="180000" bIns="360000" rtlCol="0" anchor="t" anchorCtr="0">
            <a:spAutoFit/>
          </a:bodyPr>
          <a:lstStyle/>
          <a:p>
            <a:r>
              <a:rPr lang="en-US" altLang="da-DK" sz="1100" i="1"/>
              <a:t>Source: The Pfeiffer book of Successful Teambuilding Tools. </a:t>
            </a:r>
          </a:p>
          <a:p>
            <a:endParaRPr lang="en-US"/>
          </a:p>
        </p:txBody>
      </p:sp>
    </p:spTree>
    <p:extLst>
      <p:ext uri="{BB962C8B-B14F-4D97-AF65-F5344CB8AC3E}">
        <p14:creationId xmlns:p14="http://schemas.microsoft.com/office/powerpoint/2010/main" val="38519630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1"/>
          </p:nvPr>
        </p:nvSpPr>
        <p:spPr>
          <a:xfrm>
            <a:off x="107504" y="0"/>
            <a:ext cx="5507937" cy="883828"/>
          </a:xfrm>
        </p:spPr>
        <p:txBody>
          <a:bodyPr/>
          <a:lstStyle/>
          <a:p>
            <a:r>
              <a:rPr lang="en-US" altLang="da-DK">
                <a:ea typeface="Open Sans" panose="020B0606030504020204" pitchFamily="34" charset="0"/>
                <a:cs typeface="Open Sans" panose="020B0606030504020204" pitchFamily="34" charset="0"/>
              </a:rPr>
              <a:t>Characteristics of an effective team</a:t>
            </a:r>
            <a:endParaRPr lang="en-US"/>
          </a:p>
        </p:txBody>
      </p:sp>
      <p:sp>
        <p:nvSpPr>
          <p:cNvPr id="4" name="Pladsholder til tekst 3"/>
          <p:cNvSpPr>
            <a:spLocks noGrp="1"/>
          </p:cNvSpPr>
          <p:nvPr>
            <p:ph type="body" sz="quarter" idx="13"/>
          </p:nvPr>
        </p:nvSpPr>
        <p:spPr/>
        <p:txBody>
          <a:bodyPr/>
          <a:lstStyle/>
          <a:p>
            <a:pPr marL="285750" indent="-285750">
              <a:buFont typeface="Arial" panose="020B0604020202020204" pitchFamily="34" charset="0"/>
              <a:buChar char="•"/>
            </a:pPr>
            <a:endParaRPr lang="en-US"/>
          </a:p>
        </p:txBody>
      </p:sp>
      <p:grpSp>
        <p:nvGrpSpPr>
          <p:cNvPr id="6" name="Group 3">
            <a:extLst>
              <a:ext uri="{FF2B5EF4-FFF2-40B4-BE49-F238E27FC236}">
                <a16:creationId xmlns:a16="http://schemas.microsoft.com/office/drawing/2014/main" id="{B87365C7-FA6E-4C1A-A96C-0DA39793273F}"/>
              </a:ext>
            </a:extLst>
          </p:cNvPr>
          <p:cNvGrpSpPr>
            <a:grpSpLocks/>
          </p:cNvGrpSpPr>
          <p:nvPr/>
        </p:nvGrpSpPr>
        <p:grpSpPr bwMode="auto">
          <a:xfrm>
            <a:off x="311658" y="1561356"/>
            <a:ext cx="8432800" cy="2743200"/>
            <a:chOff x="308" y="1968"/>
            <a:chExt cx="3719" cy="1868"/>
          </a:xfrm>
        </p:grpSpPr>
        <p:sp>
          <p:nvSpPr>
            <p:cNvPr id="7" name="Rectangle 4">
              <a:extLst>
                <a:ext uri="{FF2B5EF4-FFF2-40B4-BE49-F238E27FC236}">
                  <a16:creationId xmlns:a16="http://schemas.microsoft.com/office/drawing/2014/main" id="{6395CD03-635E-4188-BB2D-97C0BB7472B0}"/>
                </a:ext>
              </a:extLst>
            </p:cNvPr>
            <p:cNvSpPr>
              <a:spLocks noChangeArrowheads="1"/>
            </p:cNvSpPr>
            <p:nvPr/>
          </p:nvSpPr>
          <p:spPr bwMode="auto">
            <a:xfrm>
              <a:off x="2256" y="3369"/>
              <a:ext cx="793" cy="465"/>
            </a:xfrm>
            <a:prstGeom prst="rect">
              <a:avLst/>
            </a:prstGeom>
            <a:noFill/>
            <a:ln w="19050">
              <a:solidFill>
                <a:srgbClr val="4D4D4D"/>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2400">
                  <a:solidFill>
                    <a:srgbClr val="4D4D4D"/>
                  </a:solidFill>
                  <a:latin typeface="Tahoma" panose="020B0604030504040204" pitchFamily="34" charset="0"/>
                </a:defRPr>
              </a:lvl1pPr>
              <a:lvl2pPr marL="742950" indent="-285750">
                <a:spcBef>
                  <a:spcPct val="20000"/>
                </a:spcBef>
                <a:buChar char="–"/>
                <a:defRPr sz="2000">
                  <a:solidFill>
                    <a:srgbClr val="4D4D4D"/>
                  </a:solidFill>
                  <a:latin typeface="Tahoma" panose="020B0604030504040204" pitchFamily="34" charset="0"/>
                </a:defRPr>
              </a:lvl2pPr>
              <a:lvl3pPr marL="1143000" indent="-228600">
                <a:spcBef>
                  <a:spcPct val="20000"/>
                </a:spcBef>
                <a:buChar char="•"/>
                <a:defRPr>
                  <a:solidFill>
                    <a:srgbClr val="4D4D4D"/>
                  </a:solidFill>
                  <a:latin typeface="Tahoma" panose="020B0604030504040204" pitchFamily="34" charset="0"/>
                </a:defRPr>
              </a:lvl3pPr>
              <a:lvl4pPr marL="1600200" indent="-228600">
                <a:spcBef>
                  <a:spcPct val="20000"/>
                </a:spcBef>
                <a:buChar char="–"/>
                <a:defRPr sz="1600">
                  <a:solidFill>
                    <a:srgbClr val="4D4D4D"/>
                  </a:solidFill>
                  <a:latin typeface="Tahoma" panose="020B0604030504040204" pitchFamily="34" charset="0"/>
                </a:defRPr>
              </a:lvl4pPr>
              <a:lvl5pPr marL="2057400" indent="-228600">
                <a:spcBef>
                  <a:spcPct val="20000"/>
                </a:spcBef>
                <a:buChar char="»"/>
                <a:defRPr sz="1600">
                  <a:solidFill>
                    <a:srgbClr val="4D4D4D"/>
                  </a:solidFill>
                  <a:latin typeface="Tahoma" panose="020B0604030504040204" pitchFamily="34" charset="0"/>
                </a:defRPr>
              </a:lvl5pPr>
              <a:lvl6pPr marL="2514600" indent="-228600" eaLnBrk="0" fontAlgn="base" hangingPunct="0">
                <a:spcBef>
                  <a:spcPct val="20000"/>
                </a:spcBef>
                <a:spcAft>
                  <a:spcPct val="0"/>
                </a:spcAft>
                <a:buChar char="»"/>
                <a:defRPr sz="1600">
                  <a:solidFill>
                    <a:srgbClr val="4D4D4D"/>
                  </a:solidFill>
                  <a:latin typeface="Tahoma" panose="020B0604030504040204" pitchFamily="34" charset="0"/>
                </a:defRPr>
              </a:lvl6pPr>
              <a:lvl7pPr marL="2971800" indent="-228600" eaLnBrk="0" fontAlgn="base" hangingPunct="0">
                <a:spcBef>
                  <a:spcPct val="20000"/>
                </a:spcBef>
                <a:spcAft>
                  <a:spcPct val="0"/>
                </a:spcAft>
                <a:buChar char="»"/>
                <a:defRPr sz="1600">
                  <a:solidFill>
                    <a:srgbClr val="4D4D4D"/>
                  </a:solidFill>
                  <a:latin typeface="Tahoma" panose="020B0604030504040204" pitchFamily="34" charset="0"/>
                </a:defRPr>
              </a:lvl7pPr>
              <a:lvl8pPr marL="3429000" indent="-228600" eaLnBrk="0" fontAlgn="base" hangingPunct="0">
                <a:spcBef>
                  <a:spcPct val="20000"/>
                </a:spcBef>
                <a:spcAft>
                  <a:spcPct val="0"/>
                </a:spcAft>
                <a:buChar char="»"/>
                <a:defRPr sz="1600">
                  <a:solidFill>
                    <a:srgbClr val="4D4D4D"/>
                  </a:solidFill>
                  <a:latin typeface="Tahoma" panose="020B0604030504040204" pitchFamily="34" charset="0"/>
                </a:defRPr>
              </a:lvl8pPr>
              <a:lvl9pPr marL="3886200" indent="-228600" eaLnBrk="0" fontAlgn="base" hangingPunct="0">
                <a:spcBef>
                  <a:spcPct val="20000"/>
                </a:spcBef>
                <a:spcAft>
                  <a:spcPct val="0"/>
                </a:spcAft>
                <a:buChar char="»"/>
                <a:defRPr sz="1600">
                  <a:solidFill>
                    <a:srgbClr val="4D4D4D"/>
                  </a:solidFill>
                  <a:latin typeface="Tahoma" panose="020B0604030504040204" pitchFamily="34" charset="0"/>
                </a:defRPr>
              </a:lvl9pPr>
            </a:lstStyle>
            <a:p>
              <a:pPr algn="ctr" eaLnBrk="1" hangingPunct="1">
                <a:spcBef>
                  <a:spcPct val="0"/>
                </a:spcBef>
                <a:buFontTx/>
                <a:buNone/>
              </a:pPr>
              <a:r>
                <a:rPr lang="en-US" altLang="da-DK" sz="1200"/>
                <a:t>Open and clear communication</a:t>
              </a:r>
            </a:p>
          </p:txBody>
        </p:sp>
        <p:sp>
          <p:nvSpPr>
            <p:cNvPr id="8" name="Rectangle 5">
              <a:extLst>
                <a:ext uri="{FF2B5EF4-FFF2-40B4-BE49-F238E27FC236}">
                  <a16:creationId xmlns:a16="http://schemas.microsoft.com/office/drawing/2014/main" id="{AD24C70F-987F-4C40-A1A8-AD47A33A193D}"/>
                </a:ext>
              </a:extLst>
            </p:cNvPr>
            <p:cNvSpPr>
              <a:spLocks noChangeArrowheads="1"/>
            </p:cNvSpPr>
            <p:nvPr/>
          </p:nvSpPr>
          <p:spPr bwMode="auto">
            <a:xfrm>
              <a:off x="308" y="3367"/>
              <a:ext cx="793" cy="469"/>
            </a:xfrm>
            <a:prstGeom prst="rect">
              <a:avLst/>
            </a:prstGeom>
            <a:noFill/>
            <a:ln w="19050">
              <a:solidFill>
                <a:srgbClr val="4D4D4D"/>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2400">
                  <a:solidFill>
                    <a:srgbClr val="4D4D4D"/>
                  </a:solidFill>
                  <a:latin typeface="Tahoma" panose="020B0604030504040204" pitchFamily="34" charset="0"/>
                </a:defRPr>
              </a:lvl1pPr>
              <a:lvl2pPr marL="742950" indent="-285750">
                <a:spcBef>
                  <a:spcPct val="20000"/>
                </a:spcBef>
                <a:buChar char="–"/>
                <a:defRPr sz="2000">
                  <a:solidFill>
                    <a:srgbClr val="4D4D4D"/>
                  </a:solidFill>
                  <a:latin typeface="Tahoma" panose="020B0604030504040204" pitchFamily="34" charset="0"/>
                </a:defRPr>
              </a:lvl2pPr>
              <a:lvl3pPr marL="1143000" indent="-228600">
                <a:spcBef>
                  <a:spcPct val="20000"/>
                </a:spcBef>
                <a:buChar char="•"/>
                <a:defRPr>
                  <a:solidFill>
                    <a:srgbClr val="4D4D4D"/>
                  </a:solidFill>
                  <a:latin typeface="Tahoma" panose="020B0604030504040204" pitchFamily="34" charset="0"/>
                </a:defRPr>
              </a:lvl3pPr>
              <a:lvl4pPr marL="1600200" indent="-228600">
                <a:spcBef>
                  <a:spcPct val="20000"/>
                </a:spcBef>
                <a:buChar char="–"/>
                <a:defRPr sz="1600">
                  <a:solidFill>
                    <a:srgbClr val="4D4D4D"/>
                  </a:solidFill>
                  <a:latin typeface="Tahoma" panose="020B0604030504040204" pitchFamily="34" charset="0"/>
                </a:defRPr>
              </a:lvl4pPr>
              <a:lvl5pPr marL="2057400" indent="-228600">
                <a:spcBef>
                  <a:spcPct val="20000"/>
                </a:spcBef>
                <a:buChar char="»"/>
                <a:defRPr sz="1600">
                  <a:solidFill>
                    <a:srgbClr val="4D4D4D"/>
                  </a:solidFill>
                  <a:latin typeface="Tahoma" panose="020B0604030504040204" pitchFamily="34" charset="0"/>
                </a:defRPr>
              </a:lvl5pPr>
              <a:lvl6pPr marL="2514600" indent="-228600" eaLnBrk="0" fontAlgn="base" hangingPunct="0">
                <a:spcBef>
                  <a:spcPct val="20000"/>
                </a:spcBef>
                <a:spcAft>
                  <a:spcPct val="0"/>
                </a:spcAft>
                <a:buChar char="»"/>
                <a:defRPr sz="1600">
                  <a:solidFill>
                    <a:srgbClr val="4D4D4D"/>
                  </a:solidFill>
                  <a:latin typeface="Tahoma" panose="020B0604030504040204" pitchFamily="34" charset="0"/>
                </a:defRPr>
              </a:lvl6pPr>
              <a:lvl7pPr marL="2971800" indent="-228600" eaLnBrk="0" fontAlgn="base" hangingPunct="0">
                <a:spcBef>
                  <a:spcPct val="20000"/>
                </a:spcBef>
                <a:spcAft>
                  <a:spcPct val="0"/>
                </a:spcAft>
                <a:buChar char="»"/>
                <a:defRPr sz="1600">
                  <a:solidFill>
                    <a:srgbClr val="4D4D4D"/>
                  </a:solidFill>
                  <a:latin typeface="Tahoma" panose="020B0604030504040204" pitchFamily="34" charset="0"/>
                </a:defRPr>
              </a:lvl7pPr>
              <a:lvl8pPr marL="3429000" indent="-228600" eaLnBrk="0" fontAlgn="base" hangingPunct="0">
                <a:spcBef>
                  <a:spcPct val="20000"/>
                </a:spcBef>
                <a:spcAft>
                  <a:spcPct val="0"/>
                </a:spcAft>
                <a:buChar char="»"/>
                <a:defRPr sz="1600">
                  <a:solidFill>
                    <a:srgbClr val="4D4D4D"/>
                  </a:solidFill>
                  <a:latin typeface="Tahoma" panose="020B0604030504040204" pitchFamily="34" charset="0"/>
                </a:defRPr>
              </a:lvl8pPr>
              <a:lvl9pPr marL="3886200" indent="-228600" eaLnBrk="0" fontAlgn="base" hangingPunct="0">
                <a:spcBef>
                  <a:spcPct val="20000"/>
                </a:spcBef>
                <a:spcAft>
                  <a:spcPct val="0"/>
                </a:spcAft>
                <a:buChar char="»"/>
                <a:defRPr sz="1600">
                  <a:solidFill>
                    <a:srgbClr val="4D4D4D"/>
                  </a:solidFill>
                  <a:latin typeface="Tahoma" panose="020B0604030504040204" pitchFamily="34" charset="0"/>
                </a:defRPr>
              </a:lvl9pPr>
            </a:lstStyle>
            <a:p>
              <a:pPr algn="ctr" eaLnBrk="1" hangingPunct="1">
                <a:spcBef>
                  <a:spcPct val="0"/>
                </a:spcBef>
                <a:buFontTx/>
                <a:buNone/>
              </a:pPr>
              <a:r>
                <a:rPr lang="en-US" altLang="da-DK" sz="1400"/>
                <a:t>Clear goals</a:t>
              </a:r>
            </a:p>
          </p:txBody>
        </p:sp>
        <p:sp>
          <p:nvSpPr>
            <p:cNvPr id="9" name="Rectangle 6">
              <a:extLst>
                <a:ext uri="{FF2B5EF4-FFF2-40B4-BE49-F238E27FC236}">
                  <a16:creationId xmlns:a16="http://schemas.microsoft.com/office/drawing/2014/main" id="{998A3BA1-3D95-4A0D-BC78-B1F0D8CECC9F}"/>
                </a:ext>
              </a:extLst>
            </p:cNvPr>
            <p:cNvSpPr>
              <a:spLocks noChangeArrowheads="1"/>
            </p:cNvSpPr>
            <p:nvPr/>
          </p:nvSpPr>
          <p:spPr bwMode="auto">
            <a:xfrm>
              <a:off x="1286" y="3369"/>
              <a:ext cx="783" cy="432"/>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400">
                  <a:solidFill>
                    <a:srgbClr val="4D4D4D"/>
                  </a:solidFill>
                  <a:latin typeface="Tahoma" panose="020B0604030504040204" pitchFamily="34" charset="0"/>
                </a:defRPr>
              </a:lvl1pPr>
              <a:lvl2pPr marL="742950" indent="-285750">
                <a:spcBef>
                  <a:spcPct val="20000"/>
                </a:spcBef>
                <a:buChar char="–"/>
                <a:defRPr sz="2000">
                  <a:solidFill>
                    <a:srgbClr val="4D4D4D"/>
                  </a:solidFill>
                  <a:latin typeface="Tahoma" panose="020B0604030504040204" pitchFamily="34" charset="0"/>
                </a:defRPr>
              </a:lvl2pPr>
              <a:lvl3pPr marL="1143000" indent="-228600">
                <a:spcBef>
                  <a:spcPct val="20000"/>
                </a:spcBef>
                <a:buChar char="•"/>
                <a:defRPr>
                  <a:solidFill>
                    <a:srgbClr val="4D4D4D"/>
                  </a:solidFill>
                  <a:latin typeface="Tahoma" panose="020B0604030504040204" pitchFamily="34" charset="0"/>
                </a:defRPr>
              </a:lvl3pPr>
              <a:lvl4pPr marL="1600200" indent="-228600">
                <a:spcBef>
                  <a:spcPct val="20000"/>
                </a:spcBef>
                <a:buChar char="–"/>
                <a:defRPr sz="1600">
                  <a:solidFill>
                    <a:srgbClr val="4D4D4D"/>
                  </a:solidFill>
                  <a:latin typeface="Tahoma" panose="020B0604030504040204" pitchFamily="34" charset="0"/>
                </a:defRPr>
              </a:lvl4pPr>
              <a:lvl5pPr marL="2057400" indent="-228600">
                <a:spcBef>
                  <a:spcPct val="20000"/>
                </a:spcBef>
                <a:buChar char="»"/>
                <a:defRPr sz="1600">
                  <a:solidFill>
                    <a:srgbClr val="4D4D4D"/>
                  </a:solidFill>
                  <a:latin typeface="Tahoma" panose="020B0604030504040204" pitchFamily="34" charset="0"/>
                </a:defRPr>
              </a:lvl5pPr>
              <a:lvl6pPr marL="2514600" indent="-228600" eaLnBrk="0" fontAlgn="base" hangingPunct="0">
                <a:spcBef>
                  <a:spcPct val="20000"/>
                </a:spcBef>
                <a:spcAft>
                  <a:spcPct val="0"/>
                </a:spcAft>
                <a:buChar char="»"/>
                <a:defRPr sz="1600">
                  <a:solidFill>
                    <a:srgbClr val="4D4D4D"/>
                  </a:solidFill>
                  <a:latin typeface="Tahoma" panose="020B0604030504040204" pitchFamily="34" charset="0"/>
                </a:defRPr>
              </a:lvl6pPr>
              <a:lvl7pPr marL="2971800" indent="-228600" eaLnBrk="0" fontAlgn="base" hangingPunct="0">
                <a:spcBef>
                  <a:spcPct val="20000"/>
                </a:spcBef>
                <a:spcAft>
                  <a:spcPct val="0"/>
                </a:spcAft>
                <a:buChar char="»"/>
                <a:defRPr sz="1600">
                  <a:solidFill>
                    <a:srgbClr val="4D4D4D"/>
                  </a:solidFill>
                  <a:latin typeface="Tahoma" panose="020B0604030504040204" pitchFamily="34" charset="0"/>
                </a:defRPr>
              </a:lvl7pPr>
              <a:lvl8pPr marL="3429000" indent="-228600" eaLnBrk="0" fontAlgn="base" hangingPunct="0">
                <a:spcBef>
                  <a:spcPct val="20000"/>
                </a:spcBef>
                <a:spcAft>
                  <a:spcPct val="0"/>
                </a:spcAft>
                <a:buChar char="»"/>
                <a:defRPr sz="1600">
                  <a:solidFill>
                    <a:srgbClr val="4D4D4D"/>
                  </a:solidFill>
                  <a:latin typeface="Tahoma" panose="020B0604030504040204" pitchFamily="34" charset="0"/>
                </a:defRPr>
              </a:lvl8pPr>
              <a:lvl9pPr marL="3886200" indent="-228600" eaLnBrk="0" fontAlgn="base" hangingPunct="0">
                <a:spcBef>
                  <a:spcPct val="20000"/>
                </a:spcBef>
                <a:spcAft>
                  <a:spcPct val="0"/>
                </a:spcAft>
                <a:buChar char="»"/>
                <a:defRPr sz="1600">
                  <a:solidFill>
                    <a:srgbClr val="4D4D4D"/>
                  </a:solidFill>
                  <a:latin typeface="Tahoma" panose="020B0604030504040204" pitchFamily="34" charset="0"/>
                </a:defRPr>
              </a:lvl9pPr>
            </a:lstStyle>
            <a:p>
              <a:pPr algn="ctr" eaLnBrk="1" hangingPunct="1">
                <a:spcBef>
                  <a:spcPct val="0"/>
                </a:spcBef>
                <a:buFontTx/>
                <a:buNone/>
              </a:pPr>
              <a:r>
                <a:rPr lang="en-US" altLang="da-DK" sz="1400"/>
                <a:t>Defined roles</a:t>
              </a:r>
            </a:p>
          </p:txBody>
        </p:sp>
        <p:sp>
          <p:nvSpPr>
            <p:cNvPr id="12" name="Rectangle 7">
              <a:extLst>
                <a:ext uri="{FF2B5EF4-FFF2-40B4-BE49-F238E27FC236}">
                  <a16:creationId xmlns:a16="http://schemas.microsoft.com/office/drawing/2014/main" id="{33266537-C894-43D4-97C2-7C54E25CDE31}"/>
                </a:ext>
              </a:extLst>
            </p:cNvPr>
            <p:cNvSpPr>
              <a:spLocks noChangeArrowheads="1"/>
            </p:cNvSpPr>
            <p:nvPr/>
          </p:nvSpPr>
          <p:spPr bwMode="auto">
            <a:xfrm>
              <a:off x="3234" y="3367"/>
              <a:ext cx="793" cy="464"/>
            </a:xfrm>
            <a:prstGeom prst="rect">
              <a:avLst/>
            </a:prstGeom>
            <a:noFill/>
            <a:ln w="19050">
              <a:solidFill>
                <a:srgbClr val="4D4D4D"/>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2400">
                  <a:solidFill>
                    <a:srgbClr val="4D4D4D"/>
                  </a:solidFill>
                  <a:latin typeface="Tahoma" panose="020B0604030504040204" pitchFamily="34" charset="0"/>
                </a:defRPr>
              </a:lvl1pPr>
              <a:lvl2pPr marL="742950" indent="-285750">
                <a:spcBef>
                  <a:spcPct val="20000"/>
                </a:spcBef>
                <a:buChar char="–"/>
                <a:defRPr sz="2000">
                  <a:solidFill>
                    <a:srgbClr val="4D4D4D"/>
                  </a:solidFill>
                  <a:latin typeface="Tahoma" panose="020B0604030504040204" pitchFamily="34" charset="0"/>
                </a:defRPr>
              </a:lvl2pPr>
              <a:lvl3pPr marL="1143000" indent="-228600">
                <a:spcBef>
                  <a:spcPct val="20000"/>
                </a:spcBef>
                <a:buChar char="•"/>
                <a:defRPr>
                  <a:solidFill>
                    <a:srgbClr val="4D4D4D"/>
                  </a:solidFill>
                  <a:latin typeface="Tahoma" panose="020B0604030504040204" pitchFamily="34" charset="0"/>
                </a:defRPr>
              </a:lvl3pPr>
              <a:lvl4pPr marL="1600200" indent="-228600">
                <a:spcBef>
                  <a:spcPct val="20000"/>
                </a:spcBef>
                <a:buChar char="–"/>
                <a:defRPr sz="1600">
                  <a:solidFill>
                    <a:srgbClr val="4D4D4D"/>
                  </a:solidFill>
                  <a:latin typeface="Tahoma" panose="020B0604030504040204" pitchFamily="34" charset="0"/>
                </a:defRPr>
              </a:lvl4pPr>
              <a:lvl5pPr marL="2057400" indent="-228600">
                <a:spcBef>
                  <a:spcPct val="20000"/>
                </a:spcBef>
                <a:buChar char="»"/>
                <a:defRPr sz="1600">
                  <a:solidFill>
                    <a:srgbClr val="4D4D4D"/>
                  </a:solidFill>
                  <a:latin typeface="Tahoma" panose="020B0604030504040204" pitchFamily="34" charset="0"/>
                </a:defRPr>
              </a:lvl5pPr>
              <a:lvl6pPr marL="2514600" indent="-228600" eaLnBrk="0" fontAlgn="base" hangingPunct="0">
                <a:spcBef>
                  <a:spcPct val="20000"/>
                </a:spcBef>
                <a:spcAft>
                  <a:spcPct val="0"/>
                </a:spcAft>
                <a:buChar char="»"/>
                <a:defRPr sz="1600">
                  <a:solidFill>
                    <a:srgbClr val="4D4D4D"/>
                  </a:solidFill>
                  <a:latin typeface="Tahoma" panose="020B0604030504040204" pitchFamily="34" charset="0"/>
                </a:defRPr>
              </a:lvl6pPr>
              <a:lvl7pPr marL="2971800" indent="-228600" eaLnBrk="0" fontAlgn="base" hangingPunct="0">
                <a:spcBef>
                  <a:spcPct val="20000"/>
                </a:spcBef>
                <a:spcAft>
                  <a:spcPct val="0"/>
                </a:spcAft>
                <a:buChar char="»"/>
                <a:defRPr sz="1600">
                  <a:solidFill>
                    <a:srgbClr val="4D4D4D"/>
                  </a:solidFill>
                  <a:latin typeface="Tahoma" panose="020B0604030504040204" pitchFamily="34" charset="0"/>
                </a:defRPr>
              </a:lvl7pPr>
              <a:lvl8pPr marL="3429000" indent="-228600" eaLnBrk="0" fontAlgn="base" hangingPunct="0">
                <a:spcBef>
                  <a:spcPct val="20000"/>
                </a:spcBef>
                <a:spcAft>
                  <a:spcPct val="0"/>
                </a:spcAft>
                <a:buChar char="»"/>
                <a:defRPr sz="1600">
                  <a:solidFill>
                    <a:srgbClr val="4D4D4D"/>
                  </a:solidFill>
                  <a:latin typeface="Tahoma" panose="020B0604030504040204" pitchFamily="34" charset="0"/>
                </a:defRPr>
              </a:lvl8pPr>
              <a:lvl9pPr marL="3886200" indent="-228600" eaLnBrk="0" fontAlgn="base" hangingPunct="0">
                <a:spcBef>
                  <a:spcPct val="20000"/>
                </a:spcBef>
                <a:spcAft>
                  <a:spcPct val="0"/>
                </a:spcAft>
                <a:buChar char="»"/>
                <a:defRPr sz="1600">
                  <a:solidFill>
                    <a:srgbClr val="4D4D4D"/>
                  </a:solidFill>
                  <a:latin typeface="Tahoma" panose="020B0604030504040204" pitchFamily="34" charset="0"/>
                </a:defRPr>
              </a:lvl9pPr>
            </a:lstStyle>
            <a:p>
              <a:pPr algn="ctr" eaLnBrk="1" hangingPunct="1">
                <a:spcBef>
                  <a:spcPct val="0"/>
                </a:spcBef>
                <a:buFontTx/>
                <a:buNone/>
              </a:pPr>
              <a:r>
                <a:rPr lang="en-US" altLang="da-DK" sz="1200"/>
                <a:t>Efficient decision-making processes</a:t>
              </a:r>
            </a:p>
          </p:txBody>
        </p:sp>
        <p:sp>
          <p:nvSpPr>
            <p:cNvPr id="13" name="Rectangle 8">
              <a:extLst>
                <a:ext uri="{FF2B5EF4-FFF2-40B4-BE49-F238E27FC236}">
                  <a16:creationId xmlns:a16="http://schemas.microsoft.com/office/drawing/2014/main" id="{A4A9A9F6-37F0-4577-9A82-8B13CB6A7884}"/>
                </a:ext>
              </a:extLst>
            </p:cNvPr>
            <p:cNvSpPr>
              <a:spLocks noChangeArrowheads="1"/>
            </p:cNvSpPr>
            <p:nvPr/>
          </p:nvSpPr>
          <p:spPr bwMode="auto">
            <a:xfrm>
              <a:off x="2741" y="2905"/>
              <a:ext cx="793" cy="464"/>
            </a:xfrm>
            <a:prstGeom prst="rect">
              <a:avLst/>
            </a:prstGeom>
            <a:noFill/>
            <a:ln w="19050">
              <a:solidFill>
                <a:srgbClr val="4D4D4D"/>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2400">
                  <a:solidFill>
                    <a:srgbClr val="4D4D4D"/>
                  </a:solidFill>
                  <a:latin typeface="Tahoma" panose="020B0604030504040204" pitchFamily="34" charset="0"/>
                </a:defRPr>
              </a:lvl1pPr>
              <a:lvl2pPr marL="742950" indent="-285750">
                <a:spcBef>
                  <a:spcPct val="20000"/>
                </a:spcBef>
                <a:buChar char="–"/>
                <a:defRPr sz="2000">
                  <a:solidFill>
                    <a:srgbClr val="4D4D4D"/>
                  </a:solidFill>
                  <a:latin typeface="Tahoma" panose="020B0604030504040204" pitchFamily="34" charset="0"/>
                </a:defRPr>
              </a:lvl2pPr>
              <a:lvl3pPr marL="1143000" indent="-228600">
                <a:spcBef>
                  <a:spcPct val="20000"/>
                </a:spcBef>
                <a:buChar char="•"/>
                <a:defRPr>
                  <a:solidFill>
                    <a:srgbClr val="4D4D4D"/>
                  </a:solidFill>
                  <a:latin typeface="Tahoma" panose="020B0604030504040204" pitchFamily="34" charset="0"/>
                </a:defRPr>
              </a:lvl3pPr>
              <a:lvl4pPr marL="1600200" indent="-228600">
                <a:spcBef>
                  <a:spcPct val="20000"/>
                </a:spcBef>
                <a:buChar char="–"/>
                <a:defRPr sz="1600">
                  <a:solidFill>
                    <a:srgbClr val="4D4D4D"/>
                  </a:solidFill>
                  <a:latin typeface="Tahoma" panose="020B0604030504040204" pitchFamily="34" charset="0"/>
                </a:defRPr>
              </a:lvl4pPr>
              <a:lvl5pPr marL="2057400" indent="-228600">
                <a:spcBef>
                  <a:spcPct val="20000"/>
                </a:spcBef>
                <a:buChar char="»"/>
                <a:defRPr sz="1600">
                  <a:solidFill>
                    <a:srgbClr val="4D4D4D"/>
                  </a:solidFill>
                  <a:latin typeface="Tahoma" panose="020B0604030504040204" pitchFamily="34" charset="0"/>
                </a:defRPr>
              </a:lvl5pPr>
              <a:lvl6pPr marL="2514600" indent="-228600" eaLnBrk="0" fontAlgn="base" hangingPunct="0">
                <a:spcBef>
                  <a:spcPct val="20000"/>
                </a:spcBef>
                <a:spcAft>
                  <a:spcPct val="0"/>
                </a:spcAft>
                <a:buChar char="»"/>
                <a:defRPr sz="1600">
                  <a:solidFill>
                    <a:srgbClr val="4D4D4D"/>
                  </a:solidFill>
                  <a:latin typeface="Tahoma" panose="020B0604030504040204" pitchFamily="34" charset="0"/>
                </a:defRPr>
              </a:lvl6pPr>
              <a:lvl7pPr marL="2971800" indent="-228600" eaLnBrk="0" fontAlgn="base" hangingPunct="0">
                <a:spcBef>
                  <a:spcPct val="20000"/>
                </a:spcBef>
                <a:spcAft>
                  <a:spcPct val="0"/>
                </a:spcAft>
                <a:buChar char="»"/>
                <a:defRPr sz="1600">
                  <a:solidFill>
                    <a:srgbClr val="4D4D4D"/>
                  </a:solidFill>
                  <a:latin typeface="Tahoma" panose="020B0604030504040204" pitchFamily="34" charset="0"/>
                </a:defRPr>
              </a:lvl7pPr>
              <a:lvl8pPr marL="3429000" indent="-228600" eaLnBrk="0" fontAlgn="base" hangingPunct="0">
                <a:spcBef>
                  <a:spcPct val="20000"/>
                </a:spcBef>
                <a:spcAft>
                  <a:spcPct val="0"/>
                </a:spcAft>
                <a:buChar char="»"/>
                <a:defRPr sz="1600">
                  <a:solidFill>
                    <a:srgbClr val="4D4D4D"/>
                  </a:solidFill>
                  <a:latin typeface="Tahoma" panose="020B0604030504040204" pitchFamily="34" charset="0"/>
                </a:defRPr>
              </a:lvl8pPr>
              <a:lvl9pPr marL="3886200" indent="-228600" eaLnBrk="0" fontAlgn="base" hangingPunct="0">
                <a:spcBef>
                  <a:spcPct val="20000"/>
                </a:spcBef>
                <a:spcAft>
                  <a:spcPct val="0"/>
                </a:spcAft>
                <a:buChar char="»"/>
                <a:defRPr sz="1600">
                  <a:solidFill>
                    <a:srgbClr val="4D4D4D"/>
                  </a:solidFill>
                  <a:latin typeface="Tahoma" panose="020B0604030504040204" pitchFamily="34" charset="0"/>
                </a:defRPr>
              </a:lvl9pPr>
            </a:lstStyle>
            <a:p>
              <a:pPr algn="ctr" eaLnBrk="1" hangingPunct="1">
                <a:spcBef>
                  <a:spcPct val="0"/>
                </a:spcBef>
                <a:buFontTx/>
                <a:buNone/>
              </a:pPr>
              <a:r>
                <a:rPr lang="en-US" altLang="da-DK" sz="1400"/>
                <a:t>Open handling of conflicts</a:t>
              </a:r>
            </a:p>
          </p:txBody>
        </p:sp>
        <p:sp>
          <p:nvSpPr>
            <p:cNvPr id="14" name="Rectangle 9">
              <a:extLst>
                <a:ext uri="{FF2B5EF4-FFF2-40B4-BE49-F238E27FC236}">
                  <a16:creationId xmlns:a16="http://schemas.microsoft.com/office/drawing/2014/main" id="{2D2112D8-9DBA-4103-9FCF-9E2CC4D8563C}"/>
                </a:ext>
              </a:extLst>
            </p:cNvPr>
            <p:cNvSpPr>
              <a:spLocks noChangeArrowheads="1"/>
            </p:cNvSpPr>
            <p:nvPr/>
          </p:nvSpPr>
          <p:spPr bwMode="auto">
            <a:xfrm>
              <a:off x="1768" y="2905"/>
              <a:ext cx="793" cy="46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2400">
                  <a:solidFill>
                    <a:srgbClr val="4D4D4D"/>
                  </a:solidFill>
                  <a:latin typeface="Tahoma" panose="020B0604030504040204" pitchFamily="34" charset="0"/>
                </a:defRPr>
              </a:lvl1pPr>
              <a:lvl2pPr marL="742950" indent="-285750">
                <a:spcBef>
                  <a:spcPct val="20000"/>
                </a:spcBef>
                <a:buChar char="–"/>
                <a:defRPr sz="2000">
                  <a:solidFill>
                    <a:srgbClr val="4D4D4D"/>
                  </a:solidFill>
                  <a:latin typeface="Tahoma" panose="020B0604030504040204" pitchFamily="34" charset="0"/>
                </a:defRPr>
              </a:lvl2pPr>
              <a:lvl3pPr marL="1143000" indent="-228600">
                <a:spcBef>
                  <a:spcPct val="20000"/>
                </a:spcBef>
                <a:buChar char="•"/>
                <a:defRPr>
                  <a:solidFill>
                    <a:srgbClr val="4D4D4D"/>
                  </a:solidFill>
                  <a:latin typeface="Tahoma" panose="020B0604030504040204" pitchFamily="34" charset="0"/>
                </a:defRPr>
              </a:lvl3pPr>
              <a:lvl4pPr marL="1600200" indent="-228600">
                <a:spcBef>
                  <a:spcPct val="20000"/>
                </a:spcBef>
                <a:buChar char="–"/>
                <a:defRPr sz="1600">
                  <a:solidFill>
                    <a:srgbClr val="4D4D4D"/>
                  </a:solidFill>
                  <a:latin typeface="Tahoma" panose="020B0604030504040204" pitchFamily="34" charset="0"/>
                </a:defRPr>
              </a:lvl4pPr>
              <a:lvl5pPr marL="2057400" indent="-228600">
                <a:spcBef>
                  <a:spcPct val="20000"/>
                </a:spcBef>
                <a:buChar char="»"/>
                <a:defRPr sz="1600">
                  <a:solidFill>
                    <a:srgbClr val="4D4D4D"/>
                  </a:solidFill>
                  <a:latin typeface="Tahoma" panose="020B0604030504040204" pitchFamily="34" charset="0"/>
                </a:defRPr>
              </a:lvl5pPr>
              <a:lvl6pPr marL="2514600" indent="-228600" eaLnBrk="0" fontAlgn="base" hangingPunct="0">
                <a:spcBef>
                  <a:spcPct val="20000"/>
                </a:spcBef>
                <a:spcAft>
                  <a:spcPct val="0"/>
                </a:spcAft>
                <a:buChar char="»"/>
                <a:defRPr sz="1600">
                  <a:solidFill>
                    <a:srgbClr val="4D4D4D"/>
                  </a:solidFill>
                  <a:latin typeface="Tahoma" panose="020B0604030504040204" pitchFamily="34" charset="0"/>
                </a:defRPr>
              </a:lvl6pPr>
              <a:lvl7pPr marL="2971800" indent="-228600" eaLnBrk="0" fontAlgn="base" hangingPunct="0">
                <a:spcBef>
                  <a:spcPct val="20000"/>
                </a:spcBef>
                <a:spcAft>
                  <a:spcPct val="0"/>
                </a:spcAft>
                <a:buChar char="»"/>
                <a:defRPr sz="1600">
                  <a:solidFill>
                    <a:srgbClr val="4D4D4D"/>
                  </a:solidFill>
                  <a:latin typeface="Tahoma" panose="020B0604030504040204" pitchFamily="34" charset="0"/>
                </a:defRPr>
              </a:lvl7pPr>
              <a:lvl8pPr marL="3429000" indent="-228600" eaLnBrk="0" fontAlgn="base" hangingPunct="0">
                <a:spcBef>
                  <a:spcPct val="20000"/>
                </a:spcBef>
                <a:spcAft>
                  <a:spcPct val="0"/>
                </a:spcAft>
                <a:buChar char="»"/>
                <a:defRPr sz="1600">
                  <a:solidFill>
                    <a:srgbClr val="4D4D4D"/>
                  </a:solidFill>
                  <a:latin typeface="Tahoma" panose="020B0604030504040204" pitchFamily="34" charset="0"/>
                </a:defRPr>
              </a:lvl8pPr>
              <a:lvl9pPr marL="3886200" indent="-228600" eaLnBrk="0" fontAlgn="base" hangingPunct="0">
                <a:spcBef>
                  <a:spcPct val="20000"/>
                </a:spcBef>
                <a:spcAft>
                  <a:spcPct val="0"/>
                </a:spcAft>
                <a:buChar char="»"/>
                <a:defRPr sz="1600">
                  <a:solidFill>
                    <a:srgbClr val="4D4D4D"/>
                  </a:solidFill>
                  <a:latin typeface="Tahoma" panose="020B0604030504040204" pitchFamily="34" charset="0"/>
                </a:defRPr>
              </a:lvl9pPr>
            </a:lstStyle>
            <a:p>
              <a:pPr algn="ctr" eaLnBrk="1" hangingPunct="1">
                <a:spcBef>
                  <a:spcPct val="0"/>
                </a:spcBef>
                <a:buFontTx/>
                <a:buNone/>
              </a:pPr>
              <a:r>
                <a:rPr lang="en-US" altLang="da-DK" sz="1400"/>
                <a:t>Value differences</a:t>
              </a:r>
            </a:p>
          </p:txBody>
        </p:sp>
        <p:sp>
          <p:nvSpPr>
            <p:cNvPr id="15" name="Rectangle 10">
              <a:extLst>
                <a:ext uri="{FF2B5EF4-FFF2-40B4-BE49-F238E27FC236}">
                  <a16:creationId xmlns:a16="http://schemas.microsoft.com/office/drawing/2014/main" id="{09C6EDF0-B7AB-4983-8732-1F0B3B38D3EE}"/>
                </a:ext>
              </a:extLst>
            </p:cNvPr>
            <p:cNvSpPr>
              <a:spLocks noChangeArrowheads="1"/>
            </p:cNvSpPr>
            <p:nvPr/>
          </p:nvSpPr>
          <p:spPr bwMode="auto">
            <a:xfrm>
              <a:off x="796" y="2905"/>
              <a:ext cx="793" cy="464"/>
            </a:xfrm>
            <a:prstGeom prst="rect">
              <a:avLst/>
            </a:prstGeom>
            <a:noFill/>
            <a:ln w="19050">
              <a:solidFill>
                <a:srgbClr val="4D4D4D"/>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2400">
                  <a:solidFill>
                    <a:srgbClr val="4D4D4D"/>
                  </a:solidFill>
                  <a:latin typeface="Tahoma" panose="020B0604030504040204" pitchFamily="34" charset="0"/>
                </a:defRPr>
              </a:lvl1pPr>
              <a:lvl2pPr marL="742950" indent="-285750">
                <a:spcBef>
                  <a:spcPct val="20000"/>
                </a:spcBef>
                <a:buChar char="–"/>
                <a:defRPr sz="2000">
                  <a:solidFill>
                    <a:srgbClr val="4D4D4D"/>
                  </a:solidFill>
                  <a:latin typeface="Tahoma" panose="020B0604030504040204" pitchFamily="34" charset="0"/>
                </a:defRPr>
              </a:lvl2pPr>
              <a:lvl3pPr marL="1143000" indent="-228600">
                <a:spcBef>
                  <a:spcPct val="20000"/>
                </a:spcBef>
                <a:buChar char="•"/>
                <a:defRPr>
                  <a:solidFill>
                    <a:srgbClr val="4D4D4D"/>
                  </a:solidFill>
                  <a:latin typeface="Tahoma" panose="020B0604030504040204" pitchFamily="34" charset="0"/>
                </a:defRPr>
              </a:lvl3pPr>
              <a:lvl4pPr marL="1600200" indent="-228600">
                <a:spcBef>
                  <a:spcPct val="20000"/>
                </a:spcBef>
                <a:buChar char="–"/>
                <a:defRPr sz="1600">
                  <a:solidFill>
                    <a:srgbClr val="4D4D4D"/>
                  </a:solidFill>
                  <a:latin typeface="Tahoma" panose="020B0604030504040204" pitchFamily="34" charset="0"/>
                </a:defRPr>
              </a:lvl4pPr>
              <a:lvl5pPr marL="2057400" indent="-228600">
                <a:spcBef>
                  <a:spcPct val="20000"/>
                </a:spcBef>
                <a:buChar char="»"/>
                <a:defRPr sz="1600">
                  <a:solidFill>
                    <a:srgbClr val="4D4D4D"/>
                  </a:solidFill>
                  <a:latin typeface="Tahoma" panose="020B0604030504040204" pitchFamily="34" charset="0"/>
                </a:defRPr>
              </a:lvl5pPr>
              <a:lvl6pPr marL="2514600" indent="-228600" eaLnBrk="0" fontAlgn="base" hangingPunct="0">
                <a:spcBef>
                  <a:spcPct val="20000"/>
                </a:spcBef>
                <a:spcAft>
                  <a:spcPct val="0"/>
                </a:spcAft>
                <a:buChar char="»"/>
                <a:defRPr sz="1600">
                  <a:solidFill>
                    <a:srgbClr val="4D4D4D"/>
                  </a:solidFill>
                  <a:latin typeface="Tahoma" panose="020B0604030504040204" pitchFamily="34" charset="0"/>
                </a:defRPr>
              </a:lvl6pPr>
              <a:lvl7pPr marL="2971800" indent="-228600" eaLnBrk="0" fontAlgn="base" hangingPunct="0">
                <a:spcBef>
                  <a:spcPct val="20000"/>
                </a:spcBef>
                <a:spcAft>
                  <a:spcPct val="0"/>
                </a:spcAft>
                <a:buChar char="»"/>
                <a:defRPr sz="1600">
                  <a:solidFill>
                    <a:srgbClr val="4D4D4D"/>
                  </a:solidFill>
                  <a:latin typeface="Tahoma" panose="020B0604030504040204" pitchFamily="34" charset="0"/>
                </a:defRPr>
              </a:lvl7pPr>
              <a:lvl8pPr marL="3429000" indent="-228600" eaLnBrk="0" fontAlgn="base" hangingPunct="0">
                <a:spcBef>
                  <a:spcPct val="20000"/>
                </a:spcBef>
                <a:spcAft>
                  <a:spcPct val="0"/>
                </a:spcAft>
                <a:buChar char="»"/>
                <a:defRPr sz="1600">
                  <a:solidFill>
                    <a:srgbClr val="4D4D4D"/>
                  </a:solidFill>
                  <a:latin typeface="Tahoma" panose="020B0604030504040204" pitchFamily="34" charset="0"/>
                </a:defRPr>
              </a:lvl8pPr>
              <a:lvl9pPr marL="3886200" indent="-228600" eaLnBrk="0" fontAlgn="base" hangingPunct="0">
                <a:spcBef>
                  <a:spcPct val="20000"/>
                </a:spcBef>
                <a:spcAft>
                  <a:spcPct val="0"/>
                </a:spcAft>
                <a:buChar char="»"/>
                <a:defRPr sz="1600">
                  <a:solidFill>
                    <a:srgbClr val="4D4D4D"/>
                  </a:solidFill>
                  <a:latin typeface="Tahoma" panose="020B0604030504040204" pitchFamily="34" charset="0"/>
                </a:defRPr>
              </a:lvl9pPr>
            </a:lstStyle>
            <a:p>
              <a:pPr algn="ctr" eaLnBrk="1" hangingPunct="1">
                <a:spcBef>
                  <a:spcPct val="0"/>
                </a:spcBef>
                <a:buFontTx/>
                <a:buNone/>
              </a:pPr>
              <a:r>
                <a:rPr lang="en-US" altLang="da-DK" sz="1400"/>
                <a:t>Actively balanced participation</a:t>
              </a:r>
            </a:p>
          </p:txBody>
        </p:sp>
        <p:sp>
          <p:nvSpPr>
            <p:cNvPr id="16" name="Rectangle 11">
              <a:extLst>
                <a:ext uri="{FF2B5EF4-FFF2-40B4-BE49-F238E27FC236}">
                  <a16:creationId xmlns:a16="http://schemas.microsoft.com/office/drawing/2014/main" id="{03F162B3-1909-41F1-9EED-A6E59F7BD8A3}"/>
                </a:ext>
              </a:extLst>
            </p:cNvPr>
            <p:cNvSpPr>
              <a:spLocks noChangeArrowheads="1"/>
            </p:cNvSpPr>
            <p:nvPr/>
          </p:nvSpPr>
          <p:spPr bwMode="auto">
            <a:xfrm>
              <a:off x="2256" y="2439"/>
              <a:ext cx="793" cy="466"/>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2400">
                  <a:solidFill>
                    <a:srgbClr val="4D4D4D"/>
                  </a:solidFill>
                  <a:latin typeface="Tahoma" panose="020B0604030504040204" pitchFamily="34" charset="0"/>
                </a:defRPr>
              </a:lvl1pPr>
              <a:lvl2pPr marL="742950" indent="-285750">
                <a:spcBef>
                  <a:spcPct val="20000"/>
                </a:spcBef>
                <a:buChar char="–"/>
                <a:defRPr sz="2000">
                  <a:solidFill>
                    <a:srgbClr val="4D4D4D"/>
                  </a:solidFill>
                  <a:latin typeface="Tahoma" panose="020B0604030504040204" pitchFamily="34" charset="0"/>
                </a:defRPr>
              </a:lvl2pPr>
              <a:lvl3pPr marL="1143000" indent="-228600">
                <a:spcBef>
                  <a:spcPct val="20000"/>
                </a:spcBef>
                <a:buChar char="•"/>
                <a:defRPr>
                  <a:solidFill>
                    <a:srgbClr val="4D4D4D"/>
                  </a:solidFill>
                  <a:latin typeface="Tahoma" panose="020B0604030504040204" pitchFamily="34" charset="0"/>
                </a:defRPr>
              </a:lvl3pPr>
              <a:lvl4pPr marL="1600200" indent="-228600">
                <a:spcBef>
                  <a:spcPct val="20000"/>
                </a:spcBef>
                <a:buChar char="–"/>
                <a:defRPr sz="1600">
                  <a:solidFill>
                    <a:srgbClr val="4D4D4D"/>
                  </a:solidFill>
                  <a:latin typeface="Tahoma" panose="020B0604030504040204" pitchFamily="34" charset="0"/>
                </a:defRPr>
              </a:lvl4pPr>
              <a:lvl5pPr marL="2057400" indent="-228600">
                <a:spcBef>
                  <a:spcPct val="20000"/>
                </a:spcBef>
                <a:buChar char="»"/>
                <a:defRPr sz="1600">
                  <a:solidFill>
                    <a:srgbClr val="4D4D4D"/>
                  </a:solidFill>
                  <a:latin typeface="Tahoma" panose="020B0604030504040204" pitchFamily="34" charset="0"/>
                </a:defRPr>
              </a:lvl5pPr>
              <a:lvl6pPr marL="2514600" indent="-228600" eaLnBrk="0" fontAlgn="base" hangingPunct="0">
                <a:spcBef>
                  <a:spcPct val="20000"/>
                </a:spcBef>
                <a:spcAft>
                  <a:spcPct val="0"/>
                </a:spcAft>
                <a:buChar char="»"/>
                <a:defRPr sz="1600">
                  <a:solidFill>
                    <a:srgbClr val="4D4D4D"/>
                  </a:solidFill>
                  <a:latin typeface="Tahoma" panose="020B0604030504040204" pitchFamily="34" charset="0"/>
                </a:defRPr>
              </a:lvl6pPr>
              <a:lvl7pPr marL="2971800" indent="-228600" eaLnBrk="0" fontAlgn="base" hangingPunct="0">
                <a:spcBef>
                  <a:spcPct val="20000"/>
                </a:spcBef>
                <a:spcAft>
                  <a:spcPct val="0"/>
                </a:spcAft>
                <a:buChar char="»"/>
                <a:defRPr sz="1600">
                  <a:solidFill>
                    <a:srgbClr val="4D4D4D"/>
                  </a:solidFill>
                  <a:latin typeface="Tahoma" panose="020B0604030504040204" pitchFamily="34" charset="0"/>
                </a:defRPr>
              </a:lvl7pPr>
              <a:lvl8pPr marL="3429000" indent="-228600" eaLnBrk="0" fontAlgn="base" hangingPunct="0">
                <a:spcBef>
                  <a:spcPct val="20000"/>
                </a:spcBef>
                <a:spcAft>
                  <a:spcPct val="0"/>
                </a:spcAft>
                <a:buChar char="»"/>
                <a:defRPr sz="1600">
                  <a:solidFill>
                    <a:srgbClr val="4D4D4D"/>
                  </a:solidFill>
                  <a:latin typeface="Tahoma" panose="020B0604030504040204" pitchFamily="34" charset="0"/>
                </a:defRPr>
              </a:lvl8pPr>
              <a:lvl9pPr marL="3886200" indent="-228600" eaLnBrk="0" fontAlgn="base" hangingPunct="0">
                <a:spcBef>
                  <a:spcPct val="20000"/>
                </a:spcBef>
                <a:spcAft>
                  <a:spcPct val="0"/>
                </a:spcAft>
                <a:buChar char="»"/>
                <a:defRPr sz="1600">
                  <a:solidFill>
                    <a:srgbClr val="4D4D4D"/>
                  </a:solidFill>
                  <a:latin typeface="Tahoma" panose="020B0604030504040204" pitchFamily="34" charset="0"/>
                </a:defRPr>
              </a:lvl9pPr>
            </a:lstStyle>
            <a:p>
              <a:pPr algn="ctr" eaLnBrk="1" hangingPunct="1">
                <a:spcBef>
                  <a:spcPct val="0"/>
                </a:spcBef>
                <a:buFontTx/>
                <a:buNone/>
              </a:pPr>
              <a:r>
                <a:rPr lang="en-US" altLang="da-DK" sz="1400"/>
                <a:t>Willingness to cooperate</a:t>
              </a:r>
            </a:p>
          </p:txBody>
        </p:sp>
        <p:sp>
          <p:nvSpPr>
            <p:cNvPr id="17" name="Rectangle 12">
              <a:extLst>
                <a:ext uri="{FF2B5EF4-FFF2-40B4-BE49-F238E27FC236}">
                  <a16:creationId xmlns:a16="http://schemas.microsoft.com/office/drawing/2014/main" id="{BCC2FB95-1959-48DA-BCF9-9F48E720FF63}"/>
                </a:ext>
              </a:extLst>
            </p:cNvPr>
            <p:cNvSpPr>
              <a:spLocks noChangeArrowheads="1"/>
            </p:cNvSpPr>
            <p:nvPr/>
          </p:nvSpPr>
          <p:spPr bwMode="auto">
            <a:xfrm>
              <a:off x="1296" y="2439"/>
              <a:ext cx="793" cy="466"/>
            </a:xfrm>
            <a:prstGeom prst="rect">
              <a:avLst/>
            </a:prstGeom>
            <a:noFill/>
            <a:ln w="19050">
              <a:solidFill>
                <a:srgbClr val="4D4D4D"/>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2400">
                  <a:solidFill>
                    <a:srgbClr val="4D4D4D"/>
                  </a:solidFill>
                  <a:latin typeface="Tahoma" panose="020B0604030504040204" pitchFamily="34" charset="0"/>
                </a:defRPr>
              </a:lvl1pPr>
              <a:lvl2pPr marL="742950" indent="-285750">
                <a:spcBef>
                  <a:spcPct val="20000"/>
                </a:spcBef>
                <a:buChar char="–"/>
                <a:defRPr sz="2000">
                  <a:solidFill>
                    <a:srgbClr val="4D4D4D"/>
                  </a:solidFill>
                  <a:latin typeface="Tahoma" panose="020B0604030504040204" pitchFamily="34" charset="0"/>
                </a:defRPr>
              </a:lvl2pPr>
              <a:lvl3pPr marL="1143000" indent="-228600">
                <a:spcBef>
                  <a:spcPct val="20000"/>
                </a:spcBef>
                <a:buChar char="•"/>
                <a:defRPr>
                  <a:solidFill>
                    <a:srgbClr val="4D4D4D"/>
                  </a:solidFill>
                  <a:latin typeface="Tahoma" panose="020B0604030504040204" pitchFamily="34" charset="0"/>
                </a:defRPr>
              </a:lvl3pPr>
              <a:lvl4pPr marL="1600200" indent="-228600">
                <a:spcBef>
                  <a:spcPct val="20000"/>
                </a:spcBef>
                <a:buChar char="–"/>
                <a:defRPr sz="1600">
                  <a:solidFill>
                    <a:srgbClr val="4D4D4D"/>
                  </a:solidFill>
                  <a:latin typeface="Tahoma" panose="020B0604030504040204" pitchFamily="34" charset="0"/>
                </a:defRPr>
              </a:lvl4pPr>
              <a:lvl5pPr marL="2057400" indent="-228600">
                <a:spcBef>
                  <a:spcPct val="20000"/>
                </a:spcBef>
                <a:buChar char="»"/>
                <a:defRPr sz="1600">
                  <a:solidFill>
                    <a:srgbClr val="4D4D4D"/>
                  </a:solidFill>
                  <a:latin typeface="Tahoma" panose="020B0604030504040204" pitchFamily="34" charset="0"/>
                </a:defRPr>
              </a:lvl5pPr>
              <a:lvl6pPr marL="2514600" indent="-228600" eaLnBrk="0" fontAlgn="base" hangingPunct="0">
                <a:spcBef>
                  <a:spcPct val="20000"/>
                </a:spcBef>
                <a:spcAft>
                  <a:spcPct val="0"/>
                </a:spcAft>
                <a:buChar char="»"/>
                <a:defRPr sz="1600">
                  <a:solidFill>
                    <a:srgbClr val="4D4D4D"/>
                  </a:solidFill>
                  <a:latin typeface="Tahoma" panose="020B0604030504040204" pitchFamily="34" charset="0"/>
                </a:defRPr>
              </a:lvl6pPr>
              <a:lvl7pPr marL="2971800" indent="-228600" eaLnBrk="0" fontAlgn="base" hangingPunct="0">
                <a:spcBef>
                  <a:spcPct val="20000"/>
                </a:spcBef>
                <a:spcAft>
                  <a:spcPct val="0"/>
                </a:spcAft>
                <a:buChar char="»"/>
                <a:defRPr sz="1600">
                  <a:solidFill>
                    <a:srgbClr val="4D4D4D"/>
                  </a:solidFill>
                  <a:latin typeface="Tahoma" panose="020B0604030504040204" pitchFamily="34" charset="0"/>
                </a:defRPr>
              </a:lvl7pPr>
              <a:lvl8pPr marL="3429000" indent="-228600" eaLnBrk="0" fontAlgn="base" hangingPunct="0">
                <a:spcBef>
                  <a:spcPct val="20000"/>
                </a:spcBef>
                <a:spcAft>
                  <a:spcPct val="0"/>
                </a:spcAft>
                <a:buChar char="»"/>
                <a:defRPr sz="1600">
                  <a:solidFill>
                    <a:srgbClr val="4D4D4D"/>
                  </a:solidFill>
                  <a:latin typeface="Tahoma" panose="020B0604030504040204" pitchFamily="34" charset="0"/>
                </a:defRPr>
              </a:lvl8pPr>
              <a:lvl9pPr marL="3886200" indent="-228600" eaLnBrk="0" fontAlgn="base" hangingPunct="0">
                <a:spcBef>
                  <a:spcPct val="20000"/>
                </a:spcBef>
                <a:spcAft>
                  <a:spcPct val="0"/>
                </a:spcAft>
                <a:buChar char="»"/>
                <a:defRPr sz="1600">
                  <a:solidFill>
                    <a:srgbClr val="4D4D4D"/>
                  </a:solidFill>
                  <a:latin typeface="Tahoma" panose="020B0604030504040204" pitchFamily="34" charset="0"/>
                </a:defRPr>
              </a:lvl9pPr>
            </a:lstStyle>
            <a:p>
              <a:pPr algn="ctr" eaLnBrk="1" hangingPunct="1">
                <a:spcBef>
                  <a:spcPct val="0"/>
                </a:spcBef>
                <a:buFontTx/>
                <a:buNone/>
              </a:pPr>
              <a:r>
                <a:rPr lang="en-US" altLang="da-DK" sz="1400"/>
                <a:t>Positive atmosphere</a:t>
              </a:r>
            </a:p>
          </p:txBody>
        </p:sp>
        <p:sp>
          <p:nvSpPr>
            <p:cNvPr id="18" name="Rectangle 13">
              <a:extLst>
                <a:ext uri="{FF2B5EF4-FFF2-40B4-BE49-F238E27FC236}">
                  <a16:creationId xmlns:a16="http://schemas.microsoft.com/office/drawing/2014/main" id="{459633BD-1E25-4002-9B8F-3E15A5086A7C}"/>
                </a:ext>
              </a:extLst>
            </p:cNvPr>
            <p:cNvSpPr>
              <a:spLocks noChangeArrowheads="1"/>
            </p:cNvSpPr>
            <p:nvPr/>
          </p:nvSpPr>
          <p:spPr bwMode="auto">
            <a:xfrm>
              <a:off x="1760" y="1968"/>
              <a:ext cx="793" cy="471"/>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2400">
                  <a:solidFill>
                    <a:srgbClr val="4D4D4D"/>
                  </a:solidFill>
                  <a:latin typeface="Tahoma" panose="020B0604030504040204" pitchFamily="34" charset="0"/>
                </a:defRPr>
              </a:lvl1pPr>
              <a:lvl2pPr marL="742950" indent="-285750">
                <a:spcBef>
                  <a:spcPct val="20000"/>
                </a:spcBef>
                <a:buChar char="–"/>
                <a:defRPr sz="2000">
                  <a:solidFill>
                    <a:srgbClr val="4D4D4D"/>
                  </a:solidFill>
                  <a:latin typeface="Tahoma" panose="020B0604030504040204" pitchFamily="34" charset="0"/>
                </a:defRPr>
              </a:lvl2pPr>
              <a:lvl3pPr marL="1143000" indent="-228600">
                <a:spcBef>
                  <a:spcPct val="20000"/>
                </a:spcBef>
                <a:buChar char="•"/>
                <a:defRPr>
                  <a:solidFill>
                    <a:srgbClr val="4D4D4D"/>
                  </a:solidFill>
                  <a:latin typeface="Tahoma" panose="020B0604030504040204" pitchFamily="34" charset="0"/>
                </a:defRPr>
              </a:lvl3pPr>
              <a:lvl4pPr marL="1600200" indent="-228600">
                <a:spcBef>
                  <a:spcPct val="20000"/>
                </a:spcBef>
                <a:buChar char="–"/>
                <a:defRPr sz="1600">
                  <a:solidFill>
                    <a:srgbClr val="4D4D4D"/>
                  </a:solidFill>
                  <a:latin typeface="Tahoma" panose="020B0604030504040204" pitchFamily="34" charset="0"/>
                </a:defRPr>
              </a:lvl4pPr>
              <a:lvl5pPr marL="2057400" indent="-228600">
                <a:spcBef>
                  <a:spcPct val="20000"/>
                </a:spcBef>
                <a:buChar char="»"/>
                <a:defRPr sz="1600">
                  <a:solidFill>
                    <a:srgbClr val="4D4D4D"/>
                  </a:solidFill>
                  <a:latin typeface="Tahoma" panose="020B0604030504040204" pitchFamily="34" charset="0"/>
                </a:defRPr>
              </a:lvl5pPr>
              <a:lvl6pPr marL="2514600" indent="-228600" eaLnBrk="0" fontAlgn="base" hangingPunct="0">
                <a:spcBef>
                  <a:spcPct val="20000"/>
                </a:spcBef>
                <a:spcAft>
                  <a:spcPct val="0"/>
                </a:spcAft>
                <a:buChar char="»"/>
                <a:defRPr sz="1600">
                  <a:solidFill>
                    <a:srgbClr val="4D4D4D"/>
                  </a:solidFill>
                  <a:latin typeface="Tahoma" panose="020B0604030504040204" pitchFamily="34" charset="0"/>
                </a:defRPr>
              </a:lvl6pPr>
              <a:lvl7pPr marL="2971800" indent="-228600" eaLnBrk="0" fontAlgn="base" hangingPunct="0">
                <a:spcBef>
                  <a:spcPct val="20000"/>
                </a:spcBef>
                <a:spcAft>
                  <a:spcPct val="0"/>
                </a:spcAft>
                <a:buChar char="»"/>
                <a:defRPr sz="1600">
                  <a:solidFill>
                    <a:srgbClr val="4D4D4D"/>
                  </a:solidFill>
                  <a:latin typeface="Tahoma" panose="020B0604030504040204" pitchFamily="34" charset="0"/>
                </a:defRPr>
              </a:lvl7pPr>
              <a:lvl8pPr marL="3429000" indent="-228600" eaLnBrk="0" fontAlgn="base" hangingPunct="0">
                <a:spcBef>
                  <a:spcPct val="20000"/>
                </a:spcBef>
                <a:spcAft>
                  <a:spcPct val="0"/>
                </a:spcAft>
                <a:buChar char="»"/>
                <a:defRPr sz="1600">
                  <a:solidFill>
                    <a:srgbClr val="4D4D4D"/>
                  </a:solidFill>
                  <a:latin typeface="Tahoma" panose="020B0604030504040204" pitchFamily="34" charset="0"/>
                </a:defRPr>
              </a:lvl8pPr>
              <a:lvl9pPr marL="3886200" indent="-228600" eaLnBrk="0" fontAlgn="base" hangingPunct="0">
                <a:spcBef>
                  <a:spcPct val="20000"/>
                </a:spcBef>
                <a:spcAft>
                  <a:spcPct val="0"/>
                </a:spcAft>
                <a:buChar char="»"/>
                <a:defRPr sz="1600">
                  <a:solidFill>
                    <a:srgbClr val="4D4D4D"/>
                  </a:solidFill>
                  <a:latin typeface="Tahoma" panose="020B0604030504040204" pitchFamily="34" charset="0"/>
                </a:defRPr>
              </a:lvl9pPr>
            </a:lstStyle>
            <a:p>
              <a:pPr algn="ctr" eaLnBrk="1" hangingPunct="1">
                <a:spcBef>
                  <a:spcPct val="0"/>
                </a:spcBef>
                <a:buFontTx/>
                <a:buNone/>
              </a:pPr>
              <a:r>
                <a:rPr lang="en-US" altLang="da-DK" sz="1400"/>
                <a:t>Participative management</a:t>
              </a:r>
            </a:p>
          </p:txBody>
        </p:sp>
      </p:grpSp>
      <p:sp>
        <p:nvSpPr>
          <p:cNvPr id="19" name="Tekstfelt 18">
            <a:extLst>
              <a:ext uri="{FF2B5EF4-FFF2-40B4-BE49-F238E27FC236}">
                <a16:creationId xmlns:a16="http://schemas.microsoft.com/office/drawing/2014/main" id="{1A11D270-5BB5-4731-9BB9-190B1F4EB90F}"/>
              </a:ext>
            </a:extLst>
          </p:cNvPr>
          <p:cNvSpPr txBox="1"/>
          <p:nvPr/>
        </p:nvSpPr>
        <p:spPr>
          <a:xfrm>
            <a:off x="197440" y="4615041"/>
            <a:ext cx="4275429" cy="1006938"/>
          </a:xfrm>
          <a:prstGeom prst="rect">
            <a:avLst/>
          </a:prstGeom>
          <a:noFill/>
        </p:spPr>
        <p:txBody>
          <a:bodyPr vert="horz" wrap="square" lIns="180000" tIns="180000" rIns="180000" bIns="360000" rtlCol="0" anchor="t" anchorCtr="0">
            <a:spAutoFit/>
          </a:bodyPr>
          <a:lstStyle/>
          <a:p>
            <a:r>
              <a:rPr lang="en-US" altLang="da-DK" sz="1100" i="1"/>
              <a:t>Source: The Pfeiffer book and Successful Teambuilding Tools. </a:t>
            </a:r>
          </a:p>
          <a:p>
            <a:endParaRPr lang="en-US"/>
          </a:p>
        </p:txBody>
      </p:sp>
    </p:spTree>
    <p:extLst>
      <p:ext uri="{BB962C8B-B14F-4D97-AF65-F5344CB8AC3E}">
        <p14:creationId xmlns:p14="http://schemas.microsoft.com/office/powerpoint/2010/main" val="41528334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a:extLst>
              <a:ext uri="{FF2B5EF4-FFF2-40B4-BE49-F238E27FC236}">
                <a16:creationId xmlns:a16="http://schemas.microsoft.com/office/drawing/2014/main" id="{31925599-163A-4053-8AC7-FC143E26064D}"/>
              </a:ext>
            </a:extLst>
          </p:cNvPr>
          <p:cNvSpPr>
            <a:spLocks noGrp="1"/>
          </p:cNvSpPr>
          <p:nvPr>
            <p:ph type="body" sz="quarter" idx="11"/>
          </p:nvPr>
        </p:nvSpPr>
        <p:spPr>
          <a:xfrm>
            <a:off x="107505" y="0"/>
            <a:ext cx="2949160" cy="883828"/>
          </a:xfrm>
        </p:spPr>
        <p:txBody>
          <a:bodyPr/>
          <a:lstStyle/>
          <a:p>
            <a:r>
              <a:rPr lang="en-US"/>
              <a:t>Team Effectiveness</a:t>
            </a:r>
          </a:p>
        </p:txBody>
      </p:sp>
      <p:sp>
        <p:nvSpPr>
          <p:cNvPr id="4" name="Pladsholder til tekst 3">
            <a:extLst>
              <a:ext uri="{FF2B5EF4-FFF2-40B4-BE49-F238E27FC236}">
                <a16:creationId xmlns:a16="http://schemas.microsoft.com/office/drawing/2014/main" id="{33A7BD0C-622E-4896-A583-3B092FD5C4E7}"/>
              </a:ext>
            </a:extLst>
          </p:cNvPr>
          <p:cNvSpPr>
            <a:spLocks noGrp="1"/>
          </p:cNvSpPr>
          <p:nvPr>
            <p:ph type="body" sz="quarter" idx="13"/>
          </p:nvPr>
        </p:nvSpPr>
        <p:spPr/>
        <p:txBody>
          <a:bodyPr/>
          <a:lstStyle/>
          <a:p>
            <a:endParaRPr lang="en-US"/>
          </a:p>
        </p:txBody>
      </p:sp>
      <p:sp>
        <p:nvSpPr>
          <p:cNvPr id="6" name="Rektangel 5">
            <a:extLst>
              <a:ext uri="{FF2B5EF4-FFF2-40B4-BE49-F238E27FC236}">
                <a16:creationId xmlns:a16="http://schemas.microsoft.com/office/drawing/2014/main" id="{D683F360-038B-476C-88F1-4466DC8E385A}"/>
              </a:ext>
            </a:extLst>
          </p:cNvPr>
          <p:cNvSpPr/>
          <p:nvPr/>
        </p:nvSpPr>
        <p:spPr>
          <a:xfrm>
            <a:off x="311658" y="961269"/>
            <a:ext cx="8352928" cy="1003160"/>
          </a:xfrm>
          <a:prstGeom prst="rect">
            <a:avLst/>
          </a:prstGeom>
        </p:spPr>
        <p:txBody>
          <a:bodyPr wrap="square">
            <a:spAutoFit/>
          </a:bodyPr>
          <a:lstStyle/>
          <a:p>
            <a:pPr marL="342900" lvl="0" indent="-342900">
              <a:lnSpc>
                <a:spcPct val="107000"/>
              </a:lnSpc>
              <a:spcAft>
                <a:spcPts val="0"/>
              </a:spcAft>
              <a:buFont typeface="+mj-lt"/>
              <a:buAutoNum type="arabicPeriod"/>
              <a:tabLst>
                <a:tab pos="457200" algn="l"/>
              </a:tabLst>
            </a:pPr>
            <a:r>
              <a:rPr lang="en-US" sz="1400">
                <a:latin typeface="Open Sans" panose="020B0606030504020204" pitchFamily="34" charset="0"/>
                <a:ea typeface="Open Sans" panose="020B0606030504020204" pitchFamily="34" charset="0"/>
                <a:cs typeface="Open Sans" panose="020B0606030504020204" pitchFamily="34" charset="0"/>
              </a:rPr>
              <a:t>Task effectiveness is the degree to which the team successfully achieves its task-related goals.</a:t>
            </a:r>
          </a:p>
          <a:p>
            <a:pPr marL="342900" lvl="0" indent="-342900">
              <a:lnSpc>
                <a:spcPct val="107000"/>
              </a:lnSpc>
              <a:spcAft>
                <a:spcPts val="0"/>
              </a:spcAft>
              <a:buFont typeface="+mj-lt"/>
              <a:buAutoNum type="arabicPeriod"/>
              <a:tabLst>
                <a:tab pos="457200" algn="l"/>
              </a:tabLst>
            </a:pPr>
            <a:r>
              <a:rPr lang="en-US" sz="1400">
                <a:latin typeface="Open Sans" panose="020B0606030504020204" pitchFamily="34" charset="0"/>
                <a:ea typeface="Open Sans" panose="020B0606030504020204" pitchFamily="34" charset="0"/>
                <a:cs typeface="Open Sans" panose="020B0606030504020204" pitchFamily="34" charset="0"/>
              </a:rPr>
              <a:t>Social well-being refers to team members’ well-being, growth and development.</a:t>
            </a:r>
          </a:p>
          <a:p>
            <a:pPr marL="342900" lvl="0" indent="-342900">
              <a:lnSpc>
                <a:spcPct val="107000"/>
              </a:lnSpc>
              <a:spcAft>
                <a:spcPts val="0"/>
              </a:spcAft>
              <a:buFont typeface="+mj-lt"/>
              <a:buAutoNum type="arabicPeriod"/>
              <a:tabLst>
                <a:tab pos="457200" algn="l"/>
              </a:tabLst>
            </a:pPr>
            <a:r>
              <a:rPr lang="en-US" sz="1400">
                <a:latin typeface="Open Sans" panose="020B0606030504020204" pitchFamily="34" charset="0"/>
                <a:ea typeface="Open Sans" panose="020B0606030504020204" pitchFamily="34" charset="0"/>
                <a:cs typeface="Open Sans" panose="020B0606030504020204" pitchFamily="34" charset="0"/>
              </a:rPr>
              <a:t>The team’s sustainability is the likelihood that the group will continue to cooperate and function effectively.</a:t>
            </a:r>
          </a:p>
        </p:txBody>
      </p:sp>
      <p:grpSp>
        <p:nvGrpSpPr>
          <p:cNvPr id="17" name="Gruppe 16">
            <a:extLst>
              <a:ext uri="{FF2B5EF4-FFF2-40B4-BE49-F238E27FC236}">
                <a16:creationId xmlns:a16="http://schemas.microsoft.com/office/drawing/2014/main" id="{79BAC05C-7968-4C6A-A562-228C3917C323}"/>
              </a:ext>
            </a:extLst>
          </p:cNvPr>
          <p:cNvGrpSpPr/>
          <p:nvPr/>
        </p:nvGrpSpPr>
        <p:grpSpPr>
          <a:xfrm>
            <a:off x="1187624" y="2137420"/>
            <a:ext cx="6276975" cy="2955666"/>
            <a:chOff x="5292080" y="-166836"/>
            <a:chExt cx="6276975" cy="2955666"/>
          </a:xfrm>
        </p:grpSpPr>
        <p:pic>
          <p:nvPicPr>
            <p:cNvPr id="9" name="Billede 8">
              <a:extLst>
                <a:ext uri="{FF2B5EF4-FFF2-40B4-BE49-F238E27FC236}">
                  <a16:creationId xmlns:a16="http://schemas.microsoft.com/office/drawing/2014/main" id="{E8E9FD8E-72C3-4EC2-AC0A-54C67EFF9D50}"/>
                </a:ext>
              </a:extLst>
            </p:cNvPr>
            <p:cNvPicPr>
              <a:picLocks noChangeAspect="1"/>
            </p:cNvPicPr>
            <p:nvPr/>
          </p:nvPicPr>
          <p:blipFill>
            <a:blip r:embed="rId3"/>
            <a:stretch>
              <a:fillRect/>
            </a:stretch>
          </p:blipFill>
          <p:spPr>
            <a:xfrm>
              <a:off x="5292080" y="-166836"/>
              <a:ext cx="6276975" cy="2955666"/>
            </a:xfrm>
            <a:prstGeom prst="rect">
              <a:avLst/>
            </a:prstGeom>
          </p:spPr>
        </p:pic>
        <p:sp>
          <p:nvSpPr>
            <p:cNvPr id="10" name="Tekstfelt 9">
              <a:extLst>
                <a:ext uri="{FF2B5EF4-FFF2-40B4-BE49-F238E27FC236}">
                  <a16:creationId xmlns:a16="http://schemas.microsoft.com/office/drawing/2014/main" id="{8CD35CFF-8659-4623-8F44-BD86D8CAE0AD}"/>
                </a:ext>
              </a:extLst>
            </p:cNvPr>
            <p:cNvSpPr txBox="1"/>
            <p:nvPr/>
          </p:nvSpPr>
          <p:spPr>
            <a:xfrm>
              <a:off x="7427913" y="822223"/>
              <a:ext cx="1924142" cy="738664"/>
            </a:xfrm>
            <a:prstGeom prst="rect">
              <a:avLst/>
            </a:prstGeom>
            <a:solidFill>
              <a:schemeClr val="bg1"/>
            </a:solidFill>
          </p:spPr>
          <p:txBody>
            <a:bodyPr vert="horz" wrap="square" lIns="0" tIns="0" rIns="0" bIns="0" rtlCol="0" anchor="t" anchorCtr="0">
              <a:spAutoFit/>
            </a:bodyPr>
            <a:lstStyle/>
            <a:p>
              <a:r>
                <a:rPr lang="en-US" sz="1200" b="1"/>
                <a:t>Well-functioning team</a:t>
              </a:r>
            </a:p>
            <a:p>
              <a:r>
                <a:rPr lang="en-US" sz="1200"/>
                <a:t>Reaches the set goals and participants thrive. The team is sustainable long term.</a:t>
              </a:r>
            </a:p>
          </p:txBody>
        </p:sp>
        <p:sp>
          <p:nvSpPr>
            <p:cNvPr id="14" name="Tekstfelt 13">
              <a:extLst>
                <a:ext uri="{FF2B5EF4-FFF2-40B4-BE49-F238E27FC236}">
                  <a16:creationId xmlns:a16="http://schemas.microsoft.com/office/drawing/2014/main" id="{A256899F-A83D-4444-9554-5F48EB836CD2}"/>
                </a:ext>
              </a:extLst>
            </p:cNvPr>
            <p:cNvSpPr txBox="1"/>
            <p:nvPr/>
          </p:nvSpPr>
          <p:spPr>
            <a:xfrm>
              <a:off x="7401091" y="1735380"/>
              <a:ext cx="1924142" cy="923330"/>
            </a:xfrm>
            <a:prstGeom prst="rect">
              <a:avLst/>
            </a:prstGeom>
            <a:solidFill>
              <a:schemeClr val="bg1"/>
            </a:solidFill>
          </p:spPr>
          <p:txBody>
            <a:bodyPr vert="horz" wrap="square" lIns="0" tIns="0" rIns="0" bIns="0" rtlCol="0" anchor="t" anchorCtr="0">
              <a:spAutoFit/>
            </a:bodyPr>
            <a:lstStyle/>
            <a:p>
              <a:r>
                <a:rPr lang="en-US" sz="1200" b="1"/>
                <a:t>Cold, efficient team</a:t>
              </a:r>
            </a:p>
            <a:p>
              <a:r>
                <a:rPr lang="en-US" sz="1200"/>
                <a:t>Reaches the set goals but participants do not thrive socially.  The team has a short life span.</a:t>
              </a:r>
            </a:p>
          </p:txBody>
        </p:sp>
        <p:sp>
          <p:nvSpPr>
            <p:cNvPr id="15" name="Tekstfelt 14">
              <a:extLst>
                <a:ext uri="{FF2B5EF4-FFF2-40B4-BE49-F238E27FC236}">
                  <a16:creationId xmlns:a16="http://schemas.microsoft.com/office/drawing/2014/main" id="{6509F7A0-56A6-44C1-86DF-EF54376A1D6A}"/>
                </a:ext>
              </a:extLst>
            </p:cNvPr>
            <p:cNvSpPr txBox="1"/>
            <p:nvPr/>
          </p:nvSpPr>
          <p:spPr>
            <a:xfrm>
              <a:off x="9449001" y="822692"/>
              <a:ext cx="2019344" cy="738664"/>
            </a:xfrm>
            <a:prstGeom prst="rect">
              <a:avLst/>
            </a:prstGeom>
            <a:solidFill>
              <a:schemeClr val="bg1"/>
            </a:solidFill>
          </p:spPr>
          <p:txBody>
            <a:bodyPr vert="horz" wrap="square" lIns="0" tIns="0" rIns="0" bIns="0" rtlCol="0" anchor="t" anchorCtr="0">
              <a:spAutoFit/>
            </a:bodyPr>
            <a:lstStyle/>
            <a:p>
              <a:r>
                <a:rPr lang="en-US" sz="1200" b="1"/>
                <a:t>Cozy team</a:t>
              </a:r>
            </a:p>
            <a:p>
              <a:r>
                <a:rPr lang="en-US" sz="1200"/>
                <a:t>Does not reach the set goals but participants thrive. The team will have a short life span</a:t>
              </a:r>
            </a:p>
          </p:txBody>
        </p:sp>
        <p:sp>
          <p:nvSpPr>
            <p:cNvPr id="16" name="Tekstfelt 15">
              <a:extLst>
                <a:ext uri="{FF2B5EF4-FFF2-40B4-BE49-F238E27FC236}">
                  <a16:creationId xmlns:a16="http://schemas.microsoft.com/office/drawing/2014/main" id="{D3C051F5-7AF5-4869-BA06-102FA3492D81}"/>
                </a:ext>
              </a:extLst>
            </p:cNvPr>
            <p:cNvSpPr txBox="1"/>
            <p:nvPr/>
          </p:nvSpPr>
          <p:spPr>
            <a:xfrm>
              <a:off x="9500056" y="1731901"/>
              <a:ext cx="1924142" cy="923330"/>
            </a:xfrm>
            <a:prstGeom prst="rect">
              <a:avLst/>
            </a:prstGeom>
            <a:solidFill>
              <a:schemeClr val="bg1"/>
            </a:solidFill>
          </p:spPr>
          <p:txBody>
            <a:bodyPr vert="horz" wrap="square" lIns="0" tIns="0" rIns="0" bIns="0" rtlCol="0" anchor="t" anchorCtr="0">
              <a:spAutoFit/>
            </a:bodyPr>
            <a:lstStyle/>
            <a:p>
              <a:r>
                <a:rPr lang="en-US" sz="1200" b="1"/>
                <a:t>Dysfunctional team</a:t>
              </a:r>
            </a:p>
            <a:p>
              <a:r>
                <a:rPr lang="en-US" sz="1200"/>
                <a:t>Does not reach the set goals and participants do not thrive. The team has a very short life span.</a:t>
              </a:r>
            </a:p>
          </p:txBody>
        </p:sp>
      </p:grpSp>
    </p:spTree>
    <p:extLst>
      <p:ext uri="{BB962C8B-B14F-4D97-AF65-F5344CB8AC3E}">
        <p14:creationId xmlns:p14="http://schemas.microsoft.com/office/powerpoint/2010/main" val="42195075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a:extLst>
              <a:ext uri="{FF2B5EF4-FFF2-40B4-BE49-F238E27FC236}">
                <a16:creationId xmlns:a16="http://schemas.microsoft.com/office/drawing/2014/main" id="{5B8BA4AF-125C-43E0-9B53-564BB0E9353E}"/>
              </a:ext>
            </a:extLst>
          </p:cNvPr>
          <p:cNvSpPr>
            <a:spLocks noGrp="1"/>
          </p:cNvSpPr>
          <p:nvPr>
            <p:ph type="body" sz="quarter" idx="11"/>
          </p:nvPr>
        </p:nvSpPr>
        <p:spPr>
          <a:xfrm>
            <a:off x="107505" y="0"/>
            <a:ext cx="2914342" cy="883828"/>
          </a:xfrm>
        </p:spPr>
        <p:txBody>
          <a:bodyPr/>
          <a:lstStyle/>
          <a:p>
            <a:r>
              <a:rPr lang="en-US"/>
              <a:t>Team development</a:t>
            </a:r>
          </a:p>
        </p:txBody>
      </p:sp>
      <p:sp>
        <p:nvSpPr>
          <p:cNvPr id="4" name="Pladsholder til tekst 3">
            <a:extLst>
              <a:ext uri="{FF2B5EF4-FFF2-40B4-BE49-F238E27FC236}">
                <a16:creationId xmlns:a16="http://schemas.microsoft.com/office/drawing/2014/main" id="{F566EB13-89B4-4B22-B08B-304055AE5DEF}"/>
              </a:ext>
            </a:extLst>
          </p:cNvPr>
          <p:cNvSpPr>
            <a:spLocks noGrp="1"/>
          </p:cNvSpPr>
          <p:nvPr>
            <p:ph type="body" sz="quarter" idx="13"/>
          </p:nvPr>
        </p:nvSpPr>
        <p:spPr/>
        <p:txBody>
          <a:bodyPr/>
          <a:lstStyle/>
          <a:p>
            <a:endParaRPr lang="en-US"/>
          </a:p>
        </p:txBody>
      </p:sp>
      <p:pic>
        <p:nvPicPr>
          <p:cNvPr id="8" name="Pladsholder til indhold 3" descr="Tuckman.png"/>
          <p:cNvPicPr>
            <a:picLocks/>
          </p:cNvPicPr>
          <p:nvPr/>
        </p:nvPicPr>
        <p:blipFill>
          <a:blip r:embed="rId3" cstate="print"/>
          <a:stretch>
            <a:fillRect/>
          </a:stretch>
        </p:blipFill>
        <p:spPr bwMode="auto">
          <a:xfrm>
            <a:off x="1091614" y="1117204"/>
            <a:ext cx="3600979" cy="3480593"/>
          </a:xfrm>
          <a:prstGeom prst="rect">
            <a:avLst/>
          </a:prstGeom>
          <a:noFill/>
          <a:ln w="9525">
            <a:noFill/>
            <a:miter lim="800000"/>
            <a:headEnd/>
            <a:tailEnd/>
          </a:ln>
        </p:spPr>
      </p:pic>
      <p:sp>
        <p:nvSpPr>
          <p:cNvPr id="10" name="Rektangel 9"/>
          <p:cNvSpPr/>
          <p:nvPr/>
        </p:nvSpPr>
        <p:spPr>
          <a:xfrm>
            <a:off x="5292080" y="4441676"/>
            <a:ext cx="3360373" cy="543226"/>
          </a:xfrm>
          <a:prstGeom prst="rect">
            <a:avLst/>
          </a:prstGeom>
        </p:spPr>
        <p:txBody>
          <a:bodyPr wrap="square">
            <a:spAutoFit/>
          </a:bodyPr>
          <a:lstStyle/>
          <a:p>
            <a:endParaRPr lang="en-US" sz="1500">
              <a:latin typeface="Arial" charset="0"/>
            </a:endParaRPr>
          </a:p>
          <a:p>
            <a:pPr eaLnBrk="0" hangingPunct="0">
              <a:spcBef>
                <a:spcPct val="30000"/>
              </a:spcBef>
              <a:defRPr/>
            </a:pPr>
            <a:r>
              <a:rPr lang="en-US" sz="1100" i="1"/>
              <a:t>Source: Bruce W. Tuckman</a:t>
            </a:r>
          </a:p>
        </p:txBody>
      </p:sp>
      <p:pic>
        <p:nvPicPr>
          <p:cNvPr id="44" name="Billede 43" descr="Billedresultat for norming storming performing">
            <a:hlinkClick r:id="rId4"/>
            <a:extLst>
              <a:ext uri="{FF2B5EF4-FFF2-40B4-BE49-F238E27FC236}">
                <a16:creationId xmlns:a16="http://schemas.microsoft.com/office/drawing/2014/main" id="{8952584E-C501-44AD-8C01-55D4692E4A26}"/>
              </a:ext>
            </a:extLst>
          </p:cNvPr>
          <p:cNvPicPr/>
          <p:nvPr/>
        </p:nvPicPr>
        <p:blipFill>
          <a:blip r:embed="rId5">
            <a:extLst>
              <a:ext uri="{28A0092B-C50C-407E-A947-70E740481C1C}">
                <a14:useLocalDpi xmlns:a14="http://schemas.microsoft.com/office/drawing/2010/main"/>
              </a:ext>
            </a:extLst>
          </a:blip>
          <a:srcRect/>
          <a:stretch>
            <a:fillRect/>
          </a:stretch>
        </p:blipFill>
        <p:spPr bwMode="auto">
          <a:xfrm>
            <a:off x="5104467" y="1813384"/>
            <a:ext cx="2947919" cy="169218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ED1A2AB6-28DB-4E57-81F4-7765C6859508}"/>
              </a:ext>
            </a:extLst>
          </p:cNvPr>
          <p:cNvSpPr>
            <a:spLocks noGrp="1"/>
          </p:cNvSpPr>
          <p:nvPr>
            <p:ph type="body" sz="quarter" idx="11"/>
          </p:nvPr>
        </p:nvSpPr>
        <p:spPr>
          <a:xfrm>
            <a:off x="107505" y="3"/>
            <a:ext cx="3543104" cy="883828"/>
          </a:xfrm>
        </p:spPr>
        <p:txBody>
          <a:bodyPr/>
          <a:lstStyle/>
          <a:p>
            <a:r>
              <a:rPr lang="en-GB"/>
              <a:t>Topics to choose from</a:t>
            </a:r>
          </a:p>
        </p:txBody>
      </p:sp>
      <p:sp>
        <p:nvSpPr>
          <p:cNvPr id="3" name="Pladsholder til tekst 2">
            <a:extLst>
              <a:ext uri="{FF2B5EF4-FFF2-40B4-BE49-F238E27FC236}">
                <a16:creationId xmlns:a16="http://schemas.microsoft.com/office/drawing/2014/main" id="{F39C7CFB-42B6-4D81-B6A4-618257A31F08}"/>
              </a:ext>
            </a:extLst>
          </p:cNvPr>
          <p:cNvSpPr>
            <a:spLocks noGrp="1"/>
          </p:cNvSpPr>
          <p:nvPr>
            <p:ph type="body" sz="quarter" idx="13"/>
          </p:nvPr>
        </p:nvSpPr>
        <p:spPr/>
        <p:txBody>
          <a:bodyPr/>
          <a:lstStyle/>
          <a:p>
            <a:endParaRPr lang="en-GB"/>
          </a:p>
        </p:txBody>
      </p:sp>
      <p:sp>
        <p:nvSpPr>
          <p:cNvPr id="4" name="Pladsholder til tekst 3">
            <a:extLst>
              <a:ext uri="{FF2B5EF4-FFF2-40B4-BE49-F238E27FC236}">
                <a16:creationId xmlns:a16="http://schemas.microsoft.com/office/drawing/2014/main" id="{1DB3A9FF-4794-486C-B2ED-229D9EC53D8E}"/>
              </a:ext>
            </a:extLst>
          </p:cNvPr>
          <p:cNvSpPr>
            <a:spLocks noGrp="1"/>
          </p:cNvSpPr>
          <p:nvPr>
            <p:ph type="body" sz="quarter" idx="14"/>
          </p:nvPr>
        </p:nvSpPr>
        <p:spPr>
          <a:xfrm>
            <a:off x="311658" y="1129308"/>
            <a:ext cx="8280920" cy="4177059"/>
          </a:xfrm>
        </p:spPr>
        <p:txBody>
          <a:bodyPr numCol="2"/>
          <a:lstStyle/>
          <a:p>
            <a:pPr marL="285750" indent="-285750">
              <a:buFont typeface="Arial" panose="020B0604020202020204" pitchFamily="34" charset="0"/>
              <a:buChar char="•"/>
            </a:pPr>
            <a:r>
              <a:rPr lang="en-GB">
                <a:sym typeface="Tahoma" pitchFamily="34" charset="0"/>
              </a:rPr>
              <a:t>What is EASI? </a:t>
            </a:r>
            <a:r>
              <a:rPr lang="en-GB" i="1">
                <a:sym typeface="Tahoma" pitchFamily="34" charset="0"/>
              </a:rPr>
              <a:t>(should always be included)</a:t>
            </a:r>
          </a:p>
          <a:p>
            <a:pPr marL="285750" indent="-285750">
              <a:buFont typeface="Arial" panose="020B0604020202020204" pitchFamily="34" charset="0"/>
              <a:buChar char="•"/>
            </a:pPr>
            <a:r>
              <a:rPr lang="en-GB">
                <a:sym typeface="Tahoma" pitchFamily="34" charset="0"/>
              </a:rPr>
              <a:t>Team</a:t>
            </a:r>
          </a:p>
          <a:p>
            <a:pPr marL="285750" indent="-285750">
              <a:buFont typeface="Arial" panose="020B0604020202020204" pitchFamily="34" charset="0"/>
              <a:buChar char="•"/>
            </a:pPr>
            <a:r>
              <a:rPr lang="en-GB">
                <a:sym typeface="Tahoma" pitchFamily="34" charset="0"/>
              </a:rPr>
              <a:t>Cooperation</a:t>
            </a:r>
          </a:p>
          <a:p>
            <a:pPr marL="285750" indent="-285750">
              <a:buFont typeface="Arial" panose="020B0604020202020204" pitchFamily="34" charset="0"/>
              <a:buChar char="•"/>
            </a:pPr>
            <a:r>
              <a:rPr lang="en-GB">
                <a:sym typeface="Tahoma" pitchFamily="34" charset="0"/>
              </a:rPr>
              <a:t>Strengths &amp; Pitfalls</a:t>
            </a:r>
            <a:endParaRPr lang="en-GB"/>
          </a:p>
          <a:p>
            <a:pPr marL="285750" indent="-285750">
              <a:buFont typeface="Arial" panose="020B0604020202020204" pitchFamily="34" charset="0"/>
              <a:buChar char="•"/>
            </a:pPr>
            <a:r>
              <a:rPr lang="en-GB"/>
              <a:t>Motivation</a:t>
            </a:r>
          </a:p>
          <a:p>
            <a:pPr marL="285750" indent="-285750">
              <a:buFont typeface="Arial" panose="020B0604020202020204" pitchFamily="34" charset="0"/>
              <a:buChar char="•"/>
            </a:pPr>
            <a:r>
              <a:rPr lang="en-GB">
                <a:sym typeface="Tahoma" pitchFamily="34" charset="0"/>
              </a:rPr>
              <a:t>Spot a type</a:t>
            </a:r>
          </a:p>
          <a:p>
            <a:pPr marL="285750" indent="-285750">
              <a:buFont typeface="Arial" panose="020B0604020202020204" pitchFamily="34" charset="0"/>
              <a:buChar char="•"/>
            </a:pPr>
            <a:r>
              <a:rPr lang="en-GB">
                <a:sym typeface="Tahoma" pitchFamily="34" charset="0"/>
              </a:rPr>
              <a:t>Communication</a:t>
            </a:r>
            <a:endParaRPr lang="en-GB"/>
          </a:p>
          <a:p>
            <a:pPr marL="285750" indent="-285750">
              <a:buFont typeface="Arial" panose="020B0604020202020204" pitchFamily="34" charset="0"/>
              <a:buChar char="•"/>
            </a:pPr>
            <a:r>
              <a:rPr lang="en-GB">
                <a:sym typeface="Tahoma" pitchFamily="34" charset="0"/>
              </a:rPr>
              <a:t>Leadership style in the team</a:t>
            </a:r>
          </a:p>
          <a:p>
            <a:pPr marL="285750" indent="-285750">
              <a:buFont typeface="Arial" panose="020B0604020202020204" pitchFamily="34" charset="0"/>
              <a:buChar char="•"/>
            </a:pPr>
            <a:r>
              <a:rPr lang="en-GB">
                <a:sym typeface="Tahoma" pitchFamily="34" charset="0"/>
              </a:rPr>
              <a:t>Prevent conflicts in the team</a:t>
            </a:r>
          </a:p>
        </p:txBody>
      </p:sp>
      <p:graphicFrame>
        <p:nvGraphicFramePr>
          <p:cNvPr id="10" name="Diagram 9">
            <a:extLst>
              <a:ext uri="{FF2B5EF4-FFF2-40B4-BE49-F238E27FC236}">
                <a16:creationId xmlns:a16="http://schemas.microsoft.com/office/drawing/2014/main" id="{E7DBE40B-791A-4F44-BC36-CEDB633900B2}"/>
              </a:ext>
            </a:extLst>
          </p:cNvPr>
          <p:cNvGraphicFramePr/>
          <p:nvPr>
            <p:extLst>
              <p:ext uri="{D42A27DB-BD31-4B8C-83A1-F6EECF244321}">
                <p14:modId xmlns:p14="http://schemas.microsoft.com/office/powerpoint/2010/main" val="3961524648"/>
              </p:ext>
            </p:extLst>
          </p:nvPr>
        </p:nvGraphicFramePr>
        <p:xfrm>
          <a:off x="3650609" y="1671916"/>
          <a:ext cx="5181733" cy="25537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971662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3" name="Undertitel 2">
            <a:extLst>
              <a:ext uri="{FF2B5EF4-FFF2-40B4-BE49-F238E27FC236}">
                <a16:creationId xmlns:a16="http://schemas.microsoft.com/office/drawing/2014/main" id="{9BF1ADDC-370F-4228-89C4-9BD83FB7AE33}"/>
              </a:ext>
            </a:extLst>
          </p:cNvPr>
          <p:cNvSpPr>
            <a:spLocks noGrp="1"/>
          </p:cNvSpPr>
          <p:nvPr>
            <p:ph type="subTitle" idx="1"/>
          </p:nvPr>
        </p:nvSpPr>
        <p:spPr/>
        <p:txBody>
          <a:bodyPr/>
          <a:lstStyle/>
          <a:p>
            <a:pPr marL="285750" indent="-285750">
              <a:buFont typeface="Wingdings" panose="05000000000000000000" pitchFamily="2" charset="2"/>
              <a:buChar char="ü"/>
            </a:pPr>
            <a:r>
              <a:rPr lang="en-GB">
                <a:solidFill>
                  <a:schemeClr val="tx2"/>
                </a:solidFill>
              </a:rPr>
              <a:t>Select and adjust the relevant slides</a:t>
            </a:r>
          </a:p>
          <a:p>
            <a:pPr marL="285750" indent="-285750">
              <a:buFont typeface="Wingdings" panose="05000000000000000000" pitchFamily="2" charset="2"/>
              <a:buChar char="ü"/>
            </a:pPr>
            <a:r>
              <a:rPr lang="en-GB">
                <a:solidFill>
                  <a:schemeClr val="tx2"/>
                </a:solidFill>
              </a:rPr>
              <a:t>Replace analyses with the team’s own analyses</a:t>
            </a:r>
          </a:p>
          <a:p>
            <a:pPr marL="285750" indent="-285750">
              <a:buFont typeface="Wingdings" panose="05000000000000000000" pitchFamily="2" charset="2"/>
              <a:buChar char="ü"/>
            </a:pPr>
            <a:r>
              <a:rPr lang="en-GB">
                <a:solidFill>
                  <a:schemeClr val="tx2"/>
                </a:solidFill>
              </a:rPr>
              <a:t>Delete the other slides</a:t>
            </a:r>
          </a:p>
          <a:p>
            <a:pPr marL="285750" indent="-285750">
              <a:buFont typeface="Wingdings" panose="05000000000000000000" pitchFamily="2" charset="2"/>
              <a:buChar char="ü"/>
            </a:pPr>
            <a:r>
              <a:rPr lang="en-GB">
                <a:solidFill>
                  <a:schemeClr val="tx2"/>
                </a:solidFill>
              </a:rPr>
              <a:t>Delete these instructions</a:t>
            </a:r>
            <a:endParaRPr lang="da-DK">
              <a:solidFill>
                <a:schemeClr val="tx2"/>
              </a:solidFill>
            </a:endParaRPr>
          </a:p>
        </p:txBody>
      </p:sp>
      <p:sp>
        <p:nvSpPr>
          <p:cNvPr id="4" name="Pladsholder til tekst 3">
            <a:extLst>
              <a:ext uri="{FF2B5EF4-FFF2-40B4-BE49-F238E27FC236}">
                <a16:creationId xmlns:a16="http://schemas.microsoft.com/office/drawing/2014/main" id="{47DCB648-B909-4D9A-899B-98018EBE2D46}"/>
              </a:ext>
            </a:extLst>
          </p:cNvPr>
          <p:cNvSpPr>
            <a:spLocks noGrp="1"/>
          </p:cNvSpPr>
          <p:nvPr>
            <p:ph type="body" sz="quarter" idx="13"/>
          </p:nvPr>
        </p:nvSpPr>
        <p:spPr/>
        <p:txBody>
          <a:bodyPr/>
          <a:lstStyle/>
          <a:p>
            <a:endParaRPr lang="da-DK"/>
          </a:p>
        </p:txBody>
      </p:sp>
      <p:sp>
        <p:nvSpPr>
          <p:cNvPr id="5" name="Pladsholder til tekst 4">
            <a:extLst>
              <a:ext uri="{FF2B5EF4-FFF2-40B4-BE49-F238E27FC236}">
                <a16:creationId xmlns:a16="http://schemas.microsoft.com/office/drawing/2014/main" id="{F853F8E0-DAEB-4B50-AEB1-0B3AD374BEB7}"/>
              </a:ext>
            </a:extLst>
          </p:cNvPr>
          <p:cNvSpPr>
            <a:spLocks noGrp="1"/>
          </p:cNvSpPr>
          <p:nvPr>
            <p:ph type="body" sz="quarter" idx="14"/>
          </p:nvPr>
        </p:nvSpPr>
        <p:spPr/>
        <p:txBody>
          <a:bodyPr/>
          <a:lstStyle/>
          <a:p>
            <a:r>
              <a:rPr lang="da-DK" b="1" err="1">
                <a:solidFill>
                  <a:schemeClr val="tx2"/>
                </a:solidFill>
              </a:rPr>
              <a:t>topic</a:t>
            </a:r>
            <a:r>
              <a:rPr lang="da-DK" b="1">
                <a:solidFill>
                  <a:schemeClr val="tx2"/>
                </a:solidFill>
              </a:rPr>
              <a:t> – </a:t>
            </a:r>
            <a:r>
              <a:rPr lang="da-DK" b="1" err="1">
                <a:solidFill>
                  <a:schemeClr val="tx2"/>
                </a:solidFill>
              </a:rPr>
              <a:t>our</a:t>
            </a:r>
            <a:r>
              <a:rPr lang="da-DK" b="1">
                <a:solidFill>
                  <a:schemeClr val="tx2"/>
                </a:solidFill>
              </a:rPr>
              <a:t> team</a:t>
            </a:r>
          </a:p>
        </p:txBody>
      </p:sp>
    </p:spTree>
    <p:extLst>
      <p:ext uri="{BB962C8B-B14F-4D97-AF65-F5344CB8AC3E}">
        <p14:creationId xmlns:p14="http://schemas.microsoft.com/office/powerpoint/2010/main" val="35527604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dsholder til tekst 5">
            <a:extLst>
              <a:ext uri="{FF2B5EF4-FFF2-40B4-BE49-F238E27FC236}">
                <a16:creationId xmlns:a16="http://schemas.microsoft.com/office/drawing/2014/main" id="{4FB0E1E7-2EF3-4012-ACEE-08F32EE0B231}"/>
              </a:ext>
            </a:extLst>
          </p:cNvPr>
          <p:cNvSpPr>
            <a:spLocks noGrp="1"/>
          </p:cNvSpPr>
          <p:nvPr>
            <p:ph type="body" sz="quarter" idx="11"/>
          </p:nvPr>
        </p:nvSpPr>
        <p:spPr>
          <a:xfrm>
            <a:off x="107505" y="0"/>
            <a:ext cx="5400087" cy="883828"/>
          </a:xfrm>
        </p:spPr>
        <p:txBody>
          <a:bodyPr/>
          <a:lstStyle/>
          <a:p>
            <a:r>
              <a:rPr lang="en-US"/>
              <a:t>The report ”Understand your team”</a:t>
            </a:r>
          </a:p>
        </p:txBody>
      </p:sp>
      <p:sp>
        <p:nvSpPr>
          <p:cNvPr id="7" name="Pladsholder til tekst 6">
            <a:extLst>
              <a:ext uri="{FF2B5EF4-FFF2-40B4-BE49-F238E27FC236}">
                <a16:creationId xmlns:a16="http://schemas.microsoft.com/office/drawing/2014/main" id="{2877455C-5EE7-4B01-921E-30302EF188E9}"/>
              </a:ext>
            </a:extLst>
          </p:cNvPr>
          <p:cNvSpPr>
            <a:spLocks noGrp="1"/>
          </p:cNvSpPr>
          <p:nvPr>
            <p:ph type="body" sz="quarter" idx="13"/>
          </p:nvPr>
        </p:nvSpPr>
        <p:spPr/>
        <p:txBody>
          <a:bodyPr/>
          <a:lstStyle/>
          <a:p>
            <a:endParaRPr lang="en-US"/>
          </a:p>
        </p:txBody>
      </p:sp>
      <p:sp>
        <p:nvSpPr>
          <p:cNvPr id="8" name="Pladsholder til tekst 7">
            <a:extLst>
              <a:ext uri="{FF2B5EF4-FFF2-40B4-BE49-F238E27FC236}">
                <a16:creationId xmlns:a16="http://schemas.microsoft.com/office/drawing/2014/main" id="{E89D2611-7FD3-4B31-9ECF-C41AF523A70F}"/>
              </a:ext>
            </a:extLst>
          </p:cNvPr>
          <p:cNvSpPr>
            <a:spLocks noGrp="1"/>
          </p:cNvSpPr>
          <p:nvPr>
            <p:ph type="body" sz="quarter" idx="14"/>
          </p:nvPr>
        </p:nvSpPr>
        <p:spPr>
          <a:xfrm>
            <a:off x="395536" y="1128713"/>
            <a:ext cx="4924569" cy="3744912"/>
          </a:xfrm>
        </p:spPr>
        <p:txBody>
          <a:bodyPr/>
          <a:lstStyle/>
          <a:p>
            <a:r>
              <a:rPr lang="en-US" sz="1400"/>
              <a:t>The report ”Understand your team” provides tools for getting a better understanding of your team. </a:t>
            </a:r>
          </a:p>
          <a:p>
            <a:r>
              <a:rPr lang="en-US" sz="1400"/>
              <a:t>It tells you what to pay attention to if you have a team with many people of one type or the contrary, if you have a team that represents all the types. </a:t>
            </a:r>
          </a:p>
          <a:p>
            <a:r>
              <a:rPr lang="en-US" sz="1400"/>
              <a:t>It also provides additional advice on how you might combine primary and secondary behavior – in order to utilize all the nuances and understand your team’s real strengths and pitfalls.</a:t>
            </a:r>
          </a:p>
          <a:p>
            <a:r>
              <a:rPr lang="en-US" sz="1400"/>
              <a:t>So what does it mean, if your team lacks a supporter? Or an implementer? This report offers a suggestion. </a:t>
            </a:r>
          </a:p>
          <a:p>
            <a:endParaRPr lang="en-US" sz="1400"/>
          </a:p>
          <a:p>
            <a:r>
              <a:rPr lang="en-US" sz="1400"/>
              <a:t>Download the report here:</a:t>
            </a:r>
          </a:p>
          <a:p>
            <a:r>
              <a:rPr lang="en-US" sz="1400">
                <a:hlinkClick r:id="rId3"/>
              </a:rPr>
              <a:t>https://master.dk/loesninger/easi/easi-materiale/</a:t>
            </a:r>
            <a:r>
              <a:rPr lang="en-US" sz="1400"/>
              <a:t> </a:t>
            </a:r>
          </a:p>
        </p:txBody>
      </p:sp>
      <p:pic>
        <p:nvPicPr>
          <p:cNvPr id="9" name="Billede 8">
            <a:extLst>
              <a:ext uri="{FF2B5EF4-FFF2-40B4-BE49-F238E27FC236}">
                <a16:creationId xmlns:a16="http://schemas.microsoft.com/office/drawing/2014/main" id="{C21E1679-5B9F-446D-98B2-C4BD3047150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21396780">
            <a:off x="5652348" y="1323172"/>
            <a:ext cx="1761326" cy="24974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Billede 10">
            <a:extLst>
              <a:ext uri="{FF2B5EF4-FFF2-40B4-BE49-F238E27FC236}">
                <a16:creationId xmlns:a16="http://schemas.microsoft.com/office/drawing/2014/main" id="{79C372B6-4405-418F-81D7-B5F03EB7092B}"/>
              </a:ext>
            </a:extLst>
          </p:cNvPr>
          <p:cNvPicPr/>
          <p:nvPr/>
        </p:nvPicPr>
        <p:blipFill>
          <a:blip r:embed="rId5"/>
          <a:stretch>
            <a:fillRect/>
          </a:stretch>
        </p:blipFill>
        <p:spPr>
          <a:xfrm rot="492211">
            <a:off x="6831738" y="1773617"/>
            <a:ext cx="1889235" cy="25393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707526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dsholder til billede 6">
            <a:extLst>
              <a:ext uri="{FF2B5EF4-FFF2-40B4-BE49-F238E27FC236}">
                <a16:creationId xmlns:a16="http://schemas.microsoft.com/office/drawing/2014/main" id="{EE3BEE4F-0F49-46A4-A67B-A7530D4DAF97}"/>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
        <p:nvSpPr>
          <p:cNvPr id="2" name="Pladsholder til tekst 1">
            <a:extLst>
              <a:ext uri="{FF2B5EF4-FFF2-40B4-BE49-F238E27FC236}">
                <a16:creationId xmlns:a16="http://schemas.microsoft.com/office/drawing/2014/main" id="{E47DD983-57BC-42B4-AB03-064E988FA597}"/>
              </a:ext>
            </a:extLst>
          </p:cNvPr>
          <p:cNvSpPr>
            <a:spLocks noGrp="1"/>
          </p:cNvSpPr>
          <p:nvPr>
            <p:ph type="body" sz="quarter" idx="11"/>
          </p:nvPr>
        </p:nvSpPr>
        <p:spPr>
          <a:xfrm>
            <a:off x="107505" y="0"/>
            <a:ext cx="5467029" cy="883828"/>
          </a:xfrm>
        </p:spPr>
        <p:txBody>
          <a:bodyPr/>
          <a:lstStyle/>
          <a:p>
            <a:r>
              <a:rPr lang="en-US"/>
              <a:t>All the types are equally important </a:t>
            </a:r>
          </a:p>
        </p:txBody>
      </p:sp>
      <p:sp>
        <p:nvSpPr>
          <p:cNvPr id="5" name="Pladsholder til tekst 4">
            <a:extLst>
              <a:ext uri="{FF2B5EF4-FFF2-40B4-BE49-F238E27FC236}">
                <a16:creationId xmlns:a16="http://schemas.microsoft.com/office/drawing/2014/main" id="{673B613C-EA01-48E7-B480-6A3D0B5FAD63}"/>
              </a:ext>
            </a:extLst>
          </p:cNvPr>
          <p:cNvSpPr>
            <a:spLocks noGrp="1"/>
          </p:cNvSpPr>
          <p:nvPr>
            <p:ph type="body" sz="quarter" idx="14"/>
          </p:nvPr>
        </p:nvSpPr>
        <p:spPr>
          <a:xfrm>
            <a:off x="395536" y="1128713"/>
            <a:ext cx="3960812" cy="3600995"/>
          </a:xfrm>
        </p:spPr>
        <p:txBody>
          <a:bodyPr/>
          <a:lstStyle/>
          <a:p>
            <a:r>
              <a:rPr lang="en-US"/>
              <a:t>Companies with a high degree of diversity earn an average of 12.6 percentage points more than companies with less diversity in their teams. </a:t>
            </a:r>
          </a:p>
          <a:p>
            <a:r>
              <a:rPr lang="en-US"/>
              <a:t>Teams with high diversity are the ideal.</a:t>
            </a:r>
          </a:p>
          <a:p>
            <a:r>
              <a:rPr lang="en-US"/>
              <a:t>However, diversity requires acknowledging each other’s differences. </a:t>
            </a:r>
          </a:p>
          <a:p>
            <a:r>
              <a:rPr lang="en-US"/>
              <a:t>All types are equally important.</a:t>
            </a:r>
          </a:p>
          <a:p>
            <a:r>
              <a:rPr lang="en-US"/>
              <a:t>Differences help develop a team culture and increase productivity. </a:t>
            </a:r>
          </a:p>
        </p:txBody>
      </p:sp>
      <p:sp>
        <p:nvSpPr>
          <p:cNvPr id="8" name="Tekstfelt 7">
            <a:extLst>
              <a:ext uri="{FF2B5EF4-FFF2-40B4-BE49-F238E27FC236}">
                <a16:creationId xmlns:a16="http://schemas.microsoft.com/office/drawing/2014/main" id="{83C6CF67-0AA8-4438-8F78-0B8B83B0ACE8}"/>
              </a:ext>
            </a:extLst>
          </p:cNvPr>
          <p:cNvSpPr txBox="1"/>
          <p:nvPr/>
        </p:nvSpPr>
        <p:spPr>
          <a:xfrm>
            <a:off x="311658" y="4751249"/>
            <a:ext cx="1484015" cy="714551"/>
          </a:xfrm>
          <a:prstGeom prst="rect">
            <a:avLst/>
          </a:prstGeom>
          <a:noFill/>
        </p:spPr>
        <p:txBody>
          <a:bodyPr vert="horz" wrap="none" lIns="180000" tIns="180000" rIns="180000" bIns="360000" rtlCol="0" anchor="t" anchorCtr="0">
            <a:spAutoFit/>
          </a:bodyPr>
          <a:lstStyle/>
          <a:p>
            <a:r>
              <a:rPr lang="en-US" sz="1100" i="1"/>
              <a:t>Source: Mckinsey  </a:t>
            </a:r>
          </a:p>
        </p:txBody>
      </p:sp>
      <p:sp>
        <p:nvSpPr>
          <p:cNvPr id="4" name="Pladsholder til tekst 3">
            <a:extLst>
              <a:ext uri="{FF2B5EF4-FFF2-40B4-BE49-F238E27FC236}">
                <a16:creationId xmlns:a16="http://schemas.microsoft.com/office/drawing/2014/main" id="{638FB9A4-3C82-4AFE-9DB3-41E06418BBF1}"/>
              </a:ext>
            </a:extLst>
          </p:cNvPr>
          <p:cNvSpPr>
            <a:spLocks noGrp="1"/>
          </p:cNvSpPr>
          <p:nvPr>
            <p:ph type="body" sz="quarter" idx="13"/>
          </p:nvPr>
        </p:nvSpPr>
        <p:spPr>
          <a:xfrm>
            <a:off x="311658" y="614170"/>
            <a:ext cx="360000" cy="18000"/>
          </a:xfrm>
        </p:spPr>
        <p:txBody>
          <a:bodyPr/>
          <a:lstStyle/>
          <a:p>
            <a:endParaRPr lang="en-US"/>
          </a:p>
        </p:txBody>
      </p:sp>
    </p:spTree>
    <p:extLst>
      <p:ext uri="{BB962C8B-B14F-4D97-AF65-F5344CB8AC3E}">
        <p14:creationId xmlns:p14="http://schemas.microsoft.com/office/powerpoint/2010/main" val="22405509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a:extLst>
              <a:ext uri="{FF2B5EF4-FFF2-40B4-BE49-F238E27FC236}">
                <a16:creationId xmlns:a16="http://schemas.microsoft.com/office/drawing/2014/main" id="{66302C54-3501-46C5-9C57-995C2D48E187}"/>
              </a:ext>
            </a:extLst>
          </p:cNvPr>
          <p:cNvSpPr>
            <a:spLocks noGrp="1"/>
          </p:cNvSpPr>
          <p:nvPr>
            <p:ph type="body" sz="quarter" idx="11"/>
          </p:nvPr>
        </p:nvSpPr>
        <p:spPr>
          <a:xfrm>
            <a:off x="107505" y="0"/>
            <a:ext cx="1831803" cy="883828"/>
          </a:xfrm>
        </p:spPr>
        <p:txBody>
          <a:bodyPr/>
          <a:lstStyle/>
          <a:p>
            <a:r>
              <a:rPr lang="da-DK" err="1"/>
              <a:t>Your</a:t>
            </a:r>
            <a:r>
              <a:rPr lang="da-DK"/>
              <a:t> team</a:t>
            </a:r>
          </a:p>
        </p:txBody>
      </p:sp>
      <p:sp>
        <p:nvSpPr>
          <p:cNvPr id="5" name="Pladsholder til tekst 4">
            <a:extLst>
              <a:ext uri="{FF2B5EF4-FFF2-40B4-BE49-F238E27FC236}">
                <a16:creationId xmlns:a16="http://schemas.microsoft.com/office/drawing/2014/main" id="{3574C30B-0509-4E08-8BA4-C5D49D324D2D}"/>
              </a:ext>
            </a:extLst>
          </p:cNvPr>
          <p:cNvSpPr>
            <a:spLocks noGrp="1"/>
          </p:cNvSpPr>
          <p:nvPr>
            <p:ph type="body" sz="quarter" idx="13"/>
          </p:nvPr>
        </p:nvSpPr>
        <p:spPr/>
        <p:txBody>
          <a:bodyPr/>
          <a:lstStyle/>
          <a:p>
            <a:endParaRPr lang="da-DK"/>
          </a:p>
        </p:txBody>
      </p:sp>
      <p:pic>
        <p:nvPicPr>
          <p:cNvPr id="7" name="Billede 6">
            <a:extLst>
              <a:ext uri="{FF2B5EF4-FFF2-40B4-BE49-F238E27FC236}">
                <a16:creationId xmlns:a16="http://schemas.microsoft.com/office/drawing/2014/main" id="{641CF33A-276A-41CA-8F0D-084235B22AFE}"/>
              </a:ext>
            </a:extLst>
          </p:cNvPr>
          <p:cNvPicPr>
            <a:picLocks noChangeAspect="1"/>
          </p:cNvPicPr>
          <p:nvPr/>
        </p:nvPicPr>
        <p:blipFill>
          <a:blip r:embed="rId3"/>
          <a:stretch>
            <a:fillRect/>
          </a:stretch>
        </p:blipFill>
        <p:spPr>
          <a:xfrm>
            <a:off x="2569381" y="614170"/>
            <a:ext cx="4005238" cy="4247455"/>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a:extLst>
              <a:ext uri="{FF2B5EF4-FFF2-40B4-BE49-F238E27FC236}">
                <a16:creationId xmlns:a16="http://schemas.microsoft.com/office/drawing/2014/main" id="{66302C54-3501-46C5-9C57-995C2D48E187}"/>
              </a:ext>
            </a:extLst>
          </p:cNvPr>
          <p:cNvSpPr>
            <a:spLocks noGrp="1"/>
          </p:cNvSpPr>
          <p:nvPr>
            <p:ph type="body" sz="quarter" idx="11"/>
          </p:nvPr>
        </p:nvSpPr>
        <p:spPr>
          <a:xfrm>
            <a:off x="107505" y="0"/>
            <a:ext cx="1831803" cy="883828"/>
          </a:xfrm>
        </p:spPr>
        <p:txBody>
          <a:bodyPr/>
          <a:lstStyle/>
          <a:p>
            <a:r>
              <a:rPr lang="da-DK" err="1"/>
              <a:t>Your</a:t>
            </a:r>
            <a:r>
              <a:rPr lang="da-DK"/>
              <a:t> team</a:t>
            </a:r>
          </a:p>
        </p:txBody>
      </p:sp>
      <p:sp>
        <p:nvSpPr>
          <p:cNvPr id="5" name="Pladsholder til tekst 4">
            <a:extLst>
              <a:ext uri="{FF2B5EF4-FFF2-40B4-BE49-F238E27FC236}">
                <a16:creationId xmlns:a16="http://schemas.microsoft.com/office/drawing/2014/main" id="{3574C30B-0509-4E08-8BA4-C5D49D324D2D}"/>
              </a:ext>
            </a:extLst>
          </p:cNvPr>
          <p:cNvSpPr>
            <a:spLocks noGrp="1"/>
          </p:cNvSpPr>
          <p:nvPr>
            <p:ph type="body" sz="quarter" idx="13"/>
          </p:nvPr>
        </p:nvSpPr>
        <p:spPr/>
        <p:txBody>
          <a:bodyPr/>
          <a:lstStyle/>
          <a:p>
            <a:endParaRPr lang="da-DK"/>
          </a:p>
        </p:txBody>
      </p:sp>
      <p:pic>
        <p:nvPicPr>
          <p:cNvPr id="7" name="Billede 6">
            <a:extLst>
              <a:ext uri="{FF2B5EF4-FFF2-40B4-BE49-F238E27FC236}">
                <a16:creationId xmlns:a16="http://schemas.microsoft.com/office/drawing/2014/main" id="{0F84C76F-A206-4B7E-9A5B-101B94783539}"/>
              </a:ext>
            </a:extLst>
          </p:cNvPr>
          <p:cNvPicPr>
            <a:picLocks noChangeAspect="1"/>
          </p:cNvPicPr>
          <p:nvPr/>
        </p:nvPicPr>
        <p:blipFill>
          <a:blip r:embed="rId3"/>
          <a:stretch>
            <a:fillRect/>
          </a:stretch>
        </p:blipFill>
        <p:spPr>
          <a:xfrm>
            <a:off x="2629483" y="807065"/>
            <a:ext cx="3885034" cy="4100869"/>
          </a:xfrm>
          <a:prstGeom prst="rect">
            <a:avLst/>
          </a:prstGeom>
        </p:spPr>
      </p:pic>
    </p:spTree>
    <p:extLst>
      <p:ext uri="{BB962C8B-B14F-4D97-AF65-F5344CB8AC3E}">
        <p14:creationId xmlns:p14="http://schemas.microsoft.com/office/powerpoint/2010/main" val="22724500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1"/>
          </p:nvPr>
        </p:nvSpPr>
        <p:spPr>
          <a:xfrm>
            <a:off x="107505" y="0"/>
            <a:ext cx="6070784" cy="883828"/>
          </a:xfrm>
        </p:spPr>
        <p:txBody>
          <a:bodyPr/>
          <a:lstStyle/>
          <a:p>
            <a:r>
              <a:rPr lang="en-US">
                <a:sym typeface="Tahoma" pitchFamily="34" charset="0"/>
              </a:rPr>
              <a:t>Your team’s collective primary behavior</a:t>
            </a:r>
            <a:endParaRPr lang="en-US"/>
          </a:p>
        </p:txBody>
      </p:sp>
      <p:sp>
        <p:nvSpPr>
          <p:cNvPr id="3" name="Pladsholder til tekst 2"/>
          <p:cNvSpPr>
            <a:spLocks noGrp="1"/>
          </p:cNvSpPr>
          <p:nvPr>
            <p:ph type="body" sz="quarter" idx="13"/>
          </p:nvPr>
        </p:nvSpPr>
        <p:spPr/>
        <p:txBody>
          <a:bodyPr/>
          <a:lstStyle/>
          <a:p>
            <a:endParaRPr lang="en-US"/>
          </a:p>
        </p:txBody>
      </p:sp>
      <p:pic>
        <p:nvPicPr>
          <p:cNvPr id="7" name="Billede 6">
            <a:extLst>
              <a:ext uri="{FF2B5EF4-FFF2-40B4-BE49-F238E27FC236}">
                <a16:creationId xmlns:a16="http://schemas.microsoft.com/office/drawing/2014/main" id="{6CDBECED-CE1D-461A-AB7B-636BF57C48BB}"/>
              </a:ext>
            </a:extLst>
          </p:cNvPr>
          <p:cNvPicPr>
            <a:picLocks noChangeAspect="1"/>
          </p:cNvPicPr>
          <p:nvPr/>
        </p:nvPicPr>
        <p:blipFill>
          <a:blip r:embed="rId3"/>
          <a:stretch>
            <a:fillRect/>
          </a:stretch>
        </p:blipFill>
        <p:spPr>
          <a:xfrm>
            <a:off x="2851690" y="1057300"/>
            <a:ext cx="3440619" cy="3930614"/>
          </a:xfrm>
          <a:prstGeom prst="rect">
            <a:avLst/>
          </a:prstGeom>
        </p:spPr>
      </p:pic>
    </p:spTree>
    <p:extLst>
      <p:ext uri="{BB962C8B-B14F-4D97-AF65-F5344CB8AC3E}">
        <p14:creationId xmlns:p14="http://schemas.microsoft.com/office/powerpoint/2010/main" val="6638926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1"/>
          </p:nvPr>
        </p:nvSpPr>
        <p:spPr>
          <a:xfrm>
            <a:off x="107505" y="0"/>
            <a:ext cx="6157218" cy="883828"/>
          </a:xfrm>
        </p:spPr>
        <p:txBody>
          <a:bodyPr/>
          <a:lstStyle/>
          <a:p>
            <a:r>
              <a:rPr lang="en-US">
                <a:sym typeface="Tahoma" pitchFamily="34" charset="0"/>
              </a:rPr>
              <a:t>Your team’s primary/secondary behavior</a:t>
            </a:r>
            <a:endParaRPr lang="en-US"/>
          </a:p>
        </p:txBody>
      </p:sp>
      <p:sp>
        <p:nvSpPr>
          <p:cNvPr id="3" name="Pladsholder til tekst 2"/>
          <p:cNvSpPr>
            <a:spLocks noGrp="1"/>
          </p:cNvSpPr>
          <p:nvPr>
            <p:ph type="body" sz="quarter" idx="13"/>
          </p:nvPr>
        </p:nvSpPr>
        <p:spPr/>
        <p:txBody>
          <a:bodyPr/>
          <a:lstStyle/>
          <a:p>
            <a:endParaRPr lang="en-US"/>
          </a:p>
        </p:txBody>
      </p:sp>
      <p:pic>
        <p:nvPicPr>
          <p:cNvPr id="6" name="Billede 5">
            <a:extLst>
              <a:ext uri="{FF2B5EF4-FFF2-40B4-BE49-F238E27FC236}">
                <a16:creationId xmlns:a16="http://schemas.microsoft.com/office/drawing/2014/main" id="{E900A505-6394-4718-AD09-FC07ABFC7E9B}"/>
              </a:ext>
            </a:extLst>
          </p:cNvPr>
          <p:cNvPicPr>
            <a:picLocks noChangeAspect="1"/>
          </p:cNvPicPr>
          <p:nvPr/>
        </p:nvPicPr>
        <p:blipFill>
          <a:blip r:embed="rId3"/>
          <a:stretch>
            <a:fillRect/>
          </a:stretch>
        </p:blipFill>
        <p:spPr>
          <a:xfrm>
            <a:off x="1284856" y="1129308"/>
            <a:ext cx="6574288" cy="3764062"/>
          </a:xfrm>
          <a:prstGeom prst="rect">
            <a:avLst/>
          </a:prstGeom>
        </p:spPr>
      </p:pic>
    </p:spTree>
    <p:extLst>
      <p:ext uri="{BB962C8B-B14F-4D97-AF65-F5344CB8AC3E}">
        <p14:creationId xmlns:p14="http://schemas.microsoft.com/office/powerpoint/2010/main" val="32858352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1"/>
          </p:nvPr>
        </p:nvSpPr>
        <p:spPr>
          <a:xfrm>
            <a:off x="107505" y="0"/>
            <a:ext cx="6070784" cy="883828"/>
          </a:xfrm>
        </p:spPr>
        <p:txBody>
          <a:bodyPr/>
          <a:lstStyle/>
          <a:p>
            <a:r>
              <a:rPr lang="en-US">
                <a:sym typeface="Tahoma" pitchFamily="34" charset="0"/>
              </a:rPr>
              <a:t>Your team’s collective primary behavior</a:t>
            </a:r>
            <a:endParaRPr lang="en-US"/>
          </a:p>
        </p:txBody>
      </p:sp>
      <p:sp>
        <p:nvSpPr>
          <p:cNvPr id="3" name="Pladsholder til tekst 2"/>
          <p:cNvSpPr>
            <a:spLocks noGrp="1"/>
          </p:cNvSpPr>
          <p:nvPr>
            <p:ph type="body" sz="quarter" idx="13"/>
          </p:nvPr>
        </p:nvSpPr>
        <p:spPr/>
        <p:txBody>
          <a:bodyPr/>
          <a:lstStyle/>
          <a:p>
            <a:endParaRPr lang="en-US"/>
          </a:p>
        </p:txBody>
      </p:sp>
      <p:pic>
        <p:nvPicPr>
          <p:cNvPr id="7" name="Billede 6">
            <a:extLst>
              <a:ext uri="{FF2B5EF4-FFF2-40B4-BE49-F238E27FC236}">
                <a16:creationId xmlns:a16="http://schemas.microsoft.com/office/drawing/2014/main" id="{BF05A5E5-315E-4C2F-A0F4-46D0834A3694}"/>
              </a:ext>
            </a:extLst>
          </p:cNvPr>
          <p:cNvPicPr>
            <a:picLocks noChangeAspect="1"/>
          </p:cNvPicPr>
          <p:nvPr/>
        </p:nvPicPr>
        <p:blipFill>
          <a:blip r:embed="rId3"/>
          <a:stretch>
            <a:fillRect/>
          </a:stretch>
        </p:blipFill>
        <p:spPr>
          <a:xfrm>
            <a:off x="2851269" y="1057300"/>
            <a:ext cx="3441462" cy="3899613"/>
          </a:xfrm>
          <a:prstGeom prst="rect">
            <a:avLst/>
          </a:prstGeom>
        </p:spPr>
      </p:pic>
    </p:spTree>
    <p:extLst>
      <p:ext uri="{BB962C8B-B14F-4D97-AF65-F5344CB8AC3E}">
        <p14:creationId xmlns:p14="http://schemas.microsoft.com/office/powerpoint/2010/main" val="539118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1"/>
          </p:nvPr>
        </p:nvSpPr>
        <p:spPr>
          <a:xfrm>
            <a:off x="107505" y="0"/>
            <a:ext cx="6480126" cy="883828"/>
          </a:xfrm>
        </p:spPr>
        <p:txBody>
          <a:bodyPr/>
          <a:lstStyle/>
          <a:p>
            <a:r>
              <a:rPr lang="da-DK" err="1">
                <a:sym typeface="Tahoma" pitchFamily="34" charset="0"/>
              </a:rPr>
              <a:t>Your</a:t>
            </a:r>
            <a:r>
              <a:rPr lang="da-DK">
                <a:sym typeface="Tahoma" pitchFamily="34" charset="0"/>
              </a:rPr>
              <a:t> </a:t>
            </a:r>
            <a:r>
              <a:rPr lang="da-DK" err="1">
                <a:sym typeface="Tahoma" pitchFamily="34" charset="0"/>
              </a:rPr>
              <a:t>team’s</a:t>
            </a:r>
            <a:r>
              <a:rPr lang="da-DK">
                <a:sym typeface="Tahoma" pitchFamily="34" charset="0"/>
              </a:rPr>
              <a:t> </a:t>
            </a:r>
            <a:r>
              <a:rPr lang="da-DK" err="1">
                <a:sym typeface="Tahoma" pitchFamily="34" charset="0"/>
              </a:rPr>
              <a:t>primary</a:t>
            </a:r>
            <a:r>
              <a:rPr lang="da-DK">
                <a:sym typeface="Tahoma" pitchFamily="34" charset="0"/>
              </a:rPr>
              <a:t>/</a:t>
            </a:r>
            <a:r>
              <a:rPr lang="da-DK" err="1">
                <a:sym typeface="Tahoma" pitchFamily="34" charset="0"/>
              </a:rPr>
              <a:t>secondary</a:t>
            </a:r>
            <a:r>
              <a:rPr lang="da-DK">
                <a:sym typeface="Tahoma" pitchFamily="34" charset="0"/>
              </a:rPr>
              <a:t> Motivation</a:t>
            </a:r>
            <a:endParaRPr lang="da-DK"/>
          </a:p>
        </p:txBody>
      </p:sp>
      <p:sp>
        <p:nvSpPr>
          <p:cNvPr id="3" name="Pladsholder til tekst 2"/>
          <p:cNvSpPr>
            <a:spLocks noGrp="1"/>
          </p:cNvSpPr>
          <p:nvPr>
            <p:ph type="body" sz="quarter" idx="13"/>
          </p:nvPr>
        </p:nvSpPr>
        <p:spPr/>
        <p:txBody>
          <a:bodyPr/>
          <a:lstStyle/>
          <a:p>
            <a:endParaRPr lang="da-DK"/>
          </a:p>
        </p:txBody>
      </p:sp>
      <p:pic>
        <p:nvPicPr>
          <p:cNvPr id="7" name="Billede 6">
            <a:extLst>
              <a:ext uri="{FF2B5EF4-FFF2-40B4-BE49-F238E27FC236}">
                <a16:creationId xmlns:a16="http://schemas.microsoft.com/office/drawing/2014/main" id="{18377719-DFF8-439E-8CD7-6B71C069A722}"/>
              </a:ext>
            </a:extLst>
          </p:cNvPr>
          <p:cNvPicPr>
            <a:picLocks noChangeAspect="1"/>
          </p:cNvPicPr>
          <p:nvPr/>
        </p:nvPicPr>
        <p:blipFill>
          <a:blip r:embed="rId3"/>
          <a:stretch>
            <a:fillRect/>
          </a:stretch>
        </p:blipFill>
        <p:spPr>
          <a:xfrm>
            <a:off x="1274599" y="1129308"/>
            <a:ext cx="6594801" cy="3764062"/>
          </a:xfrm>
          <a:prstGeom prst="rect">
            <a:avLst/>
          </a:prstGeom>
        </p:spPr>
      </p:pic>
    </p:spTree>
    <p:extLst>
      <p:ext uri="{BB962C8B-B14F-4D97-AF65-F5344CB8AC3E}">
        <p14:creationId xmlns:p14="http://schemas.microsoft.com/office/powerpoint/2010/main" val="12282674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3E4E8599-0A5F-4D7D-96CC-3737DB48F3EE}"/>
              </a:ext>
            </a:extLst>
          </p:cNvPr>
          <p:cNvSpPr>
            <a:spLocks noGrp="1"/>
          </p:cNvSpPr>
          <p:nvPr>
            <p:ph type="body" sz="quarter" idx="11"/>
          </p:nvPr>
        </p:nvSpPr>
        <p:spPr>
          <a:xfrm>
            <a:off x="107505" y="0"/>
            <a:ext cx="5065059" cy="883828"/>
          </a:xfrm>
        </p:spPr>
        <p:txBody>
          <a:bodyPr/>
          <a:lstStyle/>
          <a:p>
            <a:r>
              <a:rPr lang="da-DK" err="1"/>
              <a:t>Your</a:t>
            </a:r>
            <a:r>
              <a:rPr lang="da-DK"/>
              <a:t> </a:t>
            </a:r>
            <a:r>
              <a:rPr lang="da-DK" err="1"/>
              <a:t>collective</a:t>
            </a:r>
            <a:r>
              <a:rPr lang="da-DK"/>
              <a:t> team </a:t>
            </a:r>
            <a:r>
              <a:rPr lang="da-DK" err="1"/>
              <a:t>preferences</a:t>
            </a:r>
            <a:endParaRPr lang="da-DK"/>
          </a:p>
        </p:txBody>
      </p:sp>
      <p:sp>
        <p:nvSpPr>
          <p:cNvPr id="3" name="Pladsholder til tekst 2">
            <a:extLst>
              <a:ext uri="{FF2B5EF4-FFF2-40B4-BE49-F238E27FC236}">
                <a16:creationId xmlns:a16="http://schemas.microsoft.com/office/drawing/2014/main" id="{A1BF82A0-5A87-4649-9702-A1265A4D2D18}"/>
              </a:ext>
            </a:extLst>
          </p:cNvPr>
          <p:cNvSpPr>
            <a:spLocks noGrp="1"/>
          </p:cNvSpPr>
          <p:nvPr>
            <p:ph type="body" sz="quarter" idx="13"/>
          </p:nvPr>
        </p:nvSpPr>
        <p:spPr/>
        <p:txBody>
          <a:bodyPr/>
          <a:lstStyle/>
          <a:p>
            <a:endParaRPr lang="da-DK"/>
          </a:p>
        </p:txBody>
      </p:sp>
      <p:pic>
        <p:nvPicPr>
          <p:cNvPr id="7" name="Billede 6">
            <a:extLst>
              <a:ext uri="{FF2B5EF4-FFF2-40B4-BE49-F238E27FC236}">
                <a16:creationId xmlns:a16="http://schemas.microsoft.com/office/drawing/2014/main" id="{D4234FF2-87FC-4018-B650-B3DE0DF75CF4}"/>
              </a:ext>
            </a:extLst>
          </p:cNvPr>
          <p:cNvPicPr>
            <a:picLocks noChangeAspect="1"/>
          </p:cNvPicPr>
          <p:nvPr/>
        </p:nvPicPr>
        <p:blipFill>
          <a:blip r:embed="rId3"/>
          <a:stretch>
            <a:fillRect/>
          </a:stretch>
        </p:blipFill>
        <p:spPr>
          <a:xfrm>
            <a:off x="1007390" y="1057300"/>
            <a:ext cx="7129220" cy="3780532"/>
          </a:xfrm>
          <a:prstGeom prst="rect">
            <a:avLst/>
          </a:prstGeom>
        </p:spPr>
      </p:pic>
    </p:spTree>
    <p:extLst>
      <p:ext uri="{BB962C8B-B14F-4D97-AF65-F5344CB8AC3E}">
        <p14:creationId xmlns:p14="http://schemas.microsoft.com/office/powerpoint/2010/main" val="15974664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tekst 3">
            <a:extLst>
              <a:ext uri="{FF2B5EF4-FFF2-40B4-BE49-F238E27FC236}">
                <a16:creationId xmlns:a16="http://schemas.microsoft.com/office/drawing/2014/main" id="{5CE3B7FB-826D-44ED-93E6-F4FD060CDC4F}"/>
              </a:ext>
            </a:extLst>
          </p:cNvPr>
          <p:cNvSpPr>
            <a:spLocks noGrp="1"/>
          </p:cNvSpPr>
          <p:nvPr>
            <p:ph type="body" sz="quarter" idx="13"/>
          </p:nvPr>
        </p:nvSpPr>
        <p:spPr>
          <a:xfrm>
            <a:off x="4392000" y="985292"/>
            <a:ext cx="360000" cy="18000"/>
          </a:xfrm>
        </p:spPr>
        <p:txBody>
          <a:bodyPr/>
          <a:lstStyle/>
          <a:p>
            <a:endParaRPr lang="en-US"/>
          </a:p>
        </p:txBody>
      </p:sp>
      <p:sp>
        <p:nvSpPr>
          <p:cNvPr id="16" name="Rektangel 15">
            <a:extLst>
              <a:ext uri="{FF2B5EF4-FFF2-40B4-BE49-F238E27FC236}">
                <a16:creationId xmlns:a16="http://schemas.microsoft.com/office/drawing/2014/main" id="{8D4EA0B8-3557-458A-800F-65D6D09D7138}"/>
              </a:ext>
            </a:extLst>
          </p:cNvPr>
          <p:cNvSpPr/>
          <p:nvPr/>
        </p:nvSpPr>
        <p:spPr>
          <a:xfrm>
            <a:off x="179512" y="1633364"/>
            <a:ext cx="8784976" cy="26642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ladsholder til tekst 4">
            <a:extLst>
              <a:ext uri="{FF2B5EF4-FFF2-40B4-BE49-F238E27FC236}">
                <a16:creationId xmlns:a16="http://schemas.microsoft.com/office/drawing/2014/main" id="{57B1383D-2003-44B1-89AD-3C749DE9830C}"/>
              </a:ext>
            </a:extLst>
          </p:cNvPr>
          <p:cNvSpPr>
            <a:spLocks noGrp="1"/>
          </p:cNvSpPr>
          <p:nvPr>
            <p:ph type="body" sz="quarter" idx="14"/>
          </p:nvPr>
        </p:nvSpPr>
        <p:spPr>
          <a:xfrm>
            <a:off x="2051720" y="441785"/>
            <a:ext cx="4895850" cy="792163"/>
          </a:xfrm>
        </p:spPr>
        <p:txBody>
          <a:bodyPr/>
          <a:lstStyle/>
          <a:p>
            <a:r>
              <a:rPr lang="en-US" b="1">
                <a:solidFill>
                  <a:schemeClr val="tx2"/>
                </a:solidFill>
              </a:rPr>
              <a:t>[your heading for the day]</a:t>
            </a:r>
          </a:p>
        </p:txBody>
      </p:sp>
      <p:pic>
        <p:nvPicPr>
          <p:cNvPr id="6" name="Billede 5">
            <a:extLst>
              <a:ext uri="{FF2B5EF4-FFF2-40B4-BE49-F238E27FC236}">
                <a16:creationId xmlns:a16="http://schemas.microsoft.com/office/drawing/2014/main" id="{8D24EE72-CA8D-4619-AC7A-5B41F64690F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14000" y="927912"/>
            <a:ext cx="6516000" cy="4075200"/>
          </a:xfrm>
          <a:prstGeom prst="rect">
            <a:avLst/>
          </a:prstGeom>
          <a:noFill/>
          <a:ln>
            <a:noFill/>
          </a:ln>
        </p:spPr>
      </p:pic>
    </p:spTree>
    <p:extLst>
      <p:ext uri="{BB962C8B-B14F-4D97-AF65-F5344CB8AC3E}">
        <p14:creationId xmlns:p14="http://schemas.microsoft.com/office/powerpoint/2010/main" val="8790775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a:extLst>
              <a:ext uri="{FF2B5EF4-FFF2-40B4-BE49-F238E27FC236}">
                <a16:creationId xmlns:a16="http://schemas.microsoft.com/office/drawing/2014/main" id="{66302C54-3501-46C5-9C57-995C2D48E187}"/>
              </a:ext>
            </a:extLst>
          </p:cNvPr>
          <p:cNvSpPr>
            <a:spLocks noGrp="1"/>
          </p:cNvSpPr>
          <p:nvPr>
            <p:ph type="body" sz="quarter" idx="11"/>
          </p:nvPr>
        </p:nvSpPr>
        <p:spPr>
          <a:xfrm>
            <a:off x="107505" y="0"/>
            <a:ext cx="5287043" cy="883828"/>
          </a:xfrm>
        </p:spPr>
        <p:txBody>
          <a:bodyPr/>
          <a:lstStyle/>
          <a:p>
            <a:r>
              <a:rPr lang="da-DK" err="1"/>
              <a:t>Your</a:t>
            </a:r>
            <a:r>
              <a:rPr lang="da-DK"/>
              <a:t> team </a:t>
            </a:r>
            <a:r>
              <a:rPr lang="da-DK" err="1"/>
              <a:t>preferences</a:t>
            </a:r>
            <a:r>
              <a:rPr lang="da-DK"/>
              <a:t> – </a:t>
            </a:r>
            <a:r>
              <a:rPr lang="da-DK" err="1"/>
              <a:t>individual</a:t>
            </a:r>
            <a:endParaRPr lang="da-DK"/>
          </a:p>
        </p:txBody>
      </p:sp>
      <p:sp>
        <p:nvSpPr>
          <p:cNvPr id="5" name="Pladsholder til tekst 4">
            <a:extLst>
              <a:ext uri="{FF2B5EF4-FFF2-40B4-BE49-F238E27FC236}">
                <a16:creationId xmlns:a16="http://schemas.microsoft.com/office/drawing/2014/main" id="{3574C30B-0509-4E08-8BA4-C5D49D324D2D}"/>
              </a:ext>
            </a:extLst>
          </p:cNvPr>
          <p:cNvSpPr>
            <a:spLocks noGrp="1"/>
          </p:cNvSpPr>
          <p:nvPr>
            <p:ph type="body" sz="quarter" idx="13"/>
          </p:nvPr>
        </p:nvSpPr>
        <p:spPr/>
        <p:txBody>
          <a:bodyPr/>
          <a:lstStyle/>
          <a:p>
            <a:endParaRPr lang="da-DK"/>
          </a:p>
        </p:txBody>
      </p:sp>
      <p:pic>
        <p:nvPicPr>
          <p:cNvPr id="10" name="Billede 9">
            <a:extLst>
              <a:ext uri="{FF2B5EF4-FFF2-40B4-BE49-F238E27FC236}">
                <a16:creationId xmlns:a16="http://schemas.microsoft.com/office/drawing/2014/main" id="{97386FFB-694A-4062-9BAE-790625AF7C48}"/>
              </a:ext>
            </a:extLst>
          </p:cNvPr>
          <p:cNvPicPr>
            <a:picLocks noChangeAspect="1"/>
          </p:cNvPicPr>
          <p:nvPr/>
        </p:nvPicPr>
        <p:blipFill>
          <a:blip r:embed="rId3"/>
          <a:stretch>
            <a:fillRect/>
          </a:stretch>
        </p:blipFill>
        <p:spPr>
          <a:xfrm>
            <a:off x="2091755" y="2979342"/>
            <a:ext cx="3556021" cy="2035172"/>
          </a:xfrm>
          <a:prstGeom prst="rect">
            <a:avLst/>
          </a:prstGeom>
        </p:spPr>
      </p:pic>
      <p:pic>
        <p:nvPicPr>
          <p:cNvPr id="11" name="Billede 10">
            <a:extLst>
              <a:ext uri="{FF2B5EF4-FFF2-40B4-BE49-F238E27FC236}">
                <a16:creationId xmlns:a16="http://schemas.microsoft.com/office/drawing/2014/main" id="{D848380B-8A8E-4E24-A932-804AC0D07F6A}"/>
              </a:ext>
            </a:extLst>
          </p:cNvPr>
          <p:cNvPicPr>
            <a:picLocks noChangeAspect="1"/>
          </p:cNvPicPr>
          <p:nvPr/>
        </p:nvPicPr>
        <p:blipFill>
          <a:blip r:embed="rId4"/>
          <a:stretch>
            <a:fillRect/>
          </a:stretch>
        </p:blipFill>
        <p:spPr>
          <a:xfrm>
            <a:off x="5391717" y="2983926"/>
            <a:ext cx="1801688" cy="2070262"/>
          </a:xfrm>
          <a:prstGeom prst="rect">
            <a:avLst/>
          </a:prstGeom>
        </p:spPr>
      </p:pic>
      <p:pic>
        <p:nvPicPr>
          <p:cNvPr id="12" name="Billede 11">
            <a:extLst>
              <a:ext uri="{FF2B5EF4-FFF2-40B4-BE49-F238E27FC236}">
                <a16:creationId xmlns:a16="http://schemas.microsoft.com/office/drawing/2014/main" id="{985B5E56-C4EB-41D3-85FA-358F63220E2D}"/>
              </a:ext>
            </a:extLst>
          </p:cNvPr>
          <p:cNvPicPr>
            <a:picLocks noChangeAspect="1"/>
          </p:cNvPicPr>
          <p:nvPr/>
        </p:nvPicPr>
        <p:blipFill>
          <a:blip r:embed="rId5"/>
          <a:stretch>
            <a:fillRect/>
          </a:stretch>
        </p:blipFill>
        <p:spPr>
          <a:xfrm>
            <a:off x="1867669" y="989876"/>
            <a:ext cx="5325736" cy="2035172"/>
          </a:xfrm>
          <a:prstGeom prst="rect">
            <a:avLst/>
          </a:prstGeom>
        </p:spPr>
      </p:pic>
      <p:pic>
        <p:nvPicPr>
          <p:cNvPr id="13" name="Billede 12">
            <a:extLst>
              <a:ext uri="{FF2B5EF4-FFF2-40B4-BE49-F238E27FC236}">
                <a16:creationId xmlns:a16="http://schemas.microsoft.com/office/drawing/2014/main" id="{3A81A171-50AF-4D47-AAB9-C68DCC479303}"/>
              </a:ext>
            </a:extLst>
          </p:cNvPr>
          <p:cNvPicPr>
            <a:picLocks noChangeAspect="1"/>
          </p:cNvPicPr>
          <p:nvPr/>
        </p:nvPicPr>
        <p:blipFill>
          <a:blip r:embed="rId3"/>
          <a:stretch>
            <a:fillRect/>
          </a:stretch>
        </p:blipFill>
        <p:spPr>
          <a:xfrm>
            <a:off x="1835696" y="2983926"/>
            <a:ext cx="3556021" cy="2035172"/>
          </a:xfrm>
          <a:prstGeom prst="rect">
            <a:avLst/>
          </a:prstGeom>
        </p:spPr>
      </p:pic>
    </p:spTree>
    <p:extLst>
      <p:ext uri="{BB962C8B-B14F-4D97-AF65-F5344CB8AC3E}">
        <p14:creationId xmlns:p14="http://schemas.microsoft.com/office/powerpoint/2010/main" val="9679159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a:extLst>
              <a:ext uri="{FF2B5EF4-FFF2-40B4-BE49-F238E27FC236}">
                <a16:creationId xmlns:a16="http://schemas.microsoft.com/office/drawing/2014/main" id="{66302C54-3501-46C5-9C57-995C2D48E187}"/>
              </a:ext>
            </a:extLst>
          </p:cNvPr>
          <p:cNvSpPr>
            <a:spLocks noGrp="1"/>
          </p:cNvSpPr>
          <p:nvPr>
            <p:ph type="body" sz="quarter" idx="11"/>
          </p:nvPr>
        </p:nvSpPr>
        <p:spPr>
          <a:xfrm>
            <a:off x="107505" y="0"/>
            <a:ext cx="6615484" cy="883828"/>
          </a:xfrm>
        </p:spPr>
        <p:txBody>
          <a:bodyPr/>
          <a:lstStyle/>
          <a:p>
            <a:r>
              <a:rPr lang="da-DK" err="1"/>
              <a:t>Your</a:t>
            </a:r>
            <a:r>
              <a:rPr lang="da-DK"/>
              <a:t> </a:t>
            </a:r>
            <a:r>
              <a:rPr lang="da-DK" err="1"/>
              <a:t>collective</a:t>
            </a:r>
            <a:r>
              <a:rPr lang="da-DK"/>
              <a:t> team </a:t>
            </a:r>
            <a:r>
              <a:rPr lang="da-DK" err="1"/>
              <a:t>preferences</a:t>
            </a:r>
            <a:r>
              <a:rPr lang="da-DK"/>
              <a:t> – </a:t>
            </a:r>
            <a:r>
              <a:rPr lang="da-DK" err="1"/>
              <a:t>behavior</a:t>
            </a:r>
            <a:endParaRPr lang="da-DK"/>
          </a:p>
        </p:txBody>
      </p:sp>
      <p:sp>
        <p:nvSpPr>
          <p:cNvPr id="5" name="Pladsholder til tekst 4">
            <a:extLst>
              <a:ext uri="{FF2B5EF4-FFF2-40B4-BE49-F238E27FC236}">
                <a16:creationId xmlns:a16="http://schemas.microsoft.com/office/drawing/2014/main" id="{3574C30B-0509-4E08-8BA4-C5D49D324D2D}"/>
              </a:ext>
            </a:extLst>
          </p:cNvPr>
          <p:cNvSpPr>
            <a:spLocks noGrp="1"/>
          </p:cNvSpPr>
          <p:nvPr>
            <p:ph type="body" sz="quarter" idx="13"/>
          </p:nvPr>
        </p:nvSpPr>
        <p:spPr/>
        <p:txBody>
          <a:bodyPr/>
          <a:lstStyle/>
          <a:p>
            <a:endParaRPr lang="da-DK"/>
          </a:p>
        </p:txBody>
      </p:sp>
      <p:pic>
        <p:nvPicPr>
          <p:cNvPr id="7" name="Billede 6">
            <a:extLst>
              <a:ext uri="{FF2B5EF4-FFF2-40B4-BE49-F238E27FC236}">
                <a16:creationId xmlns:a16="http://schemas.microsoft.com/office/drawing/2014/main" id="{85798B75-2DF3-4682-9825-B097CB2666FD}"/>
              </a:ext>
            </a:extLst>
          </p:cNvPr>
          <p:cNvPicPr>
            <a:picLocks noChangeAspect="1"/>
          </p:cNvPicPr>
          <p:nvPr/>
        </p:nvPicPr>
        <p:blipFill>
          <a:blip r:embed="rId3"/>
          <a:stretch>
            <a:fillRect/>
          </a:stretch>
        </p:blipFill>
        <p:spPr>
          <a:xfrm>
            <a:off x="1509712" y="1104900"/>
            <a:ext cx="6124575" cy="3505200"/>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3" name="Undertitel 2">
            <a:extLst>
              <a:ext uri="{FF2B5EF4-FFF2-40B4-BE49-F238E27FC236}">
                <a16:creationId xmlns:a16="http://schemas.microsoft.com/office/drawing/2014/main" id="{9BF1ADDC-370F-4228-89C4-9BD83FB7AE33}"/>
              </a:ext>
            </a:extLst>
          </p:cNvPr>
          <p:cNvSpPr>
            <a:spLocks noGrp="1"/>
          </p:cNvSpPr>
          <p:nvPr>
            <p:ph type="subTitle" idx="1"/>
          </p:nvPr>
        </p:nvSpPr>
        <p:spPr/>
        <p:txBody>
          <a:bodyPr/>
          <a:lstStyle/>
          <a:p>
            <a:pPr marL="285750" indent="-285750">
              <a:buFont typeface="Wingdings" panose="05000000000000000000" pitchFamily="2" charset="2"/>
              <a:buChar char="ü"/>
            </a:pPr>
            <a:r>
              <a:rPr lang="en-GB">
                <a:solidFill>
                  <a:schemeClr val="tx2"/>
                </a:solidFill>
              </a:rPr>
              <a:t>Select and adjust the relevant slides</a:t>
            </a:r>
          </a:p>
          <a:p>
            <a:pPr marL="285750" indent="-285750">
              <a:buFont typeface="Wingdings" panose="05000000000000000000" pitchFamily="2" charset="2"/>
              <a:buChar char="ü"/>
            </a:pPr>
            <a:r>
              <a:rPr lang="en-GB">
                <a:solidFill>
                  <a:schemeClr val="tx2"/>
                </a:solidFill>
              </a:rPr>
              <a:t>Delete the other slides</a:t>
            </a:r>
          </a:p>
          <a:p>
            <a:pPr marL="285750" indent="-285750">
              <a:buFont typeface="Wingdings" panose="05000000000000000000" pitchFamily="2" charset="2"/>
              <a:buChar char="ü"/>
            </a:pPr>
            <a:r>
              <a:rPr lang="en-GB">
                <a:solidFill>
                  <a:schemeClr val="tx2"/>
                </a:solidFill>
              </a:rPr>
              <a:t>Delete these instructions</a:t>
            </a:r>
            <a:endParaRPr lang="da-DK">
              <a:solidFill>
                <a:schemeClr val="tx2"/>
              </a:solidFill>
              <a:latin typeface="+mn-lt"/>
            </a:endParaRPr>
          </a:p>
        </p:txBody>
      </p:sp>
      <p:sp>
        <p:nvSpPr>
          <p:cNvPr id="4" name="Pladsholder til tekst 3">
            <a:extLst>
              <a:ext uri="{FF2B5EF4-FFF2-40B4-BE49-F238E27FC236}">
                <a16:creationId xmlns:a16="http://schemas.microsoft.com/office/drawing/2014/main" id="{47DCB648-B909-4D9A-899B-98018EBE2D46}"/>
              </a:ext>
            </a:extLst>
          </p:cNvPr>
          <p:cNvSpPr>
            <a:spLocks noGrp="1"/>
          </p:cNvSpPr>
          <p:nvPr>
            <p:ph type="body" sz="quarter" idx="13"/>
          </p:nvPr>
        </p:nvSpPr>
        <p:spPr/>
        <p:txBody>
          <a:bodyPr/>
          <a:lstStyle/>
          <a:p>
            <a:endParaRPr lang="da-DK"/>
          </a:p>
        </p:txBody>
      </p:sp>
      <p:sp>
        <p:nvSpPr>
          <p:cNvPr id="5" name="Pladsholder til tekst 4">
            <a:extLst>
              <a:ext uri="{FF2B5EF4-FFF2-40B4-BE49-F238E27FC236}">
                <a16:creationId xmlns:a16="http://schemas.microsoft.com/office/drawing/2014/main" id="{F853F8E0-DAEB-4B50-AEB1-0B3AD374BEB7}"/>
              </a:ext>
            </a:extLst>
          </p:cNvPr>
          <p:cNvSpPr>
            <a:spLocks noGrp="1"/>
          </p:cNvSpPr>
          <p:nvPr>
            <p:ph type="body" sz="quarter" idx="14"/>
          </p:nvPr>
        </p:nvSpPr>
        <p:spPr/>
        <p:txBody>
          <a:bodyPr/>
          <a:lstStyle/>
          <a:p>
            <a:r>
              <a:rPr lang="da-DK" b="1" err="1">
                <a:solidFill>
                  <a:schemeClr val="tx2"/>
                </a:solidFill>
              </a:rPr>
              <a:t>topic</a:t>
            </a:r>
            <a:r>
              <a:rPr lang="da-DK" b="1">
                <a:solidFill>
                  <a:schemeClr val="tx2"/>
                </a:solidFill>
              </a:rPr>
              <a:t> – </a:t>
            </a:r>
            <a:r>
              <a:rPr lang="da-DK" b="1" err="1">
                <a:solidFill>
                  <a:schemeClr val="tx2"/>
                </a:solidFill>
              </a:rPr>
              <a:t>cooperation</a:t>
            </a:r>
            <a:endParaRPr lang="da-DK" b="1">
              <a:solidFill>
                <a:schemeClr val="tx2"/>
              </a:solidFill>
            </a:endParaRPr>
          </a:p>
        </p:txBody>
      </p:sp>
    </p:spTree>
    <p:extLst>
      <p:ext uri="{BB962C8B-B14F-4D97-AF65-F5344CB8AC3E}">
        <p14:creationId xmlns:p14="http://schemas.microsoft.com/office/powerpoint/2010/main" val="19697526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ladsholder til tekst 9">
            <a:extLst>
              <a:ext uri="{FF2B5EF4-FFF2-40B4-BE49-F238E27FC236}">
                <a16:creationId xmlns:a16="http://schemas.microsoft.com/office/drawing/2014/main" id="{BDE49B9A-A7F6-4F14-8ACF-EC4561EADEE8}"/>
              </a:ext>
            </a:extLst>
          </p:cNvPr>
          <p:cNvSpPr>
            <a:spLocks noGrp="1"/>
          </p:cNvSpPr>
          <p:nvPr>
            <p:ph type="body" sz="quarter" idx="11"/>
          </p:nvPr>
        </p:nvSpPr>
        <p:spPr>
          <a:xfrm>
            <a:off x="107505" y="0"/>
            <a:ext cx="4076776" cy="883828"/>
          </a:xfrm>
        </p:spPr>
        <p:txBody>
          <a:bodyPr/>
          <a:lstStyle/>
          <a:p>
            <a:r>
              <a:rPr lang="en-US"/>
              <a:t>Definition of cooperation</a:t>
            </a:r>
          </a:p>
        </p:txBody>
      </p:sp>
      <p:sp>
        <p:nvSpPr>
          <p:cNvPr id="11" name="Pladsholder til tekst 10">
            <a:extLst>
              <a:ext uri="{FF2B5EF4-FFF2-40B4-BE49-F238E27FC236}">
                <a16:creationId xmlns:a16="http://schemas.microsoft.com/office/drawing/2014/main" id="{D15E13F3-3272-4E4F-B67E-0FF75BD27576}"/>
              </a:ext>
            </a:extLst>
          </p:cNvPr>
          <p:cNvSpPr>
            <a:spLocks noGrp="1"/>
          </p:cNvSpPr>
          <p:nvPr>
            <p:ph type="body" sz="quarter" idx="13"/>
          </p:nvPr>
        </p:nvSpPr>
        <p:spPr/>
        <p:txBody>
          <a:bodyPr/>
          <a:lstStyle/>
          <a:p>
            <a:endParaRPr lang="en-US"/>
          </a:p>
        </p:txBody>
      </p:sp>
      <p:sp>
        <p:nvSpPr>
          <p:cNvPr id="12" name="Pladsholder til tekst 11">
            <a:extLst>
              <a:ext uri="{FF2B5EF4-FFF2-40B4-BE49-F238E27FC236}">
                <a16:creationId xmlns:a16="http://schemas.microsoft.com/office/drawing/2014/main" id="{734C8342-0EA8-48DE-9DCA-BF01D8C82F71}"/>
              </a:ext>
            </a:extLst>
          </p:cNvPr>
          <p:cNvSpPr>
            <a:spLocks noGrp="1"/>
          </p:cNvSpPr>
          <p:nvPr>
            <p:ph type="body" sz="quarter" idx="14"/>
          </p:nvPr>
        </p:nvSpPr>
        <p:spPr/>
        <p:txBody>
          <a:bodyPr/>
          <a:lstStyle/>
          <a:p>
            <a:r>
              <a:rPr lang="en-US"/>
              <a:t>Cooperation is most often about adapting to the needs of others.</a:t>
            </a:r>
          </a:p>
          <a:p>
            <a:r>
              <a:rPr lang="en-US"/>
              <a:t>Going forward, we want you to focus on how others perceive you. </a:t>
            </a:r>
          </a:p>
          <a:p>
            <a:r>
              <a:rPr lang="en-US"/>
              <a:t>Do not treat others as you would want them to treat you. </a:t>
            </a:r>
            <a:r>
              <a:rPr lang="en-US">
                <a:sym typeface="Wingdings" panose="05000000000000000000" pitchFamily="2" charset="2"/>
              </a:rPr>
              <a:t></a:t>
            </a:r>
          </a:p>
          <a:p>
            <a:r>
              <a:rPr lang="en-US">
                <a:sym typeface="Wingdings" panose="05000000000000000000" pitchFamily="2" charset="2"/>
              </a:rPr>
              <a:t>All the 4 types have different preferences for </a:t>
            </a:r>
            <a:r>
              <a:rPr lang="en-US" i="1">
                <a:sym typeface="Wingdings" panose="05000000000000000000" pitchFamily="2" charset="2"/>
              </a:rPr>
              <a:t>how </a:t>
            </a:r>
            <a:r>
              <a:rPr lang="en-US">
                <a:sym typeface="Wingdings" panose="05000000000000000000" pitchFamily="2" charset="2"/>
              </a:rPr>
              <a:t>to cooperate. </a:t>
            </a:r>
            <a:endParaRPr lang="en-US"/>
          </a:p>
        </p:txBody>
      </p:sp>
      <p:pic>
        <p:nvPicPr>
          <p:cNvPr id="26" name="Pladsholder til billede 25">
            <a:extLst>
              <a:ext uri="{FF2B5EF4-FFF2-40B4-BE49-F238E27FC236}">
                <a16:creationId xmlns:a16="http://schemas.microsoft.com/office/drawing/2014/main" id="{66D977B4-4763-424B-831C-ED135C2B22A8}"/>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7535887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1"/>
          </p:nvPr>
        </p:nvSpPr>
        <p:spPr>
          <a:xfrm>
            <a:off x="107505" y="0"/>
            <a:ext cx="3745852" cy="883828"/>
          </a:xfrm>
        </p:spPr>
        <p:txBody>
          <a:bodyPr/>
          <a:lstStyle/>
          <a:p>
            <a:r>
              <a:rPr lang="en-US"/>
              <a:t>Preferences of the types</a:t>
            </a:r>
          </a:p>
        </p:txBody>
      </p:sp>
      <p:sp>
        <p:nvSpPr>
          <p:cNvPr id="3" name="Pladsholder til tekst 2"/>
          <p:cNvSpPr>
            <a:spLocks noGrp="1"/>
          </p:cNvSpPr>
          <p:nvPr>
            <p:ph type="body" sz="quarter" idx="13"/>
          </p:nvPr>
        </p:nvSpPr>
        <p:spPr/>
        <p:txBody>
          <a:bodyPr/>
          <a:lstStyle/>
          <a:p>
            <a:endParaRPr lang="en-US"/>
          </a:p>
        </p:txBody>
      </p:sp>
      <p:grpSp>
        <p:nvGrpSpPr>
          <p:cNvPr id="5" name="Group 3"/>
          <p:cNvGrpSpPr>
            <a:grpSpLocks/>
          </p:cNvGrpSpPr>
          <p:nvPr/>
        </p:nvGrpSpPr>
        <p:grpSpPr bwMode="auto">
          <a:xfrm>
            <a:off x="3203848" y="553244"/>
            <a:ext cx="4800600" cy="4267200"/>
            <a:chOff x="336" y="1440"/>
            <a:chExt cx="3648" cy="3792"/>
          </a:xfrm>
        </p:grpSpPr>
        <p:sp>
          <p:nvSpPr>
            <p:cNvPr id="6" name="Line 4"/>
            <p:cNvSpPr>
              <a:spLocks noChangeShapeType="1"/>
            </p:cNvSpPr>
            <p:nvPr/>
          </p:nvSpPr>
          <p:spPr bwMode="auto">
            <a:xfrm>
              <a:off x="2160" y="1440"/>
              <a:ext cx="0" cy="3792"/>
            </a:xfrm>
            <a:prstGeom prst="line">
              <a:avLst/>
            </a:prstGeom>
            <a:noFill/>
            <a:ln w="38100">
              <a:solidFill>
                <a:srgbClr val="3D4955"/>
              </a:solidFill>
              <a:round/>
              <a:headEnd type="triangle" w="med" len="med"/>
              <a:tailEnd type="triangle" w="med" len="med"/>
            </a:ln>
          </p:spPr>
          <p:txBody>
            <a:bodyPr/>
            <a:lstStyle/>
            <a:p>
              <a:endParaRPr lang="en-US"/>
            </a:p>
          </p:txBody>
        </p:sp>
        <p:sp>
          <p:nvSpPr>
            <p:cNvPr id="7" name="Line 5"/>
            <p:cNvSpPr>
              <a:spLocks noChangeShapeType="1"/>
            </p:cNvSpPr>
            <p:nvPr/>
          </p:nvSpPr>
          <p:spPr bwMode="auto">
            <a:xfrm>
              <a:off x="336" y="3216"/>
              <a:ext cx="3648" cy="0"/>
            </a:xfrm>
            <a:prstGeom prst="line">
              <a:avLst/>
            </a:prstGeom>
            <a:noFill/>
            <a:ln w="38100">
              <a:solidFill>
                <a:srgbClr val="3D4955"/>
              </a:solidFill>
              <a:round/>
              <a:headEnd type="triangle" w="med" len="med"/>
              <a:tailEnd type="triangle" w="med" len="med"/>
            </a:ln>
          </p:spPr>
          <p:txBody>
            <a:bodyPr/>
            <a:lstStyle/>
            <a:p>
              <a:endParaRPr lang="en-US"/>
            </a:p>
          </p:txBody>
        </p:sp>
      </p:grpSp>
      <p:sp>
        <p:nvSpPr>
          <p:cNvPr id="4" name="Tekstfelt 3">
            <a:extLst>
              <a:ext uri="{FF2B5EF4-FFF2-40B4-BE49-F238E27FC236}">
                <a16:creationId xmlns:a16="http://schemas.microsoft.com/office/drawing/2014/main" id="{57E252C3-F0BC-4743-8470-53D5FA73807F}"/>
              </a:ext>
            </a:extLst>
          </p:cNvPr>
          <p:cNvSpPr txBox="1"/>
          <p:nvPr/>
        </p:nvSpPr>
        <p:spPr>
          <a:xfrm>
            <a:off x="3394586" y="716003"/>
            <a:ext cx="2259513" cy="2068767"/>
          </a:xfrm>
          <a:prstGeom prst="rect">
            <a:avLst/>
          </a:prstGeom>
          <a:noFill/>
        </p:spPr>
        <p:txBody>
          <a:bodyPr vert="horz" wrap="square" lIns="180000" tIns="180000" rIns="180000" bIns="360000" rtlCol="0" anchor="t" anchorCtr="0">
            <a:spAutoFit/>
          </a:bodyPr>
          <a:lstStyle/>
          <a:p>
            <a:r>
              <a:rPr lang="en-US" sz="1100">
                <a:solidFill>
                  <a:srgbClr val="3D4955"/>
                </a:solidFill>
                <a:latin typeface="Franklin Gothic Book" panose="020B0503020102020204" pitchFamily="34" charset="0"/>
              </a:rPr>
              <a:t>Talkative</a:t>
            </a:r>
          </a:p>
          <a:p>
            <a:r>
              <a:rPr lang="en-US" sz="1100">
                <a:solidFill>
                  <a:srgbClr val="3D4955"/>
                </a:solidFill>
                <a:latin typeface="Franklin Gothic Book" panose="020B0503020102020204" pitchFamily="34" charset="0"/>
              </a:rPr>
              <a:t>Tend to lead when cooperating</a:t>
            </a:r>
          </a:p>
          <a:p>
            <a:r>
              <a:rPr lang="en-US" sz="1100">
                <a:solidFill>
                  <a:srgbClr val="3D4955"/>
                </a:solidFill>
                <a:latin typeface="Franklin Gothic Book" panose="020B0503020102020204" pitchFamily="34" charset="0"/>
              </a:rPr>
              <a:t>Enjoy setting the direction</a:t>
            </a:r>
          </a:p>
          <a:p>
            <a:r>
              <a:rPr lang="en-US" sz="1100">
                <a:solidFill>
                  <a:srgbClr val="3D4955"/>
                </a:solidFill>
                <a:latin typeface="Franklin Gothic Book" panose="020B0503020102020204" pitchFamily="34" charset="0"/>
              </a:rPr>
              <a:t>Quick starter</a:t>
            </a:r>
          </a:p>
          <a:p>
            <a:r>
              <a:rPr lang="en-US" sz="1100">
                <a:solidFill>
                  <a:srgbClr val="3D4955"/>
                </a:solidFill>
                <a:latin typeface="Franklin Gothic Book" panose="020B0503020102020204" pitchFamily="34" charset="0"/>
              </a:rPr>
              <a:t>Many ideas</a:t>
            </a:r>
          </a:p>
          <a:p>
            <a:r>
              <a:rPr lang="en-US" sz="1100">
                <a:solidFill>
                  <a:srgbClr val="3D4955"/>
                </a:solidFill>
                <a:latin typeface="Franklin Gothic Book" panose="020B0503020102020204" pitchFamily="34" charset="0"/>
              </a:rPr>
              <a:t>Do well in creative processes</a:t>
            </a:r>
          </a:p>
          <a:p>
            <a:r>
              <a:rPr lang="en-US" sz="1100">
                <a:solidFill>
                  <a:srgbClr val="3D4955"/>
                </a:solidFill>
                <a:latin typeface="Franklin Gothic Book" panose="020B0503020102020204" pitchFamily="34" charset="0"/>
              </a:rPr>
              <a:t>Might lose focus on completion</a:t>
            </a:r>
          </a:p>
          <a:p>
            <a:r>
              <a:rPr lang="en-US" sz="1100">
                <a:solidFill>
                  <a:srgbClr val="3D4955"/>
                </a:solidFill>
                <a:latin typeface="Franklin Gothic Book" panose="020B0503020102020204" pitchFamily="34" charset="0"/>
              </a:rPr>
              <a:t>Gladly delegate tasks to others</a:t>
            </a:r>
          </a:p>
          <a:p>
            <a:endParaRPr lang="en-US" sz="1100">
              <a:latin typeface="Franklin Gothic Book" panose="020B0503020102020204" pitchFamily="34" charset="0"/>
            </a:endParaRPr>
          </a:p>
        </p:txBody>
      </p:sp>
      <p:sp>
        <p:nvSpPr>
          <p:cNvPr id="24" name="Tekstfelt 23">
            <a:extLst>
              <a:ext uri="{FF2B5EF4-FFF2-40B4-BE49-F238E27FC236}">
                <a16:creationId xmlns:a16="http://schemas.microsoft.com/office/drawing/2014/main" id="{E1E3FB84-BA13-4751-B95D-5D978C5BC00C}"/>
              </a:ext>
            </a:extLst>
          </p:cNvPr>
          <p:cNvSpPr txBox="1"/>
          <p:nvPr/>
        </p:nvSpPr>
        <p:spPr>
          <a:xfrm>
            <a:off x="5662501" y="709669"/>
            <a:ext cx="2259512" cy="2068767"/>
          </a:xfrm>
          <a:prstGeom prst="rect">
            <a:avLst/>
          </a:prstGeom>
          <a:noFill/>
        </p:spPr>
        <p:txBody>
          <a:bodyPr vert="horz" wrap="square" lIns="180000" tIns="180000" rIns="180000" bIns="360000" rtlCol="0" anchor="t" anchorCtr="0">
            <a:spAutoFit/>
          </a:bodyPr>
          <a:lstStyle/>
          <a:p>
            <a:r>
              <a:rPr lang="en-US" sz="1100">
                <a:solidFill>
                  <a:srgbClr val="3D4955"/>
                </a:solidFill>
                <a:latin typeface="Franklin Gothic Book" panose="020B0503020102020204" pitchFamily="34" charset="0"/>
              </a:rPr>
              <a:t>Listen</a:t>
            </a:r>
          </a:p>
          <a:p>
            <a:r>
              <a:rPr lang="en-US" sz="1100">
                <a:solidFill>
                  <a:srgbClr val="3D4955"/>
                </a:solidFill>
                <a:latin typeface="Franklin Gothic Book" panose="020B0503020102020204" pitchFamily="34" charset="0"/>
              </a:rPr>
              <a:t>May seem restrained</a:t>
            </a:r>
          </a:p>
          <a:p>
            <a:r>
              <a:rPr lang="en-US" sz="1100">
                <a:solidFill>
                  <a:srgbClr val="3D4955"/>
                </a:solidFill>
                <a:latin typeface="Franklin Gothic Book" panose="020B0503020102020204" pitchFamily="34" charset="0"/>
              </a:rPr>
              <a:t>Appreciative</a:t>
            </a:r>
          </a:p>
          <a:p>
            <a:r>
              <a:rPr lang="en-US" sz="1100">
                <a:solidFill>
                  <a:srgbClr val="3D4955"/>
                </a:solidFill>
                <a:latin typeface="Franklin Gothic Book" panose="020B0503020102020204" pitchFamily="34" charset="0"/>
              </a:rPr>
              <a:t>Consensus-seeking</a:t>
            </a:r>
          </a:p>
          <a:p>
            <a:r>
              <a:rPr lang="en-US" sz="1100">
                <a:solidFill>
                  <a:srgbClr val="3D4955"/>
                </a:solidFill>
                <a:latin typeface="Franklin Gothic Book" panose="020B0503020102020204" pitchFamily="34" charset="0"/>
              </a:rPr>
              <a:t>Ask about alternatives</a:t>
            </a:r>
          </a:p>
          <a:p>
            <a:r>
              <a:rPr lang="en-US" sz="1100">
                <a:solidFill>
                  <a:srgbClr val="3D4955"/>
                </a:solidFill>
                <a:latin typeface="Franklin Gothic Book" panose="020B0503020102020204" pitchFamily="34" charset="0"/>
              </a:rPr>
              <a:t>Want to bring everyone along</a:t>
            </a:r>
          </a:p>
          <a:p>
            <a:r>
              <a:rPr lang="en-US" sz="1100">
                <a:solidFill>
                  <a:srgbClr val="3D4955"/>
                </a:solidFill>
                <a:latin typeface="Franklin Gothic Book" panose="020B0503020102020204" pitchFamily="34" charset="0"/>
              </a:rPr>
              <a:t>Often say ‘yes’ to assignments</a:t>
            </a:r>
          </a:p>
          <a:p>
            <a:r>
              <a:rPr lang="en-US" sz="1100">
                <a:solidFill>
                  <a:srgbClr val="3D4955"/>
                </a:solidFill>
                <a:latin typeface="Franklin Gothic Book" panose="020B0503020102020204" pitchFamily="34" charset="0"/>
              </a:rPr>
              <a:t>Remember the different types around the table</a:t>
            </a:r>
          </a:p>
        </p:txBody>
      </p:sp>
      <p:sp>
        <p:nvSpPr>
          <p:cNvPr id="25" name="Tekstfelt 24">
            <a:extLst>
              <a:ext uri="{FF2B5EF4-FFF2-40B4-BE49-F238E27FC236}">
                <a16:creationId xmlns:a16="http://schemas.microsoft.com/office/drawing/2014/main" id="{66892B28-E953-48BD-933A-07F3CA486AA7}"/>
              </a:ext>
            </a:extLst>
          </p:cNvPr>
          <p:cNvSpPr txBox="1"/>
          <p:nvPr/>
        </p:nvSpPr>
        <p:spPr>
          <a:xfrm>
            <a:off x="3394586" y="2545990"/>
            <a:ext cx="2278067" cy="2238045"/>
          </a:xfrm>
          <a:prstGeom prst="rect">
            <a:avLst/>
          </a:prstGeom>
          <a:noFill/>
        </p:spPr>
        <p:txBody>
          <a:bodyPr vert="horz" wrap="square" lIns="180000" tIns="180000" rIns="180000" bIns="360000" rtlCol="0" anchor="t" anchorCtr="0">
            <a:spAutoFit/>
          </a:bodyPr>
          <a:lstStyle/>
          <a:p>
            <a:r>
              <a:rPr lang="en-US" sz="1100">
                <a:solidFill>
                  <a:srgbClr val="3D4955"/>
                </a:solidFill>
                <a:latin typeface="Franklin Gothic Book" panose="020B0503020102020204" pitchFamily="34" charset="0"/>
              </a:rPr>
              <a:t>Talkative </a:t>
            </a:r>
          </a:p>
          <a:p>
            <a:r>
              <a:rPr lang="en-US" sz="1100">
                <a:solidFill>
                  <a:srgbClr val="3D4955"/>
                </a:solidFill>
                <a:latin typeface="Franklin Gothic Book" panose="020B0503020102020204" pitchFamily="34" charset="0"/>
              </a:rPr>
              <a:t>Focus on goals and action</a:t>
            </a:r>
          </a:p>
          <a:p>
            <a:r>
              <a:rPr lang="en-US" sz="1100">
                <a:solidFill>
                  <a:srgbClr val="3D4955"/>
                </a:solidFill>
                <a:latin typeface="Franklin Gothic Book" panose="020B0503020102020204" pitchFamily="34" charset="0"/>
              </a:rPr>
              <a:t>Gladly challenge others directly</a:t>
            </a:r>
          </a:p>
          <a:p>
            <a:r>
              <a:rPr lang="en-US" sz="1100">
                <a:solidFill>
                  <a:srgbClr val="3D4955"/>
                </a:solidFill>
                <a:latin typeface="Franklin Gothic Book" panose="020B0503020102020204" pitchFamily="34" charset="0"/>
              </a:rPr>
              <a:t>Partially well-informed basis</a:t>
            </a:r>
          </a:p>
          <a:p>
            <a:r>
              <a:rPr lang="en-US" sz="1100">
                <a:solidFill>
                  <a:srgbClr val="3D4955"/>
                </a:solidFill>
                <a:latin typeface="Franklin Gothic Book" panose="020B0503020102020204" pitchFamily="34" charset="0"/>
              </a:rPr>
              <a:t>Pragmatic</a:t>
            </a:r>
          </a:p>
          <a:p>
            <a:r>
              <a:rPr lang="en-US" sz="1100">
                <a:solidFill>
                  <a:srgbClr val="3D4955"/>
                </a:solidFill>
                <a:latin typeface="Franklin Gothic Book" panose="020B0503020102020204" pitchFamily="34" charset="0"/>
              </a:rPr>
              <a:t>Prefer to take the lead quickly</a:t>
            </a:r>
          </a:p>
          <a:p>
            <a:r>
              <a:rPr lang="en-US" sz="1100">
                <a:solidFill>
                  <a:srgbClr val="3D4955"/>
                </a:solidFill>
                <a:latin typeface="Franklin Gothic Book" panose="020B0503020102020204" pitchFamily="34" charset="0"/>
              </a:rPr>
              <a:t>Primarily want progress</a:t>
            </a:r>
          </a:p>
          <a:p>
            <a:r>
              <a:rPr lang="en-US" sz="1100">
                <a:solidFill>
                  <a:srgbClr val="3D4955"/>
                </a:solidFill>
                <a:latin typeface="Franklin Gothic Book" panose="020B0503020102020204" pitchFamily="34" charset="0"/>
              </a:rPr>
              <a:t>May seem dominant</a:t>
            </a:r>
          </a:p>
          <a:p>
            <a:r>
              <a:rPr lang="en-US" sz="1100">
                <a:solidFill>
                  <a:srgbClr val="3D4955"/>
                </a:solidFill>
                <a:latin typeface="Franklin Gothic Book" panose="020B0503020102020204" pitchFamily="34" charset="0"/>
              </a:rPr>
              <a:t>May steamroller others</a:t>
            </a:r>
          </a:p>
          <a:p>
            <a:endParaRPr lang="en-US" sz="1100">
              <a:solidFill>
                <a:srgbClr val="3D4955"/>
              </a:solidFill>
              <a:latin typeface="Franklin Gothic Book" panose="020B0503020102020204" pitchFamily="34" charset="0"/>
            </a:endParaRPr>
          </a:p>
        </p:txBody>
      </p:sp>
      <p:sp>
        <p:nvSpPr>
          <p:cNvPr id="26" name="Tekstfelt 25">
            <a:extLst>
              <a:ext uri="{FF2B5EF4-FFF2-40B4-BE49-F238E27FC236}">
                <a16:creationId xmlns:a16="http://schemas.microsoft.com/office/drawing/2014/main" id="{AB4435B4-8912-48AA-B5DA-D2D8E183D7BB}"/>
              </a:ext>
            </a:extLst>
          </p:cNvPr>
          <p:cNvSpPr txBox="1"/>
          <p:nvPr/>
        </p:nvSpPr>
        <p:spPr>
          <a:xfrm>
            <a:off x="5654099" y="2536132"/>
            <a:ext cx="2382092" cy="2068767"/>
          </a:xfrm>
          <a:prstGeom prst="rect">
            <a:avLst/>
          </a:prstGeom>
          <a:noFill/>
        </p:spPr>
        <p:txBody>
          <a:bodyPr vert="horz" wrap="square" lIns="180000" tIns="180000" rIns="180000" bIns="360000" rtlCol="0" anchor="t" anchorCtr="0">
            <a:spAutoFit/>
          </a:bodyPr>
          <a:lstStyle/>
          <a:p>
            <a:r>
              <a:rPr lang="en-US" sz="1100">
                <a:solidFill>
                  <a:srgbClr val="3D4955"/>
                </a:solidFill>
                <a:latin typeface="Franklin Gothic Book" panose="020B0503020102020204" pitchFamily="34" charset="0"/>
              </a:rPr>
              <a:t>Think</a:t>
            </a:r>
          </a:p>
          <a:p>
            <a:r>
              <a:rPr lang="en-US" sz="1100">
                <a:solidFill>
                  <a:srgbClr val="3D4955"/>
                </a:solidFill>
                <a:latin typeface="Franklin Gothic Book" panose="020B0503020102020204" pitchFamily="34" charset="0"/>
              </a:rPr>
              <a:t>Focus on details</a:t>
            </a:r>
          </a:p>
          <a:p>
            <a:r>
              <a:rPr lang="en-US" sz="1100">
                <a:solidFill>
                  <a:srgbClr val="3D4955"/>
                </a:solidFill>
                <a:latin typeface="Franklin Gothic Book" panose="020B0503020102020204" pitchFamily="34" charset="0"/>
              </a:rPr>
              <a:t>Thorough preparation</a:t>
            </a:r>
          </a:p>
          <a:p>
            <a:r>
              <a:rPr lang="en-US" sz="1100">
                <a:solidFill>
                  <a:srgbClr val="3D4955"/>
                </a:solidFill>
                <a:latin typeface="Franklin Gothic Book" panose="020B0503020102020204" pitchFamily="34" charset="0"/>
              </a:rPr>
              <a:t>Challenge/have many questions</a:t>
            </a:r>
          </a:p>
          <a:p>
            <a:r>
              <a:rPr lang="en-US" sz="1100">
                <a:solidFill>
                  <a:srgbClr val="3D4955"/>
                </a:solidFill>
                <a:latin typeface="Franklin Gothic Book" panose="020B0503020102020204" pitchFamily="34" charset="0"/>
              </a:rPr>
              <a:t>Want to avoid mistakes</a:t>
            </a:r>
          </a:p>
          <a:p>
            <a:r>
              <a:rPr lang="en-US" sz="1100">
                <a:solidFill>
                  <a:srgbClr val="3D4955"/>
                </a:solidFill>
                <a:latin typeface="Franklin Gothic Book" panose="020B0503020102020204" pitchFamily="34" charset="0"/>
              </a:rPr>
              <a:t>Ensure quality</a:t>
            </a:r>
          </a:p>
          <a:p>
            <a:r>
              <a:rPr lang="en-US" sz="1100">
                <a:solidFill>
                  <a:srgbClr val="3D4955"/>
                </a:solidFill>
                <a:latin typeface="Franklin Gothic Book" panose="020B0503020102020204" pitchFamily="34" charset="0"/>
              </a:rPr>
              <a:t>Double check</a:t>
            </a:r>
          </a:p>
          <a:p>
            <a:r>
              <a:rPr lang="en-US" sz="1100">
                <a:solidFill>
                  <a:srgbClr val="3D4955"/>
                </a:solidFill>
                <a:latin typeface="Franklin Gothic Book" panose="020B0503020102020204" pitchFamily="34" charset="0"/>
              </a:rPr>
              <a:t>Might ‘kill’ ideas </a:t>
            </a:r>
          </a:p>
          <a:p>
            <a:r>
              <a:rPr lang="en-US" sz="1100">
                <a:solidFill>
                  <a:srgbClr val="3D4955"/>
                </a:solidFill>
                <a:latin typeface="Franklin Gothic Book" panose="020B0503020102020204" pitchFamily="34" charset="0"/>
              </a:rPr>
              <a:t>Might lose sight of the big picture</a:t>
            </a:r>
          </a:p>
        </p:txBody>
      </p:sp>
      <p:sp>
        <p:nvSpPr>
          <p:cNvPr id="27" name="Tekstboks 12">
            <a:extLst>
              <a:ext uri="{FF2B5EF4-FFF2-40B4-BE49-F238E27FC236}">
                <a16:creationId xmlns:a16="http://schemas.microsoft.com/office/drawing/2014/main" id="{6A15B9B3-86DD-4F76-858C-8583608BC3DB}"/>
              </a:ext>
            </a:extLst>
          </p:cNvPr>
          <p:cNvSpPr txBox="1"/>
          <p:nvPr/>
        </p:nvSpPr>
        <p:spPr>
          <a:xfrm>
            <a:off x="2850229" y="172864"/>
            <a:ext cx="707237" cy="1421928"/>
          </a:xfrm>
          <a:prstGeom prst="rect">
            <a:avLst/>
          </a:prstGeom>
          <a:noFill/>
        </p:spPr>
        <p:txBody>
          <a:bodyPr wrap="square" rtlCol="0">
            <a:spAutoFit/>
          </a:bodyPr>
          <a:lstStyle/>
          <a:p>
            <a:pPr defTabSz="822960"/>
            <a:r>
              <a:rPr lang="en-US" sz="8640">
                <a:solidFill>
                  <a:srgbClr val="C05C56"/>
                </a:solidFill>
                <a:latin typeface="Franklin Gothic Book" panose="020B0503020102020204" pitchFamily="34" charset="0"/>
              </a:rPr>
              <a:t>E</a:t>
            </a:r>
          </a:p>
        </p:txBody>
      </p:sp>
      <p:sp>
        <p:nvSpPr>
          <p:cNvPr id="28" name="Tekstboks 13">
            <a:extLst>
              <a:ext uri="{FF2B5EF4-FFF2-40B4-BE49-F238E27FC236}">
                <a16:creationId xmlns:a16="http://schemas.microsoft.com/office/drawing/2014/main" id="{3DE6D3C8-83CA-4E6F-9BEE-1CB65E18076A}"/>
              </a:ext>
            </a:extLst>
          </p:cNvPr>
          <p:cNvSpPr txBox="1"/>
          <p:nvPr/>
        </p:nvSpPr>
        <p:spPr>
          <a:xfrm>
            <a:off x="7650829" y="172864"/>
            <a:ext cx="707237" cy="1421928"/>
          </a:xfrm>
          <a:prstGeom prst="rect">
            <a:avLst/>
          </a:prstGeom>
          <a:noFill/>
        </p:spPr>
        <p:txBody>
          <a:bodyPr wrap="square" rtlCol="0">
            <a:spAutoFit/>
          </a:bodyPr>
          <a:lstStyle/>
          <a:p>
            <a:pPr defTabSz="822960"/>
            <a:r>
              <a:rPr lang="en-US" sz="8640">
                <a:solidFill>
                  <a:srgbClr val="73A3A1"/>
                </a:solidFill>
                <a:latin typeface="Franklin Gothic Book" panose="020B0503020102020204" pitchFamily="34" charset="0"/>
              </a:rPr>
              <a:t>S</a:t>
            </a:r>
          </a:p>
        </p:txBody>
      </p:sp>
      <p:sp>
        <p:nvSpPr>
          <p:cNvPr id="29" name="Tekstboks 15">
            <a:extLst>
              <a:ext uri="{FF2B5EF4-FFF2-40B4-BE49-F238E27FC236}">
                <a16:creationId xmlns:a16="http://schemas.microsoft.com/office/drawing/2014/main" id="{D4E17B97-7A1F-47C4-AE62-326C91B2D3BE}"/>
              </a:ext>
            </a:extLst>
          </p:cNvPr>
          <p:cNvSpPr txBox="1"/>
          <p:nvPr/>
        </p:nvSpPr>
        <p:spPr>
          <a:xfrm>
            <a:off x="2975542" y="3737705"/>
            <a:ext cx="707237" cy="1421928"/>
          </a:xfrm>
          <a:prstGeom prst="rect">
            <a:avLst/>
          </a:prstGeom>
          <a:noFill/>
        </p:spPr>
        <p:txBody>
          <a:bodyPr wrap="square" rtlCol="0">
            <a:spAutoFit/>
          </a:bodyPr>
          <a:lstStyle/>
          <a:p>
            <a:pPr defTabSz="822960"/>
            <a:r>
              <a:rPr lang="en-US" sz="8640">
                <a:solidFill>
                  <a:srgbClr val="FEC665"/>
                </a:solidFill>
                <a:latin typeface="Franklin Gothic Book" panose="020B0503020102020204" pitchFamily="34" charset="0"/>
              </a:rPr>
              <a:t>I</a:t>
            </a:r>
          </a:p>
        </p:txBody>
      </p:sp>
      <p:sp>
        <p:nvSpPr>
          <p:cNvPr id="30" name="Tekstboks 14">
            <a:extLst>
              <a:ext uri="{FF2B5EF4-FFF2-40B4-BE49-F238E27FC236}">
                <a16:creationId xmlns:a16="http://schemas.microsoft.com/office/drawing/2014/main" id="{B329FE43-61B3-4DD6-B45E-4332FB424A40}"/>
              </a:ext>
            </a:extLst>
          </p:cNvPr>
          <p:cNvSpPr txBox="1"/>
          <p:nvPr/>
        </p:nvSpPr>
        <p:spPr>
          <a:xfrm>
            <a:off x="7690911" y="3628279"/>
            <a:ext cx="707237" cy="1421928"/>
          </a:xfrm>
          <a:prstGeom prst="rect">
            <a:avLst/>
          </a:prstGeom>
          <a:noFill/>
        </p:spPr>
        <p:txBody>
          <a:bodyPr wrap="square" rtlCol="0">
            <a:spAutoFit/>
          </a:bodyPr>
          <a:lstStyle/>
          <a:p>
            <a:pPr defTabSz="822960"/>
            <a:r>
              <a:rPr lang="en-US" sz="8640">
                <a:solidFill>
                  <a:srgbClr val="2D7FA8"/>
                </a:solidFill>
                <a:latin typeface="Franklin Gothic Book" panose="020B0503020102020204" pitchFamily="34" charset="0"/>
              </a:rPr>
              <a:t>A</a:t>
            </a:r>
          </a:p>
        </p:txBody>
      </p:sp>
      <p:sp>
        <p:nvSpPr>
          <p:cNvPr id="21" name="Tekstboks 17">
            <a:extLst>
              <a:ext uri="{FF2B5EF4-FFF2-40B4-BE49-F238E27FC236}">
                <a16:creationId xmlns:a16="http://schemas.microsoft.com/office/drawing/2014/main" id="{B52718BA-4992-4286-A171-C1AF7B27ECAE}"/>
              </a:ext>
            </a:extLst>
          </p:cNvPr>
          <p:cNvSpPr txBox="1">
            <a:spLocks noChangeArrowheads="1"/>
          </p:cNvSpPr>
          <p:nvPr/>
        </p:nvSpPr>
        <p:spPr bwMode="auto">
          <a:xfrm>
            <a:off x="2400355" y="2353410"/>
            <a:ext cx="1014413" cy="338554"/>
          </a:xfrm>
          <a:prstGeom prst="rect">
            <a:avLst/>
          </a:prstGeom>
          <a:noFill/>
          <a:ln w="9525">
            <a:noFill/>
            <a:miter lim="800000"/>
            <a:headEnd/>
            <a:tailEnd/>
          </a:ln>
        </p:spPr>
        <p:txBody>
          <a:bodyPr>
            <a:spAutoFit/>
          </a:bodyPr>
          <a:lstStyle/>
          <a:p>
            <a:pPr>
              <a:buSzPct val="100000"/>
            </a:pPr>
            <a:r>
              <a:rPr lang="en-US" sz="1600">
                <a:solidFill>
                  <a:srgbClr val="3D4955"/>
                </a:solidFill>
                <a:sym typeface="Tahoma" pitchFamily="34" charset="0"/>
              </a:rPr>
              <a:t>Control</a:t>
            </a:r>
          </a:p>
        </p:txBody>
      </p:sp>
      <p:sp>
        <p:nvSpPr>
          <p:cNvPr id="22" name="Tekstboks 18">
            <a:extLst>
              <a:ext uri="{FF2B5EF4-FFF2-40B4-BE49-F238E27FC236}">
                <a16:creationId xmlns:a16="http://schemas.microsoft.com/office/drawing/2014/main" id="{BD664E5E-2CA0-499B-9F62-E4F0DC434F71}"/>
              </a:ext>
            </a:extLst>
          </p:cNvPr>
          <p:cNvSpPr txBox="1">
            <a:spLocks noChangeArrowheads="1"/>
          </p:cNvSpPr>
          <p:nvPr/>
        </p:nvSpPr>
        <p:spPr bwMode="auto">
          <a:xfrm>
            <a:off x="5310205" y="4841133"/>
            <a:ext cx="1127125" cy="338554"/>
          </a:xfrm>
          <a:prstGeom prst="rect">
            <a:avLst/>
          </a:prstGeom>
          <a:noFill/>
          <a:ln w="9525">
            <a:noFill/>
            <a:miter lim="800000"/>
            <a:headEnd/>
            <a:tailEnd/>
          </a:ln>
        </p:spPr>
        <p:txBody>
          <a:bodyPr>
            <a:spAutoFit/>
          </a:bodyPr>
          <a:lstStyle/>
          <a:p>
            <a:pPr>
              <a:buSzPct val="100000"/>
            </a:pPr>
            <a:r>
              <a:rPr lang="en-US" sz="1600">
                <a:solidFill>
                  <a:srgbClr val="3D4955"/>
                </a:solidFill>
                <a:sym typeface="Tahoma" pitchFamily="34" charset="0"/>
              </a:rPr>
              <a:t>Task</a:t>
            </a:r>
          </a:p>
        </p:txBody>
      </p:sp>
      <p:sp>
        <p:nvSpPr>
          <p:cNvPr id="23" name="Tekstboks 19">
            <a:extLst>
              <a:ext uri="{FF2B5EF4-FFF2-40B4-BE49-F238E27FC236}">
                <a16:creationId xmlns:a16="http://schemas.microsoft.com/office/drawing/2014/main" id="{DD9CF6F1-3B26-483B-AE49-9A589FCB2D2B}"/>
              </a:ext>
            </a:extLst>
          </p:cNvPr>
          <p:cNvSpPr txBox="1">
            <a:spLocks noChangeArrowheads="1"/>
          </p:cNvSpPr>
          <p:nvPr/>
        </p:nvSpPr>
        <p:spPr bwMode="auto">
          <a:xfrm>
            <a:off x="5151456" y="194001"/>
            <a:ext cx="1444625" cy="338554"/>
          </a:xfrm>
          <a:prstGeom prst="rect">
            <a:avLst/>
          </a:prstGeom>
          <a:noFill/>
          <a:ln w="9525">
            <a:noFill/>
            <a:miter lim="800000"/>
            <a:headEnd/>
            <a:tailEnd/>
          </a:ln>
        </p:spPr>
        <p:txBody>
          <a:bodyPr>
            <a:spAutoFit/>
          </a:bodyPr>
          <a:lstStyle/>
          <a:p>
            <a:pPr>
              <a:buSzPct val="100000"/>
            </a:pPr>
            <a:r>
              <a:rPr lang="en-US" sz="1600">
                <a:solidFill>
                  <a:srgbClr val="3D4955"/>
                </a:solidFill>
                <a:sym typeface="Tahoma" pitchFamily="34" charset="0"/>
              </a:rPr>
              <a:t>Person</a:t>
            </a:r>
          </a:p>
        </p:txBody>
      </p:sp>
      <p:sp>
        <p:nvSpPr>
          <p:cNvPr id="31" name="Tekstboks 20">
            <a:extLst>
              <a:ext uri="{FF2B5EF4-FFF2-40B4-BE49-F238E27FC236}">
                <a16:creationId xmlns:a16="http://schemas.microsoft.com/office/drawing/2014/main" id="{DDE9619F-DA59-4F78-8D4E-5ED173FD842B}"/>
              </a:ext>
            </a:extLst>
          </p:cNvPr>
          <p:cNvSpPr txBox="1">
            <a:spLocks noChangeArrowheads="1"/>
          </p:cNvSpPr>
          <p:nvPr/>
        </p:nvSpPr>
        <p:spPr bwMode="auto">
          <a:xfrm>
            <a:off x="7939121" y="2366855"/>
            <a:ext cx="1155700" cy="338554"/>
          </a:xfrm>
          <a:prstGeom prst="rect">
            <a:avLst/>
          </a:prstGeom>
          <a:noFill/>
          <a:ln w="9525">
            <a:noFill/>
            <a:miter lim="800000"/>
            <a:headEnd/>
            <a:tailEnd/>
          </a:ln>
        </p:spPr>
        <p:txBody>
          <a:bodyPr wrap="square">
            <a:spAutoFit/>
          </a:bodyPr>
          <a:lstStyle/>
          <a:p>
            <a:pPr>
              <a:buSzPct val="100000"/>
            </a:pPr>
            <a:r>
              <a:rPr lang="en-US" sz="1600">
                <a:solidFill>
                  <a:srgbClr val="3D4955"/>
                </a:solidFill>
                <a:sym typeface="Tahoma" pitchFamily="34" charset="0"/>
              </a:rPr>
              <a:t>Participate</a:t>
            </a:r>
          </a:p>
        </p:txBody>
      </p:sp>
    </p:spTree>
    <p:extLst>
      <p:ext uri="{BB962C8B-B14F-4D97-AF65-F5344CB8AC3E}">
        <p14:creationId xmlns:p14="http://schemas.microsoft.com/office/powerpoint/2010/main" val="33461036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3"/>
          <p:cNvGrpSpPr>
            <a:grpSpLocks/>
          </p:cNvGrpSpPr>
          <p:nvPr/>
        </p:nvGrpSpPr>
        <p:grpSpPr bwMode="auto">
          <a:xfrm>
            <a:off x="3340664" y="783670"/>
            <a:ext cx="4320540" cy="3840480"/>
            <a:chOff x="336" y="1440"/>
            <a:chExt cx="3648" cy="3792"/>
          </a:xfrm>
        </p:grpSpPr>
        <p:sp>
          <p:nvSpPr>
            <p:cNvPr id="6" name="Line 4"/>
            <p:cNvSpPr>
              <a:spLocks noChangeShapeType="1"/>
            </p:cNvSpPr>
            <p:nvPr/>
          </p:nvSpPr>
          <p:spPr bwMode="auto">
            <a:xfrm>
              <a:off x="2160" y="1440"/>
              <a:ext cx="0" cy="3792"/>
            </a:xfrm>
            <a:prstGeom prst="line">
              <a:avLst/>
            </a:prstGeom>
            <a:noFill/>
            <a:ln w="38100">
              <a:solidFill>
                <a:srgbClr val="3D4955"/>
              </a:solidFill>
              <a:round/>
              <a:headEnd type="triangle" w="med" len="med"/>
              <a:tailEnd type="triangle" w="med" len="med"/>
            </a:ln>
          </p:spPr>
          <p:txBody>
            <a:bodyPr/>
            <a:lstStyle/>
            <a:p>
              <a:endParaRPr lang="en-US" sz="1620"/>
            </a:p>
          </p:txBody>
        </p:sp>
        <p:sp>
          <p:nvSpPr>
            <p:cNvPr id="7" name="Line 5"/>
            <p:cNvSpPr>
              <a:spLocks noChangeShapeType="1"/>
            </p:cNvSpPr>
            <p:nvPr/>
          </p:nvSpPr>
          <p:spPr bwMode="auto">
            <a:xfrm>
              <a:off x="336" y="3216"/>
              <a:ext cx="3648" cy="0"/>
            </a:xfrm>
            <a:prstGeom prst="line">
              <a:avLst/>
            </a:prstGeom>
            <a:noFill/>
            <a:ln w="38100">
              <a:solidFill>
                <a:srgbClr val="3D4955"/>
              </a:solidFill>
              <a:round/>
              <a:headEnd type="triangle" w="med" len="med"/>
              <a:tailEnd type="triangle" w="med" len="med"/>
            </a:ln>
          </p:spPr>
          <p:txBody>
            <a:bodyPr/>
            <a:lstStyle/>
            <a:p>
              <a:endParaRPr lang="en-US" sz="1620"/>
            </a:p>
          </p:txBody>
        </p:sp>
      </p:grpSp>
      <p:sp>
        <p:nvSpPr>
          <p:cNvPr id="4" name="Tekstfelt 3">
            <a:extLst>
              <a:ext uri="{FF2B5EF4-FFF2-40B4-BE49-F238E27FC236}">
                <a16:creationId xmlns:a16="http://schemas.microsoft.com/office/drawing/2014/main" id="{57E252C3-F0BC-4743-8470-53D5FA73807F}"/>
              </a:ext>
            </a:extLst>
          </p:cNvPr>
          <p:cNvSpPr txBox="1"/>
          <p:nvPr/>
        </p:nvSpPr>
        <p:spPr>
          <a:xfrm>
            <a:off x="3419720" y="850954"/>
            <a:ext cx="2179684" cy="2006546"/>
          </a:xfrm>
          <a:prstGeom prst="rect">
            <a:avLst/>
          </a:prstGeom>
          <a:noFill/>
        </p:spPr>
        <p:txBody>
          <a:bodyPr vert="horz" wrap="square" lIns="162000" tIns="162000" rIns="162000" bIns="324000" rtlCol="0" anchor="t" anchorCtr="0">
            <a:spAutoFit/>
          </a:bodyPr>
          <a:lstStyle/>
          <a:p>
            <a:pPr marL="65484" lvl="1"/>
            <a:r>
              <a:rPr lang="en-US" sz="1100">
                <a:solidFill>
                  <a:srgbClr val="3D4955"/>
                </a:solidFill>
                <a:latin typeface="Franklin Gothic Book" panose="020B0503020102020204" pitchFamily="34" charset="0"/>
              </a:rPr>
              <a:t>Excitement</a:t>
            </a:r>
          </a:p>
          <a:p>
            <a:pPr marL="65484" lvl="1"/>
            <a:r>
              <a:rPr lang="en-US" sz="1100">
                <a:solidFill>
                  <a:srgbClr val="3D4955"/>
                </a:solidFill>
                <a:latin typeface="Franklin Gothic Book" panose="020B0503020102020204" pitchFamily="34" charset="0"/>
              </a:rPr>
              <a:t>Room for emotions and ideas</a:t>
            </a:r>
          </a:p>
          <a:p>
            <a:pPr marL="65484" lvl="1"/>
            <a:r>
              <a:rPr lang="en-US" sz="1100">
                <a:solidFill>
                  <a:srgbClr val="3D4955"/>
                </a:solidFill>
                <a:latin typeface="Franklin Gothic Book" panose="020B0503020102020204" pitchFamily="34" charset="0"/>
              </a:rPr>
              <a:t>Extraverted activities</a:t>
            </a:r>
          </a:p>
          <a:p>
            <a:pPr marL="65484" lvl="1"/>
            <a:r>
              <a:rPr lang="en-US" sz="1100">
                <a:solidFill>
                  <a:srgbClr val="3D4955"/>
                </a:solidFill>
                <a:latin typeface="Franklin Gothic Book" panose="020B0503020102020204" pitchFamily="34" charset="0"/>
              </a:rPr>
              <a:t>Opportunity to influence others</a:t>
            </a:r>
          </a:p>
          <a:p>
            <a:pPr marL="65484" lvl="1"/>
            <a:r>
              <a:rPr lang="en-US" sz="1100">
                <a:solidFill>
                  <a:srgbClr val="3D4955"/>
                </a:solidFill>
                <a:latin typeface="Franklin Gothic Book" panose="020B0503020102020204" pitchFamily="34" charset="0"/>
              </a:rPr>
              <a:t>Experiments</a:t>
            </a:r>
          </a:p>
          <a:p>
            <a:pPr marL="65484" lvl="1"/>
            <a:r>
              <a:rPr lang="en-US" sz="1100">
                <a:solidFill>
                  <a:srgbClr val="3D4955"/>
                </a:solidFill>
                <a:latin typeface="Franklin Gothic Book" panose="020B0503020102020204" pitchFamily="34" charset="0"/>
              </a:rPr>
              <a:t>Spontaneity </a:t>
            </a:r>
          </a:p>
          <a:p>
            <a:pPr marL="65484" lvl="1"/>
            <a:r>
              <a:rPr lang="en-US" sz="1100">
                <a:solidFill>
                  <a:srgbClr val="3D4955"/>
                </a:solidFill>
                <a:latin typeface="Franklin Gothic Book" panose="020B0503020102020204" pitchFamily="34" charset="0"/>
              </a:rPr>
              <a:t>Open to inspiration</a:t>
            </a:r>
            <a:r>
              <a:rPr lang="en-US" sz="1100">
                <a:solidFill>
                  <a:srgbClr val="3D4955"/>
                </a:solidFill>
              </a:rPr>
              <a:t>.</a:t>
            </a:r>
          </a:p>
          <a:p>
            <a:pPr marL="65484" lvl="1"/>
            <a:endParaRPr lang="en-US" sz="1050">
              <a:latin typeface="Franklin Gothic Book" panose="020B0503020102020204" pitchFamily="34" charset="0"/>
            </a:endParaRPr>
          </a:p>
        </p:txBody>
      </p:sp>
      <p:sp>
        <p:nvSpPr>
          <p:cNvPr id="24" name="Tekstfelt 23">
            <a:extLst>
              <a:ext uri="{FF2B5EF4-FFF2-40B4-BE49-F238E27FC236}">
                <a16:creationId xmlns:a16="http://schemas.microsoft.com/office/drawing/2014/main" id="{E1E3FB84-BA13-4751-B95D-5D978C5BC00C}"/>
              </a:ext>
            </a:extLst>
          </p:cNvPr>
          <p:cNvSpPr txBox="1"/>
          <p:nvPr/>
        </p:nvSpPr>
        <p:spPr>
          <a:xfrm>
            <a:off x="5559965" y="906690"/>
            <a:ext cx="2022184" cy="1675686"/>
          </a:xfrm>
          <a:prstGeom prst="rect">
            <a:avLst/>
          </a:prstGeom>
          <a:noFill/>
        </p:spPr>
        <p:txBody>
          <a:bodyPr vert="horz" wrap="square" lIns="162000" tIns="162000" rIns="162000" bIns="324000" rtlCol="0" anchor="t" anchorCtr="0">
            <a:spAutoFit/>
          </a:bodyPr>
          <a:lstStyle/>
          <a:p>
            <a:pPr marL="65484" lvl="1"/>
            <a:r>
              <a:rPr lang="en-US" sz="1100">
                <a:solidFill>
                  <a:srgbClr val="3D4955"/>
                </a:solidFill>
                <a:latin typeface="Franklin Gothic Book" panose="020B0503020102020204" pitchFamily="34" charset="0"/>
              </a:rPr>
              <a:t>Care for each other</a:t>
            </a:r>
          </a:p>
          <a:p>
            <a:pPr marL="65484" lvl="1"/>
            <a:r>
              <a:rPr lang="en-US" sz="1100">
                <a:solidFill>
                  <a:srgbClr val="3D4955"/>
                </a:solidFill>
                <a:latin typeface="Franklin Gothic Book" panose="020B0503020102020204" pitchFamily="34" charset="0"/>
              </a:rPr>
              <a:t>Pleasant tone </a:t>
            </a:r>
          </a:p>
          <a:p>
            <a:pPr marL="65484" lvl="1"/>
            <a:r>
              <a:rPr lang="en-US" sz="1100">
                <a:solidFill>
                  <a:srgbClr val="3D4955"/>
                </a:solidFill>
                <a:latin typeface="Franklin Gothic Book" panose="020B0503020102020204" pitchFamily="34" charset="0"/>
              </a:rPr>
              <a:t>Sympathy and acceptance</a:t>
            </a:r>
          </a:p>
          <a:p>
            <a:pPr marL="65484" lvl="1"/>
            <a:r>
              <a:rPr lang="en-US" sz="1100">
                <a:solidFill>
                  <a:srgbClr val="3D4955"/>
                </a:solidFill>
                <a:latin typeface="Franklin Gothic Book" panose="020B0503020102020204" pitchFamily="34" charset="0"/>
              </a:rPr>
              <a:t>Presence</a:t>
            </a:r>
          </a:p>
          <a:p>
            <a:pPr marL="65484" lvl="1"/>
            <a:r>
              <a:rPr lang="en-US" sz="1100">
                <a:solidFill>
                  <a:srgbClr val="3D4955"/>
                </a:solidFill>
                <a:latin typeface="Franklin Gothic Book" panose="020B0503020102020204" pitchFamily="34" charset="0"/>
              </a:rPr>
              <a:t>High degree of involvement</a:t>
            </a:r>
          </a:p>
          <a:p>
            <a:pPr marL="65484" lvl="1"/>
            <a:r>
              <a:rPr lang="en-US" sz="1100">
                <a:solidFill>
                  <a:srgbClr val="3D4955"/>
                </a:solidFill>
                <a:latin typeface="Franklin Gothic Book" panose="020B0503020102020204" pitchFamily="34" charset="0"/>
              </a:rPr>
              <a:t>Concerned with ensuring the anchoring of decisions</a:t>
            </a:r>
            <a:endParaRPr lang="en-US" sz="1100">
              <a:solidFill>
                <a:srgbClr val="3D4955"/>
              </a:solidFill>
            </a:endParaRPr>
          </a:p>
        </p:txBody>
      </p:sp>
      <p:sp>
        <p:nvSpPr>
          <p:cNvPr id="25" name="Tekstfelt 24">
            <a:extLst>
              <a:ext uri="{FF2B5EF4-FFF2-40B4-BE49-F238E27FC236}">
                <a16:creationId xmlns:a16="http://schemas.microsoft.com/office/drawing/2014/main" id="{66892B28-E953-48BD-933A-07F3CA486AA7}"/>
              </a:ext>
            </a:extLst>
          </p:cNvPr>
          <p:cNvSpPr txBox="1"/>
          <p:nvPr/>
        </p:nvSpPr>
        <p:spPr>
          <a:xfrm>
            <a:off x="3430162" y="2648325"/>
            <a:ext cx="2071985" cy="2175823"/>
          </a:xfrm>
          <a:prstGeom prst="rect">
            <a:avLst/>
          </a:prstGeom>
          <a:noFill/>
        </p:spPr>
        <p:txBody>
          <a:bodyPr vert="horz" wrap="square" lIns="162000" tIns="162000" rIns="162000" bIns="324000" rtlCol="0" anchor="t" anchorCtr="0">
            <a:spAutoFit/>
          </a:bodyPr>
          <a:lstStyle/>
          <a:p>
            <a:pPr marL="65484" lvl="1"/>
            <a:r>
              <a:rPr lang="en-US" sz="1100">
                <a:solidFill>
                  <a:srgbClr val="3D4955"/>
                </a:solidFill>
                <a:latin typeface="Franklin Gothic Book" panose="020B0503020102020204" pitchFamily="34" charset="0"/>
              </a:rPr>
              <a:t>Results </a:t>
            </a:r>
          </a:p>
          <a:p>
            <a:pPr marL="65484" lvl="1"/>
            <a:r>
              <a:rPr lang="en-US" sz="1100">
                <a:solidFill>
                  <a:srgbClr val="3D4955"/>
                </a:solidFill>
                <a:latin typeface="Franklin Gothic Book" panose="020B0503020102020204" pitchFamily="34" charset="0"/>
              </a:rPr>
              <a:t>Efficiency</a:t>
            </a:r>
          </a:p>
          <a:p>
            <a:pPr marL="65484" lvl="1"/>
            <a:r>
              <a:rPr lang="en-US" sz="1100">
                <a:solidFill>
                  <a:srgbClr val="3D4955"/>
                </a:solidFill>
                <a:latin typeface="Franklin Gothic Book" panose="020B0503020102020204" pitchFamily="34" charset="0"/>
              </a:rPr>
              <a:t>Pragmatic approach</a:t>
            </a:r>
          </a:p>
          <a:p>
            <a:pPr marL="65484" lvl="1"/>
            <a:r>
              <a:rPr lang="en-US" sz="1100">
                <a:solidFill>
                  <a:srgbClr val="3D4955"/>
                </a:solidFill>
                <a:latin typeface="Franklin Gothic Book" panose="020B0503020102020204" pitchFamily="34" charset="0"/>
              </a:rPr>
              <a:t>Direct tone</a:t>
            </a:r>
          </a:p>
          <a:p>
            <a:pPr marL="65484" lvl="1"/>
            <a:r>
              <a:rPr lang="en-US" sz="1100">
                <a:solidFill>
                  <a:srgbClr val="3D4955"/>
                </a:solidFill>
                <a:latin typeface="Franklin Gothic Book" panose="020B0503020102020204" pitchFamily="34" charset="0"/>
              </a:rPr>
              <a:t>Quick to go from thought to action</a:t>
            </a:r>
          </a:p>
          <a:p>
            <a:pPr marL="65484" lvl="1"/>
            <a:r>
              <a:rPr lang="en-US" sz="1100">
                <a:solidFill>
                  <a:srgbClr val="3D4955"/>
                </a:solidFill>
                <a:latin typeface="Franklin Gothic Book" panose="020B0503020102020204" pitchFamily="34" charset="0"/>
              </a:rPr>
              <a:t>Fast decisions </a:t>
            </a:r>
          </a:p>
          <a:p>
            <a:pPr marL="65484" lvl="1"/>
            <a:r>
              <a:rPr lang="en-US" sz="1100">
                <a:solidFill>
                  <a:srgbClr val="3D4955"/>
                </a:solidFill>
                <a:latin typeface="Franklin Gothic Book" panose="020B0503020102020204" pitchFamily="34" charset="0"/>
              </a:rPr>
              <a:t>Demand steering</a:t>
            </a:r>
          </a:p>
          <a:p>
            <a:pPr marL="65484" lvl="1"/>
            <a:r>
              <a:rPr lang="en-US" sz="1100">
                <a:solidFill>
                  <a:srgbClr val="3D4955"/>
                </a:solidFill>
                <a:latin typeface="Franklin Gothic Book" panose="020B0503020102020204" pitchFamily="34" charset="0"/>
              </a:rPr>
              <a:t>Independent</a:t>
            </a:r>
          </a:p>
          <a:p>
            <a:endParaRPr lang="en-US" sz="1050">
              <a:solidFill>
                <a:srgbClr val="3D4955"/>
              </a:solidFill>
              <a:latin typeface="Franklin Gothic Book" panose="020B0503020102020204" pitchFamily="34" charset="0"/>
            </a:endParaRPr>
          </a:p>
        </p:txBody>
      </p:sp>
      <p:sp>
        <p:nvSpPr>
          <p:cNvPr id="26" name="Tekstfelt 25">
            <a:extLst>
              <a:ext uri="{FF2B5EF4-FFF2-40B4-BE49-F238E27FC236}">
                <a16:creationId xmlns:a16="http://schemas.microsoft.com/office/drawing/2014/main" id="{AB4435B4-8912-48AA-B5DA-D2D8E183D7BB}"/>
              </a:ext>
            </a:extLst>
          </p:cNvPr>
          <p:cNvSpPr txBox="1"/>
          <p:nvPr/>
        </p:nvSpPr>
        <p:spPr>
          <a:xfrm>
            <a:off x="5561142" y="2667603"/>
            <a:ext cx="1983123" cy="1675686"/>
          </a:xfrm>
          <a:prstGeom prst="rect">
            <a:avLst/>
          </a:prstGeom>
          <a:noFill/>
        </p:spPr>
        <p:txBody>
          <a:bodyPr vert="horz" wrap="square" lIns="162000" tIns="162000" rIns="162000" bIns="324000" rtlCol="0" anchor="t" anchorCtr="0">
            <a:spAutoFit/>
          </a:bodyPr>
          <a:lstStyle/>
          <a:p>
            <a:pPr marL="65484" lvl="1"/>
            <a:r>
              <a:rPr lang="en-US" sz="1100">
                <a:solidFill>
                  <a:srgbClr val="3D4955"/>
                </a:solidFill>
                <a:latin typeface="Franklin Gothic Book" panose="020B0503020102020204" pitchFamily="34" charset="0"/>
              </a:rPr>
              <a:t>Time for immersion</a:t>
            </a:r>
          </a:p>
          <a:p>
            <a:pPr marL="65484" lvl="1"/>
            <a:r>
              <a:rPr lang="en-US" sz="1100">
                <a:solidFill>
                  <a:srgbClr val="3D4955"/>
                </a:solidFill>
                <a:latin typeface="Franklin Gothic Book" panose="020B0503020102020204" pitchFamily="34" charset="0"/>
              </a:rPr>
              <a:t>Systematic</a:t>
            </a:r>
          </a:p>
          <a:p>
            <a:pPr marL="65484" lvl="1"/>
            <a:r>
              <a:rPr lang="en-US" sz="1100">
                <a:solidFill>
                  <a:srgbClr val="3D4955"/>
                </a:solidFill>
                <a:latin typeface="Franklin Gothic Book" panose="020B0503020102020204" pitchFamily="34" charset="0"/>
              </a:rPr>
              <a:t>Objective</a:t>
            </a:r>
          </a:p>
          <a:p>
            <a:pPr marL="65484" lvl="1"/>
            <a:r>
              <a:rPr lang="en-US" sz="1100">
                <a:solidFill>
                  <a:srgbClr val="3D4955"/>
                </a:solidFill>
                <a:latin typeface="Franklin Gothic Book" panose="020B0503020102020204" pitchFamily="34" charset="0"/>
              </a:rPr>
              <a:t>Facts</a:t>
            </a:r>
          </a:p>
          <a:p>
            <a:pPr marL="65484" lvl="1"/>
            <a:r>
              <a:rPr lang="en-US" sz="1100">
                <a:solidFill>
                  <a:srgbClr val="3D4955"/>
                </a:solidFill>
                <a:latin typeface="Franklin Gothic Book" panose="020B0503020102020204" pitchFamily="34" charset="0"/>
              </a:rPr>
              <a:t>Analyze and judge</a:t>
            </a:r>
          </a:p>
          <a:p>
            <a:pPr marL="65484" lvl="1"/>
            <a:r>
              <a:rPr lang="en-US" sz="1100">
                <a:solidFill>
                  <a:srgbClr val="3D4955"/>
                </a:solidFill>
                <a:latin typeface="Franklin Gothic Book" panose="020B0503020102020204" pitchFamily="34" charset="0"/>
              </a:rPr>
              <a:t>Correctness</a:t>
            </a:r>
          </a:p>
          <a:p>
            <a:pPr marL="65484" lvl="1"/>
            <a:r>
              <a:rPr lang="en-US" sz="1100">
                <a:solidFill>
                  <a:srgbClr val="3D4955"/>
                </a:solidFill>
                <a:latin typeface="Franklin Gothic Book" panose="020B0503020102020204" pitchFamily="34" charset="0"/>
              </a:rPr>
              <a:t>Want realistic deadlines</a:t>
            </a:r>
            <a:endParaRPr lang="en-US" sz="1100">
              <a:solidFill>
                <a:srgbClr val="3D4955"/>
              </a:solidFill>
            </a:endParaRPr>
          </a:p>
        </p:txBody>
      </p:sp>
      <p:sp>
        <p:nvSpPr>
          <p:cNvPr id="9" name="Pladsholder til indhold 8">
            <a:extLst>
              <a:ext uri="{FF2B5EF4-FFF2-40B4-BE49-F238E27FC236}">
                <a16:creationId xmlns:a16="http://schemas.microsoft.com/office/drawing/2014/main" id="{95D855DB-AB9E-4C3E-AE15-B256DC589770}"/>
              </a:ext>
            </a:extLst>
          </p:cNvPr>
          <p:cNvSpPr>
            <a:spLocks noGrp="1"/>
          </p:cNvSpPr>
          <p:nvPr>
            <p:ph type="body" sz="quarter" idx="11"/>
          </p:nvPr>
        </p:nvSpPr>
        <p:spPr>
          <a:xfrm>
            <a:off x="107505" y="0"/>
            <a:ext cx="3681155" cy="883828"/>
          </a:xfrm>
        </p:spPr>
        <p:txBody>
          <a:bodyPr/>
          <a:lstStyle/>
          <a:p>
            <a:pPr marL="0" indent="0">
              <a:buNone/>
            </a:pPr>
            <a:r>
              <a:rPr lang="en-US"/>
              <a:t>Motivation of the types</a:t>
            </a:r>
          </a:p>
        </p:txBody>
      </p:sp>
      <p:sp>
        <p:nvSpPr>
          <p:cNvPr id="2" name="Pladsholder til tekst 1">
            <a:extLst>
              <a:ext uri="{FF2B5EF4-FFF2-40B4-BE49-F238E27FC236}">
                <a16:creationId xmlns:a16="http://schemas.microsoft.com/office/drawing/2014/main" id="{E638414B-09D9-43D0-8EBA-03DF705B117D}"/>
              </a:ext>
            </a:extLst>
          </p:cNvPr>
          <p:cNvSpPr>
            <a:spLocks noGrp="1"/>
          </p:cNvSpPr>
          <p:nvPr>
            <p:ph type="body" sz="quarter" idx="13"/>
          </p:nvPr>
        </p:nvSpPr>
        <p:spPr/>
        <p:txBody>
          <a:bodyPr/>
          <a:lstStyle/>
          <a:p>
            <a:endParaRPr lang="en-US"/>
          </a:p>
        </p:txBody>
      </p:sp>
      <p:sp>
        <p:nvSpPr>
          <p:cNvPr id="27" name="Tekstboks 12">
            <a:extLst>
              <a:ext uri="{FF2B5EF4-FFF2-40B4-BE49-F238E27FC236}">
                <a16:creationId xmlns:a16="http://schemas.microsoft.com/office/drawing/2014/main" id="{C63B6C4B-1164-476B-A50C-E25B1DD41C3F}"/>
              </a:ext>
            </a:extLst>
          </p:cNvPr>
          <p:cNvSpPr txBox="1"/>
          <p:nvPr/>
        </p:nvSpPr>
        <p:spPr>
          <a:xfrm>
            <a:off x="2850229" y="172864"/>
            <a:ext cx="707237" cy="1421928"/>
          </a:xfrm>
          <a:prstGeom prst="rect">
            <a:avLst/>
          </a:prstGeom>
          <a:noFill/>
        </p:spPr>
        <p:txBody>
          <a:bodyPr wrap="square" rtlCol="0">
            <a:spAutoFit/>
          </a:bodyPr>
          <a:lstStyle/>
          <a:p>
            <a:pPr defTabSz="822960"/>
            <a:r>
              <a:rPr lang="en-US" sz="8640">
                <a:solidFill>
                  <a:srgbClr val="C05C56"/>
                </a:solidFill>
                <a:latin typeface="Franklin Gothic Book" panose="020B0503020102020204" pitchFamily="34" charset="0"/>
              </a:rPr>
              <a:t>E</a:t>
            </a:r>
          </a:p>
        </p:txBody>
      </p:sp>
      <p:sp>
        <p:nvSpPr>
          <p:cNvPr id="28" name="Tekstboks 13">
            <a:extLst>
              <a:ext uri="{FF2B5EF4-FFF2-40B4-BE49-F238E27FC236}">
                <a16:creationId xmlns:a16="http://schemas.microsoft.com/office/drawing/2014/main" id="{0D266F9A-331F-4E59-941D-B2017389CDCB}"/>
              </a:ext>
            </a:extLst>
          </p:cNvPr>
          <p:cNvSpPr txBox="1"/>
          <p:nvPr/>
        </p:nvSpPr>
        <p:spPr>
          <a:xfrm>
            <a:off x="7650829" y="172864"/>
            <a:ext cx="707237" cy="1421928"/>
          </a:xfrm>
          <a:prstGeom prst="rect">
            <a:avLst/>
          </a:prstGeom>
          <a:noFill/>
        </p:spPr>
        <p:txBody>
          <a:bodyPr wrap="square" rtlCol="0">
            <a:spAutoFit/>
          </a:bodyPr>
          <a:lstStyle/>
          <a:p>
            <a:pPr defTabSz="822960"/>
            <a:r>
              <a:rPr lang="en-US" sz="8640">
                <a:solidFill>
                  <a:srgbClr val="73A3A1"/>
                </a:solidFill>
                <a:latin typeface="Franklin Gothic Book" panose="020B0503020102020204" pitchFamily="34" charset="0"/>
              </a:rPr>
              <a:t>S</a:t>
            </a:r>
          </a:p>
        </p:txBody>
      </p:sp>
      <p:sp>
        <p:nvSpPr>
          <p:cNvPr id="29" name="Tekstboks 15">
            <a:extLst>
              <a:ext uri="{FF2B5EF4-FFF2-40B4-BE49-F238E27FC236}">
                <a16:creationId xmlns:a16="http://schemas.microsoft.com/office/drawing/2014/main" id="{4DB6BEB0-2B26-4D40-ACA3-71061335CFED}"/>
              </a:ext>
            </a:extLst>
          </p:cNvPr>
          <p:cNvSpPr txBox="1"/>
          <p:nvPr/>
        </p:nvSpPr>
        <p:spPr>
          <a:xfrm>
            <a:off x="2975542" y="3737705"/>
            <a:ext cx="707237" cy="1421928"/>
          </a:xfrm>
          <a:prstGeom prst="rect">
            <a:avLst/>
          </a:prstGeom>
          <a:noFill/>
        </p:spPr>
        <p:txBody>
          <a:bodyPr wrap="square" rtlCol="0">
            <a:spAutoFit/>
          </a:bodyPr>
          <a:lstStyle/>
          <a:p>
            <a:pPr defTabSz="822960"/>
            <a:r>
              <a:rPr lang="en-US" sz="8640">
                <a:solidFill>
                  <a:srgbClr val="FEC665"/>
                </a:solidFill>
                <a:latin typeface="Franklin Gothic Book" panose="020B0503020102020204" pitchFamily="34" charset="0"/>
              </a:rPr>
              <a:t>I</a:t>
            </a:r>
          </a:p>
        </p:txBody>
      </p:sp>
      <p:sp>
        <p:nvSpPr>
          <p:cNvPr id="30" name="Tekstboks 14">
            <a:extLst>
              <a:ext uri="{FF2B5EF4-FFF2-40B4-BE49-F238E27FC236}">
                <a16:creationId xmlns:a16="http://schemas.microsoft.com/office/drawing/2014/main" id="{94CB1C8F-054A-43D5-8299-366C581EC1A5}"/>
              </a:ext>
            </a:extLst>
          </p:cNvPr>
          <p:cNvSpPr txBox="1"/>
          <p:nvPr/>
        </p:nvSpPr>
        <p:spPr>
          <a:xfrm>
            <a:off x="7690911" y="3628279"/>
            <a:ext cx="707237" cy="1421928"/>
          </a:xfrm>
          <a:prstGeom prst="rect">
            <a:avLst/>
          </a:prstGeom>
          <a:noFill/>
        </p:spPr>
        <p:txBody>
          <a:bodyPr wrap="square" rtlCol="0">
            <a:spAutoFit/>
          </a:bodyPr>
          <a:lstStyle/>
          <a:p>
            <a:pPr defTabSz="822960"/>
            <a:r>
              <a:rPr lang="en-US" sz="8640">
                <a:solidFill>
                  <a:srgbClr val="2D7FA8"/>
                </a:solidFill>
                <a:latin typeface="Franklin Gothic Book" panose="020B0503020102020204" pitchFamily="34" charset="0"/>
              </a:rPr>
              <a:t>A</a:t>
            </a:r>
          </a:p>
        </p:txBody>
      </p:sp>
      <p:sp>
        <p:nvSpPr>
          <p:cNvPr id="21" name="Tekstboks 17">
            <a:extLst>
              <a:ext uri="{FF2B5EF4-FFF2-40B4-BE49-F238E27FC236}">
                <a16:creationId xmlns:a16="http://schemas.microsoft.com/office/drawing/2014/main" id="{BB54F3F1-3E1D-4B37-8D1C-763D61907AF1}"/>
              </a:ext>
            </a:extLst>
          </p:cNvPr>
          <p:cNvSpPr txBox="1">
            <a:spLocks noChangeArrowheads="1"/>
          </p:cNvSpPr>
          <p:nvPr/>
        </p:nvSpPr>
        <p:spPr bwMode="auto">
          <a:xfrm>
            <a:off x="2257300" y="2405805"/>
            <a:ext cx="1014413" cy="338554"/>
          </a:xfrm>
          <a:prstGeom prst="rect">
            <a:avLst/>
          </a:prstGeom>
          <a:noFill/>
          <a:ln w="9525">
            <a:noFill/>
            <a:miter lim="800000"/>
            <a:headEnd/>
            <a:tailEnd/>
          </a:ln>
        </p:spPr>
        <p:txBody>
          <a:bodyPr>
            <a:spAutoFit/>
          </a:bodyPr>
          <a:lstStyle/>
          <a:p>
            <a:pPr algn="ctr">
              <a:buSzPct val="100000"/>
            </a:pPr>
            <a:r>
              <a:rPr lang="en-US" sz="1600">
                <a:solidFill>
                  <a:srgbClr val="3D4955"/>
                </a:solidFill>
                <a:sym typeface="Tahoma" pitchFamily="34" charset="0"/>
              </a:rPr>
              <a:t>Control</a:t>
            </a:r>
          </a:p>
        </p:txBody>
      </p:sp>
      <p:sp>
        <p:nvSpPr>
          <p:cNvPr id="22" name="Tekstboks 18">
            <a:extLst>
              <a:ext uri="{FF2B5EF4-FFF2-40B4-BE49-F238E27FC236}">
                <a16:creationId xmlns:a16="http://schemas.microsoft.com/office/drawing/2014/main" id="{A26BF0D5-EC40-4D92-9839-C32490020A2C}"/>
              </a:ext>
            </a:extLst>
          </p:cNvPr>
          <p:cNvSpPr txBox="1">
            <a:spLocks noChangeArrowheads="1"/>
          </p:cNvSpPr>
          <p:nvPr/>
        </p:nvSpPr>
        <p:spPr bwMode="auto">
          <a:xfrm>
            <a:off x="4938588" y="4807693"/>
            <a:ext cx="1127125" cy="338554"/>
          </a:xfrm>
          <a:prstGeom prst="rect">
            <a:avLst/>
          </a:prstGeom>
          <a:noFill/>
          <a:ln w="9525">
            <a:noFill/>
            <a:miter lim="800000"/>
            <a:headEnd/>
            <a:tailEnd/>
          </a:ln>
        </p:spPr>
        <p:txBody>
          <a:bodyPr>
            <a:spAutoFit/>
          </a:bodyPr>
          <a:lstStyle/>
          <a:p>
            <a:pPr algn="ctr">
              <a:buSzPct val="100000"/>
            </a:pPr>
            <a:r>
              <a:rPr lang="en-US" sz="1600">
                <a:solidFill>
                  <a:srgbClr val="3D4955"/>
                </a:solidFill>
                <a:sym typeface="Tahoma" pitchFamily="34" charset="0"/>
              </a:rPr>
              <a:t>Task</a:t>
            </a:r>
          </a:p>
        </p:txBody>
      </p:sp>
      <p:sp>
        <p:nvSpPr>
          <p:cNvPr id="23" name="Tekstboks 19">
            <a:extLst>
              <a:ext uri="{FF2B5EF4-FFF2-40B4-BE49-F238E27FC236}">
                <a16:creationId xmlns:a16="http://schemas.microsoft.com/office/drawing/2014/main" id="{545F84A9-DFB9-4358-A94B-E3EF848780B7}"/>
              </a:ext>
            </a:extLst>
          </p:cNvPr>
          <p:cNvSpPr txBox="1">
            <a:spLocks noChangeArrowheads="1"/>
          </p:cNvSpPr>
          <p:nvPr/>
        </p:nvSpPr>
        <p:spPr bwMode="auto">
          <a:xfrm>
            <a:off x="4840163" y="222993"/>
            <a:ext cx="1444625" cy="338554"/>
          </a:xfrm>
          <a:prstGeom prst="rect">
            <a:avLst/>
          </a:prstGeom>
          <a:noFill/>
          <a:ln w="9525">
            <a:noFill/>
            <a:miter lim="800000"/>
            <a:headEnd/>
            <a:tailEnd/>
          </a:ln>
        </p:spPr>
        <p:txBody>
          <a:bodyPr>
            <a:spAutoFit/>
          </a:bodyPr>
          <a:lstStyle/>
          <a:p>
            <a:pPr algn="ctr">
              <a:buSzPct val="100000"/>
            </a:pPr>
            <a:r>
              <a:rPr lang="en-US" sz="1600">
                <a:solidFill>
                  <a:srgbClr val="3D4955"/>
                </a:solidFill>
                <a:sym typeface="Tahoma" pitchFamily="34" charset="0"/>
              </a:rPr>
              <a:t>Person</a:t>
            </a:r>
          </a:p>
        </p:txBody>
      </p:sp>
      <p:sp>
        <p:nvSpPr>
          <p:cNvPr id="31" name="Tekstboks 20">
            <a:extLst>
              <a:ext uri="{FF2B5EF4-FFF2-40B4-BE49-F238E27FC236}">
                <a16:creationId xmlns:a16="http://schemas.microsoft.com/office/drawing/2014/main" id="{4305034A-F5C8-4560-AA69-3F46EFF21795}"/>
              </a:ext>
            </a:extLst>
          </p:cNvPr>
          <p:cNvSpPr txBox="1">
            <a:spLocks noChangeArrowheads="1"/>
          </p:cNvSpPr>
          <p:nvPr/>
        </p:nvSpPr>
        <p:spPr bwMode="auto">
          <a:xfrm>
            <a:off x="7808788" y="2397868"/>
            <a:ext cx="1155700" cy="338554"/>
          </a:xfrm>
          <a:prstGeom prst="rect">
            <a:avLst/>
          </a:prstGeom>
          <a:noFill/>
          <a:ln w="9525">
            <a:noFill/>
            <a:miter lim="800000"/>
            <a:headEnd/>
            <a:tailEnd/>
          </a:ln>
        </p:spPr>
        <p:txBody>
          <a:bodyPr wrap="square">
            <a:spAutoFit/>
          </a:bodyPr>
          <a:lstStyle/>
          <a:p>
            <a:pPr algn="ctr">
              <a:buSzPct val="100000"/>
            </a:pPr>
            <a:r>
              <a:rPr lang="en-US" sz="1600">
                <a:solidFill>
                  <a:srgbClr val="3D4955"/>
                </a:solidFill>
                <a:sym typeface="Tahoma" pitchFamily="34" charset="0"/>
              </a:rPr>
              <a:t>Participate</a:t>
            </a:r>
          </a:p>
        </p:txBody>
      </p:sp>
    </p:spTree>
    <p:extLst>
      <p:ext uri="{BB962C8B-B14F-4D97-AF65-F5344CB8AC3E}">
        <p14:creationId xmlns:p14="http://schemas.microsoft.com/office/powerpoint/2010/main" val="421414912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3" name="Undertitel 2">
            <a:extLst>
              <a:ext uri="{FF2B5EF4-FFF2-40B4-BE49-F238E27FC236}">
                <a16:creationId xmlns:a16="http://schemas.microsoft.com/office/drawing/2014/main" id="{9BF1ADDC-370F-4228-89C4-9BD83FB7AE33}"/>
              </a:ext>
            </a:extLst>
          </p:cNvPr>
          <p:cNvSpPr>
            <a:spLocks noGrp="1"/>
          </p:cNvSpPr>
          <p:nvPr>
            <p:ph type="subTitle" idx="1"/>
          </p:nvPr>
        </p:nvSpPr>
        <p:spPr/>
        <p:txBody>
          <a:bodyPr/>
          <a:lstStyle/>
          <a:p>
            <a:pPr marL="285750" indent="-285750">
              <a:buFont typeface="Wingdings" panose="05000000000000000000" pitchFamily="2" charset="2"/>
              <a:buChar char="ü"/>
            </a:pPr>
            <a:r>
              <a:rPr lang="en-GB">
                <a:solidFill>
                  <a:schemeClr val="tx2"/>
                </a:solidFill>
              </a:rPr>
              <a:t>Select and adjust the relevant slides</a:t>
            </a:r>
          </a:p>
          <a:p>
            <a:pPr marL="285750" indent="-285750">
              <a:buFont typeface="Wingdings" panose="05000000000000000000" pitchFamily="2" charset="2"/>
              <a:buChar char="ü"/>
            </a:pPr>
            <a:r>
              <a:rPr lang="en-GB">
                <a:solidFill>
                  <a:schemeClr val="tx2"/>
                </a:solidFill>
              </a:rPr>
              <a:t>Delete the other slides</a:t>
            </a:r>
          </a:p>
          <a:p>
            <a:pPr marL="285750" indent="-285750">
              <a:buFont typeface="Wingdings" panose="05000000000000000000" pitchFamily="2" charset="2"/>
              <a:buChar char="ü"/>
            </a:pPr>
            <a:r>
              <a:rPr lang="en-GB">
                <a:solidFill>
                  <a:schemeClr val="tx2"/>
                </a:solidFill>
              </a:rPr>
              <a:t>Delete these instructions</a:t>
            </a:r>
            <a:endParaRPr lang="da-DK">
              <a:solidFill>
                <a:schemeClr val="tx2"/>
              </a:solidFill>
              <a:latin typeface="+mn-lt"/>
            </a:endParaRPr>
          </a:p>
        </p:txBody>
      </p:sp>
      <p:sp>
        <p:nvSpPr>
          <p:cNvPr id="4" name="Pladsholder til tekst 3">
            <a:extLst>
              <a:ext uri="{FF2B5EF4-FFF2-40B4-BE49-F238E27FC236}">
                <a16:creationId xmlns:a16="http://schemas.microsoft.com/office/drawing/2014/main" id="{47DCB648-B909-4D9A-899B-98018EBE2D46}"/>
              </a:ext>
            </a:extLst>
          </p:cNvPr>
          <p:cNvSpPr>
            <a:spLocks noGrp="1"/>
          </p:cNvSpPr>
          <p:nvPr>
            <p:ph type="body" sz="quarter" idx="13"/>
          </p:nvPr>
        </p:nvSpPr>
        <p:spPr/>
        <p:txBody>
          <a:bodyPr/>
          <a:lstStyle/>
          <a:p>
            <a:endParaRPr lang="da-DK"/>
          </a:p>
        </p:txBody>
      </p:sp>
      <p:sp>
        <p:nvSpPr>
          <p:cNvPr id="5" name="Pladsholder til tekst 4">
            <a:extLst>
              <a:ext uri="{FF2B5EF4-FFF2-40B4-BE49-F238E27FC236}">
                <a16:creationId xmlns:a16="http://schemas.microsoft.com/office/drawing/2014/main" id="{F853F8E0-DAEB-4B50-AEB1-0B3AD374BEB7}"/>
              </a:ext>
            </a:extLst>
          </p:cNvPr>
          <p:cNvSpPr>
            <a:spLocks noGrp="1"/>
          </p:cNvSpPr>
          <p:nvPr>
            <p:ph type="body" sz="quarter" idx="14"/>
          </p:nvPr>
        </p:nvSpPr>
        <p:spPr/>
        <p:txBody>
          <a:bodyPr/>
          <a:lstStyle/>
          <a:p>
            <a:r>
              <a:rPr lang="da-DK" b="1" err="1">
                <a:solidFill>
                  <a:schemeClr val="tx2"/>
                </a:solidFill>
              </a:rPr>
              <a:t>exercises</a:t>
            </a:r>
            <a:r>
              <a:rPr lang="da-DK" b="1">
                <a:solidFill>
                  <a:schemeClr val="tx2"/>
                </a:solidFill>
              </a:rPr>
              <a:t> – </a:t>
            </a:r>
            <a:r>
              <a:rPr lang="da-DK" b="1" err="1">
                <a:solidFill>
                  <a:schemeClr val="tx2"/>
                </a:solidFill>
              </a:rPr>
              <a:t>cooperation</a:t>
            </a:r>
            <a:endParaRPr lang="da-DK" b="1">
              <a:solidFill>
                <a:schemeClr val="tx2"/>
              </a:solidFill>
            </a:endParaRPr>
          </a:p>
        </p:txBody>
      </p:sp>
    </p:spTree>
    <p:extLst>
      <p:ext uri="{BB962C8B-B14F-4D97-AF65-F5344CB8AC3E}">
        <p14:creationId xmlns:p14="http://schemas.microsoft.com/office/powerpoint/2010/main" val="33960545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4817CF21-D0B8-411E-B3B9-7FA304C04FDC}"/>
              </a:ext>
            </a:extLst>
          </p:cNvPr>
          <p:cNvSpPr>
            <a:spLocks noGrp="1"/>
          </p:cNvSpPr>
          <p:nvPr>
            <p:ph type="body" sz="quarter" idx="11"/>
          </p:nvPr>
        </p:nvSpPr>
        <p:spPr>
          <a:xfrm>
            <a:off x="107505" y="0"/>
            <a:ext cx="2782448" cy="883828"/>
          </a:xfrm>
        </p:spPr>
        <p:txBody>
          <a:bodyPr/>
          <a:lstStyle/>
          <a:p>
            <a:r>
              <a:rPr lang="en-US">
                <a:cs typeface="Tahoma" pitchFamily="34" charset="0"/>
                <a:sym typeface="Tahoma" pitchFamily="34" charset="0"/>
              </a:rPr>
              <a:t>Landing on mars</a:t>
            </a:r>
            <a:endParaRPr lang="en-US"/>
          </a:p>
        </p:txBody>
      </p:sp>
      <p:sp>
        <p:nvSpPr>
          <p:cNvPr id="4" name="Pladsholder til tekst 3">
            <a:extLst>
              <a:ext uri="{FF2B5EF4-FFF2-40B4-BE49-F238E27FC236}">
                <a16:creationId xmlns:a16="http://schemas.microsoft.com/office/drawing/2014/main" id="{A55C6533-B0E4-4B10-80B1-FD56D58CB135}"/>
              </a:ext>
            </a:extLst>
          </p:cNvPr>
          <p:cNvSpPr>
            <a:spLocks noGrp="1"/>
          </p:cNvSpPr>
          <p:nvPr>
            <p:ph type="body" sz="quarter" idx="13"/>
          </p:nvPr>
        </p:nvSpPr>
        <p:spPr/>
        <p:txBody>
          <a:bodyPr/>
          <a:lstStyle/>
          <a:p>
            <a:endParaRPr lang="en-US"/>
          </a:p>
        </p:txBody>
      </p:sp>
      <p:sp>
        <p:nvSpPr>
          <p:cNvPr id="8" name="Pladsholder til tekst 7">
            <a:extLst>
              <a:ext uri="{FF2B5EF4-FFF2-40B4-BE49-F238E27FC236}">
                <a16:creationId xmlns:a16="http://schemas.microsoft.com/office/drawing/2014/main" id="{0010690C-E6A8-49D7-8AFC-3B4C6BA54D1E}"/>
              </a:ext>
            </a:extLst>
          </p:cNvPr>
          <p:cNvSpPr>
            <a:spLocks noGrp="1"/>
          </p:cNvSpPr>
          <p:nvPr>
            <p:ph type="body" sz="quarter" idx="14"/>
          </p:nvPr>
        </p:nvSpPr>
        <p:spPr>
          <a:xfrm>
            <a:off x="395536" y="1128712"/>
            <a:ext cx="8352928" cy="3889027"/>
          </a:xfrm>
        </p:spPr>
        <p:txBody>
          <a:bodyPr/>
          <a:lstStyle/>
          <a:p>
            <a:pPr>
              <a:spcAft>
                <a:spcPts val="500"/>
              </a:spcAft>
            </a:pPr>
            <a:r>
              <a:rPr lang="en-US">
                <a:solidFill>
                  <a:srgbClr val="4D4D4D"/>
                </a:solidFill>
                <a:latin typeface="Franklin Gothic Book" panose="020B0503020102020204" pitchFamily="34" charset="0"/>
                <a:cs typeface="Tahoma" pitchFamily="34" charset="0"/>
                <a:sym typeface="Tahoma" pitchFamily="34" charset="0"/>
              </a:rPr>
              <a:t>You have to help NASA build a prototype of a landing vehicle that can land safely on Mars. The vehicle must be able to withstand a 3-meter drop without the egg breaking. </a:t>
            </a:r>
          </a:p>
          <a:p>
            <a:pPr>
              <a:spcAft>
                <a:spcPts val="500"/>
              </a:spcAft>
            </a:pPr>
            <a:endParaRPr lang="en-US" b="1">
              <a:solidFill>
                <a:srgbClr val="4D4D4D"/>
              </a:solidFill>
              <a:latin typeface="Franklin Gothic Book" panose="020B0503020102020204" pitchFamily="34" charset="0"/>
              <a:cs typeface="Tahoma" pitchFamily="34" charset="0"/>
              <a:sym typeface="Tahoma" pitchFamily="34" charset="0"/>
            </a:endParaRPr>
          </a:p>
          <a:p>
            <a:pPr>
              <a:spcAft>
                <a:spcPts val="500"/>
              </a:spcAft>
            </a:pPr>
            <a:r>
              <a:rPr lang="en-US" b="1">
                <a:solidFill>
                  <a:srgbClr val="4D4D4D"/>
                </a:solidFill>
                <a:latin typeface="Franklin Gothic Book" panose="020B0503020102020204" pitchFamily="34" charset="0"/>
                <a:cs typeface="Tahoma" pitchFamily="34" charset="0"/>
                <a:sym typeface="Tahoma" pitchFamily="34" charset="0"/>
              </a:rPr>
              <a:t>Important information</a:t>
            </a:r>
          </a:p>
          <a:p>
            <a:pPr>
              <a:spcAft>
                <a:spcPts val="500"/>
              </a:spcAft>
            </a:pPr>
            <a:r>
              <a:rPr lang="en-US">
                <a:solidFill>
                  <a:srgbClr val="4D4D4D"/>
                </a:solidFill>
                <a:latin typeface="Franklin Gothic Book" panose="020B0503020102020204" pitchFamily="34" charset="0"/>
                <a:cs typeface="Tahoma" pitchFamily="34" charset="0"/>
                <a:sym typeface="Tahoma" pitchFamily="34" charset="0"/>
              </a:rPr>
              <a:t>The egg may only be protected by the materials you are given.</a:t>
            </a:r>
          </a:p>
          <a:p>
            <a:pPr>
              <a:spcAft>
                <a:spcPts val="500"/>
              </a:spcAft>
            </a:pPr>
            <a:r>
              <a:rPr lang="en-US">
                <a:solidFill>
                  <a:srgbClr val="4D4D4D"/>
                </a:solidFill>
                <a:latin typeface="Franklin Gothic Book" panose="020B0503020102020204" pitchFamily="34" charset="0"/>
                <a:cs typeface="Tahoma" pitchFamily="34" charset="0"/>
                <a:sym typeface="Tahoma" pitchFamily="34" charset="0"/>
              </a:rPr>
              <a:t>The egg must be transported without any contact with or assistance from people or equipment.</a:t>
            </a:r>
          </a:p>
          <a:p>
            <a:pPr>
              <a:spcAft>
                <a:spcPts val="500"/>
              </a:spcAft>
            </a:pPr>
            <a:r>
              <a:rPr lang="en-US">
                <a:solidFill>
                  <a:srgbClr val="4D4D4D"/>
                </a:solidFill>
                <a:latin typeface="Franklin Gothic Book" panose="020B0503020102020204" pitchFamily="34" charset="0"/>
                <a:cs typeface="Tahoma" pitchFamily="34" charset="0"/>
                <a:sym typeface="Tahoma" pitchFamily="34" charset="0"/>
              </a:rPr>
              <a:t>The egg may not be fried nor boiled – it must remain raw. </a:t>
            </a:r>
          </a:p>
          <a:p>
            <a:pPr>
              <a:spcAft>
                <a:spcPts val="500"/>
              </a:spcAft>
            </a:pPr>
            <a:r>
              <a:rPr lang="en-US">
                <a:solidFill>
                  <a:srgbClr val="4D4D4D"/>
                </a:solidFill>
                <a:latin typeface="Franklin Gothic Book" panose="020B0503020102020204" pitchFamily="34" charset="0"/>
                <a:cs typeface="Tahoma" pitchFamily="34" charset="0"/>
                <a:sym typeface="Tahoma" pitchFamily="34" charset="0"/>
              </a:rPr>
              <a:t>You may not introduce any energy into the egg – it must be moved by gravity alone.</a:t>
            </a:r>
          </a:p>
          <a:p>
            <a:pPr>
              <a:spcAft>
                <a:spcPts val="500"/>
              </a:spcAft>
            </a:pPr>
            <a:r>
              <a:rPr lang="en-US">
                <a:solidFill>
                  <a:srgbClr val="4D4D4D"/>
                </a:solidFill>
                <a:latin typeface="Franklin Gothic Book" panose="020B0503020102020204" pitchFamily="34" charset="0"/>
                <a:cs typeface="Tahoma" pitchFamily="34" charset="0"/>
                <a:sym typeface="Tahoma" pitchFamily="34" charset="0"/>
              </a:rPr>
              <a:t>The egg must be visible through the structure.</a:t>
            </a:r>
          </a:p>
          <a:p>
            <a:pPr>
              <a:spcAft>
                <a:spcPts val="500"/>
              </a:spcAft>
            </a:pPr>
            <a:r>
              <a:rPr lang="en-US">
                <a:solidFill>
                  <a:srgbClr val="4D4D4D"/>
                </a:solidFill>
                <a:latin typeface="Franklin Gothic Book" panose="020B0503020102020204" pitchFamily="34" charset="0"/>
                <a:cs typeface="Tahoma" pitchFamily="34" charset="0"/>
                <a:sym typeface="Tahoma" pitchFamily="34" charset="0"/>
              </a:rPr>
              <a:t>The egg must not be attached, but must lie loose.</a:t>
            </a:r>
          </a:p>
          <a:p>
            <a:pPr>
              <a:spcAft>
                <a:spcPts val="500"/>
              </a:spcAft>
            </a:pPr>
            <a:r>
              <a:rPr lang="en-US" b="1">
                <a:solidFill>
                  <a:srgbClr val="4D4D4D"/>
                </a:solidFill>
                <a:latin typeface="Franklin Gothic Book" panose="020B0503020102020204" pitchFamily="34" charset="0"/>
                <a:cs typeface="Tahoma" pitchFamily="34" charset="0"/>
                <a:sym typeface="Tahoma" pitchFamily="34" charset="0"/>
              </a:rPr>
              <a:t>In 15 minutes your vehicle will be dropped!</a:t>
            </a:r>
          </a:p>
          <a:p>
            <a:endParaRPr lang="en-US"/>
          </a:p>
        </p:txBody>
      </p:sp>
      <p:pic>
        <p:nvPicPr>
          <p:cNvPr id="11" name="Billede 10">
            <a:extLst>
              <a:ext uri="{FF2B5EF4-FFF2-40B4-BE49-F238E27FC236}">
                <a16:creationId xmlns:a16="http://schemas.microsoft.com/office/drawing/2014/main" id="{38950DDD-E157-4973-A68A-C725013D8D37}"/>
              </a:ext>
            </a:extLst>
          </p:cNvPr>
          <p:cNvPicPr>
            <a:picLocks noChangeAspect="1"/>
          </p:cNvPicPr>
          <p:nvPr/>
        </p:nvPicPr>
        <p:blipFill>
          <a:blip r:embed="rId3"/>
          <a:stretch>
            <a:fillRect/>
          </a:stretch>
        </p:blipFill>
        <p:spPr>
          <a:xfrm>
            <a:off x="5580112" y="3865419"/>
            <a:ext cx="2689666" cy="1441737"/>
          </a:xfrm>
          <a:prstGeom prst="rect">
            <a:avLst/>
          </a:prstGeom>
        </p:spPr>
      </p:pic>
    </p:spTree>
    <p:extLst>
      <p:ext uri="{BB962C8B-B14F-4D97-AF65-F5344CB8AC3E}">
        <p14:creationId xmlns:p14="http://schemas.microsoft.com/office/powerpoint/2010/main" val="297211251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6DEE96C3-2765-46A4-941C-C47AA525B3FA}"/>
              </a:ext>
            </a:extLst>
          </p:cNvPr>
          <p:cNvSpPr>
            <a:spLocks noGrp="1"/>
          </p:cNvSpPr>
          <p:nvPr>
            <p:ph type="body" sz="quarter" idx="11"/>
          </p:nvPr>
        </p:nvSpPr>
        <p:spPr>
          <a:xfrm>
            <a:off x="107505" y="0"/>
            <a:ext cx="6865680" cy="883828"/>
          </a:xfrm>
        </p:spPr>
        <p:txBody>
          <a:bodyPr/>
          <a:lstStyle/>
          <a:p>
            <a:r>
              <a:rPr lang="en-US"/>
              <a:t>Description of the exercise ”</a:t>
            </a:r>
            <a:r>
              <a:rPr lang="en-US">
                <a:cs typeface="Tahoma" pitchFamily="34" charset="0"/>
                <a:sym typeface="Tahoma" pitchFamily="34" charset="0"/>
              </a:rPr>
              <a:t>Landing on mars</a:t>
            </a:r>
            <a:r>
              <a:rPr lang="en-US"/>
              <a:t>”</a:t>
            </a:r>
          </a:p>
        </p:txBody>
      </p:sp>
      <p:sp>
        <p:nvSpPr>
          <p:cNvPr id="3" name="Pladsholder til tekst 2">
            <a:extLst>
              <a:ext uri="{FF2B5EF4-FFF2-40B4-BE49-F238E27FC236}">
                <a16:creationId xmlns:a16="http://schemas.microsoft.com/office/drawing/2014/main" id="{6C39333B-77A0-42D7-81EF-11666578F22E}"/>
              </a:ext>
            </a:extLst>
          </p:cNvPr>
          <p:cNvSpPr>
            <a:spLocks noGrp="1"/>
          </p:cNvSpPr>
          <p:nvPr>
            <p:ph type="body" sz="quarter" idx="13"/>
          </p:nvPr>
        </p:nvSpPr>
        <p:spPr/>
        <p:txBody>
          <a:bodyPr/>
          <a:lstStyle/>
          <a:p>
            <a:endParaRPr lang="en-US"/>
          </a:p>
        </p:txBody>
      </p:sp>
      <p:sp>
        <p:nvSpPr>
          <p:cNvPr id="4" name="Pladsholder til tekst 3">
            <a:extLst>
              <a:ext uri="{FF2B5EF4-FFF2-40B4-BE49-F238E27FC236}">
                <a16:creationId xmlns:a16="http://schemas.microsoft.com/office/drawing/2014/main" id="{607D29BE-C20C-4F75-8F32-E9F9A3FC8295}"/>
              </a:ext>
            </a:extLst>
          </p:cNvPr>
          <p:cNvSpPr>
            <a:spLocks noGrp="1"/>
          </p:cNvSpPr>
          <p:nvPr>
            <p:ph type="body" sz="quarter" idx="14"/>
          </p:nvPr>
        </p:nvSpPr>
        <p:spPr>
          <a:xfrm>
            <a:off x="395536" y="1086351"/>
            <a:ext cx="8568952" cy="4033043"/>
          </a:xfrm>
        </p:spPr>
        <p:txBody>
          <a:bodyPr/>
          <a:lstStyle/>
          <a:p>
            <a:pPr marL="987425" indent="-987425"/>
            <a:r>
              <a:rPr lang="en-US" sz="1200">
                <a:solidFill>
                  <a:schemeClr val="tx1"/>
                </a:solidFill>
              </a:rPr>
              <a:t>Purpose:	Team exercise with a strong focus on the primary behavior of the team and the individuals</a:t>
            </a:r>
          </a:p>
          <a:p>
            <a:pPr marL="987425" indent="-987425"/>
            <a:r>
              <a:rPr lang="en-US" sz="1200">
                <a:solidFill>
                  <a:schemeClr val="tx1"/>
                </a:solidFill>
              </a:rPr>
              <a:t>Materials: 	Straws, tape, scissors, eggs, strings, balloons, paper, paper clips and rubber bands.</a:t>
            </a:r>
          </a:p>
          <a:p>
            <a:pPr marL="987425" indent="-987425"/>
            <a:r>
              <a:rPr lang="en-US" sz="1200">
                <a:solidFill>
                  <a:schemeClr val="tx1"/>
                </a:solidFill>
              </a:rPr>
              <a:t>Exercise:	Hand out the materials and tell the teams that they must help NASA build a prototype of a landing vehicle that can land safely on Mars. Show the participants where you plan to land the vehicle so they know the size of the vehicle. The vehicle must be able to drop 3 meters without the egg breaking. (Be prepared that the eggs might break).</a:t>
            </a:r>
          </a:p>
          <a:p>
            <a:pPr marL="987425" indent="-987425"/>
            <a:r>
              <a:rPr lang="en-US" sz="1200">
                <a:solidFill>
                  <a:schemeClr val="tx1"/>
                </a:solidFill>
              </a:rPr>
              <a:t>	If you wish to activate different persons and types during the exercise, you can start the exercise without a time limit. After 5 minutes you introduce the time limit and observe how the group reacts to this. (Do some of them become more active/passive?).</a:t>
            </a:r>
          </a:p>
          <a:p>
            <a:pPr marL="987425" indent="-987425"/>
            <a:r>
              <a:rPr lang="en-US" sz="1200">
                <a:solidFill>
                  <a:schemeClr val="tx1"/>
                </a:solidFill>
              </a:rPr>
              <a:t>	In the final 5 minutes you can add that the vehicle will be a flagship for NASA and that 4 billion people will watch it live on TV. So the vehicle should look good. (Notice who takes on this new task).</a:t>
            </a:r>
          </a:p>
          <a:p>
            <a:pPr marL="987425" indent="-987425"/>
            <a:r>
              <a:rPr lang="en-US" sz="1200">
                <a:solidFill>
                  <a:schemeClr val="tx1"/>
                </a:solidFill>
              </a:rPr>
              <a:t>	</a:t>
            </a:r>
            <a:r>
              <a:rPr lang="en-US" sz="1200" b="1">
                <a:solidFill>
                  <a:schemeClr val="tx1"/>
                </a:solidFill>
              </a:rPr>
              <a:t>Variation</a:t>
            </a:r>
            <a:r>
              <a:rPr lang="en-US" sz="1200">
                <a:solidFill>
                  <a:schemeClr val="tx1"/>
                </a:solidFill>
              </a:rPr>
              <a:t>: You can assign one of the participants on each team a “secret” role as observer of the process. This is to ensure that you have observations from the group, even if the process becomes very hectic.  </a:t>
            </a:r>
          </a:p>
          <a:p>
            <a:pPr marL="987425" indent="-987425"/>
            <a:r>
              <a:rPr lang="en-US" sz="1200">
                <a:solidFill>
                  <a:schemeClr val="tx1"/>
                </a:solidFill>
              </a:rPr>
              <a:t>	</a:t>
            </a:r>
            <a:r>
              <a:rPr lang="en-US" sz="1200" b="1">
                <a:solidFill>
                  <a:schemeClr val="tx1"/>
                </a:solidFill>
              </a:rPr>
              <a:t>Evaluation</a:t>
            </a:r>
            <a:r>
              <a:rPr lang="en-US" sz="1200">
                <a:solidFill>
                  <a:schemeClr val="tx1"/>
                </a:solidFill>
              </a:rPr>
              <a:t>: What behavior was dominant during the exercise? Did it change during the course of the exercise? Which behavior mostly contributed to solving the task? Who might have contributed more in terms of solving the task and running the process? Which behavior was lacking in order to solve the task? </a:t>
            </a:r>
          </a:p>
          <a:p>
            <a:endParaRPr lang="en-US" sz="1000"/>
          </a:p>
        </p:txBody>
      </p:sp>
    </p:spTree>
    <p:extLst>
      <p:ext uri="{BB962C8B-B14F-4D97-AF65-F5344CB8AC3E}">
        <p14:creationId xmlns:p14="http://schemas.microsoft.com/office/powerpoint/2010/main" val="401315477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33ADE27E-1610-48FA-8983-E275EB36D8CF}"/>
              </a:ext>
            </a:extLst>
          </p:cNvPr>
          <p:cNvSpPr>
            <a:spLocks noGrp="1"/>
          </p:cNvSpPr>
          <p:nvPr>
            <p:ph type="body" sz="quarter" idx="11"/>
          </p:nvPr>
        </p:nvSpPr>
        <p:spPr>
          <a:xfrm>
            <a:off x="107505" y="0"/>
            <a:ext cx="2247045" cy="883828"/>
          </a:xfrm>
        </p:spPr>
        <p:txBody>
          <a:bodyPr/>
          <a:lstStyle/>
          <a:p>
            <a:r>
              <a:rPr lang="en-US"/>
              <a:t>Build a house</a:t>
            </a:r>
          </a:p>
        </p:txBody>
      </p:sp>
      <p:sp>
        <p:nvSpPr>
          <p:cNvPr id="6" name="Pladsholder til tekst 5">
            <a:extLst>
              <a:ext uri="{FF2B5EF4-FFF2-40B4-BE49-F238E27FC236}">
                <a16:creationId xmlns:a16="http://schemas.microsoft.com/office/drawing/2014/main" id="{33EF3348-0D4D-4923-AA1D-CD9EFC6B74B9}"/>
              </a:ext>
            </a:extLst>
          </p:cNvPr>
          <p:cNvSpPr>
            <a:spLocks noGrp="1"/>
          </p:cNvSpPr>
          <p:nvPr>
            <p:ph type="body" sz="quarter" idx="13"/>
          </p:nvPr>
        </p:nvSpPr>
        <p:spPr/>
        <p:txBody>
          <a:bodyPr/>
          <a:lstStyle/>
          <a:p>
            <a:endParaRPr lang="en-US"/>
          </a:p>
        </p:txBody>
      </p:sp>
      <p:sp>
        <p:nvSpPr>
          <p:cNvPr id="7" name="Pladsholder til tekst 6">
            <a:extLst>
              <a:ext uri="{FF2B5EF4-FFF2-40B4-BE49-F238E27FC236}">
                <a16:creationId xmlns:a16="http://schemas.microsoft.com/office/drawing/2014/main" id="{021749C9-68E1-4A82-B1C4-701E93345F0C}"/>
              </a:ext>
            </a:extLst>
          </p:cNvPr>
          <p:cNvSpPr>
            <a:spLocks noGrp="1"/>
          </p:cNvSpPr>
          <p:nvPr>
            <p:ph type="body" sz="quarter" idx="14"/>
          </p:nvPr>
        </p:nvSpPr>
        <p:spPr/>
        <p:txBody>
          <a:bodyPr/>
          <a:lstStyle/>
          <a:p>
            <a:r>
              <a:rPr lang="en-US"/>
              <a:t>Each group is to build a house that they can ”live” in. </a:t>
            </a:r>
          </a:p>
          <a:p>
            <a:r>
              <a:rPr lang="en-US">
                <a:latin typeface="Franklin Gothic Book" panose="020B0503020102020204" pitchFamily="34" charset="0"/>
              </a:rPr>
              <a:t>Assign an observer in each group, who will present their result in plenary afterward. </a:t>
            </a:r>
          </a:p>
        </p:txBody>
      </p:sp>
      <p:pic>
        <p:nvPicPr>
          <p:cNvPr id="5" name="Billede 4">
            <a:extLst>
              <a:ext uri="{FF2B5EF4-FFF2-40B4-BE49-F238E27FC236}">
                <a16:creationId xmlns:a16="http://schemas.microsoft.com/office/drawing/2014/main" id="{602B0209-5496-4900-BC79-F44E9118975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759808" y="157184"/>
            <a:ext cx="4226576" cy="4982400"/>
          </a:xfrm>
          <a:prstGeom prst="rect">
            <a:avLst/>
          </a:prstGeom>
        </p:spPr>
      </p:pic>
    </p:spTree>
    <p:extLst>
      <p:ext uri="{BB962C8B-B14F-4D97-AF65-F5344CB8AC3E}">
        <p14:creationId xmlns:p14="http://schemas.microsoft.com/office/powerpoint/2010/main" val="3444248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3" name="Undertitel 2">
            <a:extLst>
              <a:ext uri="{FF2B5EF4-FFF2-40B4-BE49-F238E27FC236}">
                <a16:creationId xmlns:a16="http://schemas.microsoft.com/office/drawing/2014/main" id="{9BF1ADDC-370F-4228-89C4-9BD83FB7AE33}"/>
              </a:ext>
            </a:extLst>
          </p:cNvPr>
          <p:cNvSpPr>
            <a:spLocks noGrp="1"/>
          </p:cNvSpPr>
          <p:nvPr>
            <p:ph type="subTitle" idx="1"/>
          </p:nvPr>
        </p:nvSpPr>
        <p:spPr/>
        <p:txBody>
          <a:bodyPr/>
          <a:lstStyle/>
          <a:p>
            <a:pPr marL="285750" indent="-285750">
              <a:buFont typeface="Wingdings" panose="05000000000000000000" pitchFamily="2" charset="2"/>
              <a:buChar char="ü"/>
            </a:pPr>
            <a:r>
              <a:rPr lang="en-GB">
                <a:solidFill>
                  <a:schemeClr val="tx2"/>
                </a:solidFill>
                <a:latin typeface="+mn-lt"/>
              </a:rPr>
              <a:t>Select and adjust the relevant slides</a:t>
            </a:r>
          </a:p>
          <a:p>
            <a:pPr marL="285750" indent="-285750">
              <a:buFont typeface="Wingdings" panose="05000000000000000000" pitchFamily="2" charset="2"/>
              <a:buChar char="ü"/>
            </a:pPr>
            <a:r>
              <a:rPr lang="en-GB">
                <a:solidFill>
                  <a:schemeClr val="tx2"/>
                </a:solidFill>
                <a:latin typeface="+mn-lt"/>
              </a:rPr>
              <a:t>Delete the other slides</a:t>
            </a:r>
          </a:p>
          <a:p>
            <a:pPr marL="285750" indent="-285750">
              <a:buFont typeface="Wingdings" panose="05000000000000000000" pitchFamily="2" charset="2"/>
              <a:buChar char="ü"/>
            </a:pPr>
            <a:r>
              <a:rPr lang="en-GB">
                <a:solidFill>
                  <a:schemeClr val="tx2"/>
                </a:solidFill>
                <a:latin typeface="+mn-lt"/>
              </a:rPr>
              <a:t>Delete these instructions</a:t>
            </a:r>
          </a:p>
        </p:txBody>
      </p:sp>
      <p:sp>
        <p:nvSpPr>
          <p:cNvPr id="4" name="Pladsholder til tekst 3">
            <a:extLst>
              <a:ext uri="{FF2B5EF4-FFF2-40B4-BE49-F238E27FC236}">
                <a16:creationId xmlns:a16="http://schemas.microsoft.com/office/drawing/2014/main" id="{47DCB648-B909-4D9A-899B-98018EBE2D46}"/>
              </a:ext>
            </a:extLst>
          </p:cNvPr>
          <p:cNvSpPr>
            <a:spLocks noGrp="1"/>
          </p:cNvSpPr>
          <p:nvPr>
            <p:ph type="body" sz="quarter" idx="13"/>
          </p:nvPr>
        </p:nvSpPr>
        <p:spPr/>
        <p:txBody>
          <a:bodyPr/>
          <a:lstStyle/>
          <a:p>
            <a:endParaRPr lang="en-GB"/>
          </a:p>
        </p:txBody>
      </p:sp>
      <p:sp>
        <p:nvSpPr>
          <p:cNvPr id="5" name="Pladsholder til tekst 4">
            <a:extLst>
              <a:ext uri="{FF2B5EF4-FFF2-40B4-BE49-F238E27FC236}">
                <a16:creationId xmlns:a16="http://schemas.microsoft.com/office/drawing/2014/main" id="{F853F8E0-DAEB-4B50-AEB1-0B3AD374BEB7}"/>
              </a:ext>
            </a:extLst>
          </p:cNvPr>
          <p:cNvSpPr>
            <a:spLocks noGrp="1"/>
          </p:cNvSpPr>
          <p:nvPr>
            <p:ph type="body" sz="quarter" idx="14"/>
          </p:nvPr>
        </p:nvSpPr>
        <p:spPr/>
        <p:txBody>
          <a:bodyPr/>
          <a:lstStyle/>
          <a:p>
            <a:r>
              <a:rPr lang="en-GB" b="1">
                <a:solidFill>
                  <a:schemeClr val="tx2"/>
                </a:solidFill>
              </a:rPr>
              <a:t>introduction</a:t>
            </a:r>
          </a:p>
        </p:txBody>
      </p:sp>
    </p:spTree>
    <p:extLst>
      <p:ext uri="{BB962C8B-B14F-4D97-AF65-F5344CB8AC3E}">
        <p14:creationId xmlns:p14="http://schemas.microsoft.com/office/powerpoint/2010/main" val="288251203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6DEE96C3-2765-46A4-941C-C47AA525B3FA}"/>
              </a:ext>
            </a:extLst>
          </p:cNvPr>
          <p:cNvSpPr>
            <a:spLocks noGrp="1"/>
          </p:cNvSpPr>
          <p:nvPr>
            <p:ph type="body" sz="quarter" idx="11"/>
          </p:nvPr>
        </p:nvSpPr>
        <p:spPr>
          <a:xfrm>
            <a:off x="107505" y="0"/>
            <a:ext cx="6405619" cy="883828"/>
          </a:xfrm>
        </p:spPr>
        <p:txBody>
          <a:bodyPr/>
          <a:lstStyle/>
          <a:p>
            <a:r>
              <a:rPr lang="en-GB"/>
              <a:t>Description of the exercise ”</a:t>
            </a:r>
            <a:r>
              <a:rPr lang="en-US"/>
              <a:t>Build a house</a:t>
            </a:r>
            <a:r>
              <a:rPr lang="en-GB"/>
              <a:t>”</a:t>
            </a:r>
          </a:p>
        </p:txBody>
      </p:sp>
      <p:sp>
        <p:nvSpPr>
          <p:cNvPr id="3" name="Pladsholder til tekst 2">
            <a:extLst>
              <a:ext uri="{FF2B5EF4-FFF2-40B4-BE49-F238E27FC236}">
                <a16:creationId xmlns:a16="http://schemas.microsoft.com/office/drawing/2014/main" id="{6C39333B-77A0-42D7-81EF-11666578F22E}"/>
              </a:ext>
            </a:extLst>
          </p:cNvPr>
          <p:cNvSpPr>
            <a:spLocks noGrp="1"/>
          </p:cNvSpPr>
          <p:nvPr>
            <p:ph type="body" sz="quarter" idx="13"/>
          </p:nvPr>
        </p:nvSpPr>
        <p:spPr/>
        <p:txBody>
          <a:bodyPr/>
          <a:lstStyle/>
          <a:p>
            <a:endParaRPr lang="en-GB"/>
          </a:p>
        </p:txBody>
      </p:sp>
      <p:sp>
        <p:nvSpPr>
          <p:cNvPr id="4" name="Pladsholder til tekst 3">
            <a:extLst>
              <a:ext uri="{FF2B5EF4-FFF2-40B4-BE49-F238E27FC236}">
                <a16:creationId xmlns:a16="http://schemas.microsoft.com/office/drawing/2014/main" id="{607D29BE-C20C-4F75-8F32-E9F9A3FC8295}"/>
              </a:ext>
            </a:extLst>
          </p:cNvPr>
          <p:cNvSpPr>
            <a:spLocks noGrp="1"/>
          </p:cNvSpPr>
          <p:nvPr>
            <p:ph type="body" sz="quarter" idx="14"/>
          </p:nvPr>
        </p:nvSpPr>
        <p:spPr>
          <a:xfrm>
            <a:off x="395536" y="1086351"/>
            <a:ext cx="8568952" cy="4033043"/>
          </a:xfrm>
        </p:spPr>
        <p:txBody>
          <a:bodyPr/>
          <a:lstStyle/>
          <a:p>
            <a:pPr marL="987425" indent="-987425"/>
            <a:r>
              <a:rPr lang="en-GB" sz="1200">
                <a:solidFill>
                  <a:schemeClr val="tx1"/>
                </a:solidFill>
              </a:rPr>
              <a:t>Purpose:	To show the types’ influence on cooperation in practice.</a:t>
            </a:r>
          </a:p>
          <a:p>
            <a:pPr marL="987425" indent="-987425"/>
            <a:r>
              <a:rPr lang="en-GB" sz="1200">
                <a:solidFill>
                  <a:schemeClr val="tx1"/>
                </a:solidFill>
              </a:rPr>
              <a:t>Materials: 	Lego bricks and printed observation guide.</a:t>
            </a:r>
          </a:p>
          <a:p>
            <a:pPr marL="987425" indent="-987425"/>
            <a:r>
              <a:rPr lang="en-GB" sz="1200">
                <a:solidFill>
                  <a:schemeClr val="tx1"/>
                </a:solidFill>
              </a:rPr>
              <a:t>Exercise:	Split the participants into groups based on their types. Preferably groups of 4 with the same type. Alternatively Supporters/Analysts and Implementers/Enthusiasts in two groups.</a:t>
            </a:r>
          </a:p>
          <a:p>
            <a:pPr marL="987425" indent="-987425"/>
            <a:r>
              <a:rPr lang="en-GB" sz="1200">
                <a:solidFill>
                  <a:schemeClr val="tx1"/>
                </a:solidFill>
              </a:rPr>
              <a:t>	Each group is to build a house, that they can “live” in. Each group gets a box of Legos. Each group selects an observer who will not participate but only observe and later present in plenary.</a:t>
            </a:r>
          </a:p>
          <a:p>
            <a:pPr marL="987425" indent="-987425"/>
            <a:r>
              <a:rPr lang="en-GB" sz="1200">
                <a:solidFill>
                  <a:schemeClr val="tx1"/>
                </a:solidFill>
              </a:rPr>
              <a:t>	Follow up and outcome of the exercise will be discussed in plenary afterward.</a:t>
            </a:r>
          </a:p>
          <a:p>
            <a:endParaRPr lang="en-GB" sz="1000"/>
          </a:p>
        </p:txBody>
      </p:sp>
    </p:spTree>
    <p:extLst>
      <p:ext uri="{BB962C8B-B14F-4D97-AF65-F5344CB8AC3E}">
        <p14:creationId xmlns:p14="http://schemas.microsoft.com/office/powerpoint/2010/main" val="14256412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290BABD6-82AC-48B0-945B-9DB836A4B2C7}"/>
              </a:ext>
            </a:extLst>
          </p:cNvPr>
          <p:cNvSpPr>
            <a:spLocks noGrp="1"/>
          </p:cNvSpPr>
          <p:nvPr>
            <p:ph type="body" sz="quarter" idx="11"/>
          </p:nvPr>
        </p:nvSpPr>
        <p:spPr>
          <a:xfrm>
            <a:off x="107505" y="0"/>
            <a:ext cx="7444878" cy="883828"/>
          </a:xfrm>
        </p:spPr>
        <p:txBody>
          <a:bodyPr/>
          <a:lstStyle/>
          <a:p>
            <a:r>
              <a:rPr lang="en-US"/>
              <a:t>Observation guide for the exercise ”Build a house”</a:t>
            </a:r>
          </a:p>
        </p:txBody>
      </p:sp>
      <p:sp>
        <p:nvSpPr>
          <p:cNvPr id="4" name="Pladsholder til tekst 3">
            <a:extLst>
              <a:ext uri="{FF2B5EF4-FFF2-40B4-BE49-F238E27FC236}">
                <a16:creationId xmlns:a16="http://schemas.microsoft.com/office/drawing/2014/main" id="{8B7B302D-9761-4BE5-94C7-05534731CDD9}"/>
              </a:ext>
            </a:extLst>
          </p:cNvPr>
          <p:cNvSpPr>
            <a:spLocks noGrp="1"/>
          </p:cNvSpPr>
          <p:nvPr>
            <p:ph type="body" sz="quarter" idx="13"/>
          </p:nvPr>
        </p:nvSpPr>
        <p:spPr/>
        <p:txBody>
          <a:bodyPr/>
          <a:lstStyle/>
          <a:p>
            <a:endParaRPr lang="en-US"/>
          </a:p>
        </p:txBody>
      </p:sp>
      <p:sp>
        <p:nvSpPr>
          <p:cNvPr id="5" name="Pladsholder til tekst 4">
            <a:extLst>
              <a:ext uri="{FF2B5EF4-FFF2-40B4-BE49-F238E27FC236}">
                <a16:creationId xmlns:a16="http://schemas.microsoft.com/office/drawing/2014/main" id="{B400D462-A34F-420B-9B0F-FE45D8436352}"/>
              </a:ext>
            </a:extLst>
          </p:cNvPr>
          <p:cNvSpPr>
            <a:spLocks noGrp="1"/>
          </p:cNvSpPr>
          <p:nvPr>
            <p:ph type="body" sz="quarter" idx="14"/>
          </p:nvPr>
        </p:nvSpPr>
        <p:spPr>
          <a:xfrm>
            <a:off x="346749" y="1057300"/>
            <a:ext cx="4081235" cy="3744912"/>
          </a:xfrm>
        </p:spPr>
        <p:txBody>
          <a:bodyPr/>
          <a:lstStyle/>
          <a:p>
            <a:pPr marL="381000" indent="-381000"/>
            <a:r>
              <a:rPr lang="en-US" altLang="da-DK" sz="1400" b="1">
                <a:latin typeface="Franklin Gothic Book" panose="020B0503020102020204" pitchFamily="34" charset="0"/>
                <a:sym typeface="Wingdings" panose="05000000000000000000" pitchFamily="2" charset="2"/>
              </a:rPr>
              <a:t>Your observations of the exercise ”Build a house”</a:t>
            </a:r>
            <a:endParaRPr lang="en-US" altLang="da-DK" sz="1400">
              <a:latin typeface="Franklin Gothic Book" panose="020B0503020102020204" pitchFamily="34" charset="0"/>
              <a:sym typeface="Wingdings" panose="05000000000000000000" pitchFamily="2" charset="2"/>
            </a:endParaRPr>
          </a:p>
          <a:p>
            <a:pPr marL="381000" indent="-381000">
              <a:buFont typeface="Arial" panose="020B0604020202020204" pitchFamily="34" charset="0"/>
              <a:buChar char="•"/>
            </a:pPr>
            <a:r>
              <a:rPr lang="en-US" altLang="da-DK" sz="1400">
                <a:latin typeface="Franklin Gothic Book" panose="020B0503020102020204" pitchFamily="34" charset="0"/>
                <a:sym typeface="Wingdings" panose="05000000000000000000" pitchFamily="2" charset="2"/>
              </a:rPr>
              <a:t>Which type(s) did the group consist of? </a:t>
            </a:r>
          </a:p>
          <a:p>
            <a:pPr marL="381000" indent="-381000">
              <a:buFont typeface="Arial" panose="020B0604020202020204" pitchFamily="34" charset="0"/>
              <a:buChar char="•"/>
            </a:pPr>
            <a:r>
              <a:rPr lang="en-US" altLang="da-DK" sz="1400">
                <a:latin typeface="Franklin Gothic Book" panose="020B0503020102020204" pitchFamily="34" charset="0"/>
                <a:sym typeface="Wingdings" panose="05000000000000000000" pitchFamily="2" charset="2"/>
              </a:rPr>
              <a:t>Did the group make a strategy? Did all the group members agree on the strategy? </a:t>
            </a:r>
          </a:p>
          <a:p>
            <a:pPr marL="381000" indent="-381000">
              <a:buFont typeface="Arial" panose="020B0604020202020204" pitchFamily="34" charset="0"/>
              <a:buChar char="•"/>
            </a:pPr>
            <a:r>
              <a:rPr lang="en-US" altLang="da-DK" sz="1400">
                <a:latin typeface="Franklin Gothic Book" panose="020B0503020102020204" pitchFamily="34" charset="0"/>
                <a:sym typeface="Wingdings" panose="05000000000000000000" pitchFamily="2" charset="2"/>
              </a:rPr>
              <a:t>Was everyone in the group satisfied with the result? </a:t>
            </a:r>
          </a:p>
          <a:p>
            <a:pPr marL="381000" indent="-381000">
              <a:buFont typeface="Arial" panose="020B0604020202020204" pitchFamily="34" charset="0"/>
              <a:buChar char="•"/>
            </a:pPr>
            <a:r>
              <a:rPr lang="en-US" altLang="da-DK" sz="1400">
                <a:latin typeface="Franklin Gothic Book" panose="020B0503020102020204" pitchFamily="34" charset="0"/>
                <a:sym typeface="Wingdings" panose="05000000000000000000" pitchFamily="2" charset="2"/>
              </a:rPr>
              <a:t>How did you recognize the types (behavior, body language, role taken in discussions, visibility etc.)?</a:t>
            </a:r>
          </a:p>
          <a:p>
            <a:pPr marL="381000" indent="-381000">
              <a:buFont typeface="Arial" panose="020B0604020202020204" pitchFamily="34" charset="0"/>
              <a:buChar char="•"/>
            </a:pPr>
            <a:r>
              <a:rPr lang="en-US" altLang="da-DK" sz="1400">
                <a:latin typeface="Franklin Gothic Book" panose="020B0503020102020204" pitchFamily="34" charset="0"/>
                <a:sym typeface="Wingdings" panose="05000000000000000000" pitchFamily="2" charset="2"/>
              </a:rPr>
              <a:t>What influence did it have that these types were represented in discussions and in the group’s work? </a:t>
            </a:r>
            <a:endParaRPr lang="en-US"/>
          </a:p>
        </p:txBody>
      </p:sp>
      <p:pic>
        <p:nvPicPr>
          <p:cNvPr id="7" name="Billede 6">
            <a:extLst>
              <a:ext uri="{FF2B5EF4-FFF2-40B4-BE49-F238E27FC236}">
                <a16:creationId xmlns:a16="http://schemas.microsoft.com/office/drawing/2014/main" id="{5D22F06C-A562-4002-A305-550682E156A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860032" y="2353444"/>
            <a:ext cx="3868208" cy="2570405"/>
          </a:xfrm>
          <a:prstGeom prst="rect">
            <a:avLst/>
          </a:prstGeom>
        </p:spPr>
      </p:pic>
    </p:spTree>
    <p:extLst>
      <p:ext uri="{BB962C8B-B14F-4D97-AF65-F5344CB8AC3E}">
        <p14:creationId xmlns:p14="http://schemas.microsoft.com/office/powerpoint/2010/main" val="77593043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ladsholder til billede 9" descr="Et billede, der indeholder person, bord, indendørs, mand&#10;&#10;Automatisk oprettet beskrivelse">
            <a:extLst>
              <a:ext uri="{FF2B5EF4-FFF2-40B4-BE49-F238E27FC236}">
                <a16:creationId xmlns:a16="http://schemas.microsoft.com/office/drawing/2014/main" id="{5E1382DB-3EC9-4137-88B1-32E52CAFAC59}"/>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
        <p:nvSpPr>
          <p:cNvPr id="2" name="Pladsholder til tekst 1">
            <a:extLst>
              <a:ext uri="{FF2B5EF4-FFF2-40B4-BE49-F238E27FC236}">
                <a16:creationId xmlns:a16="http://schemas.microsoft.com/office/drawing/2014/main" id="{33ADE27E-1610-48FA-8983-E275EB36D8CF}"/>
              </a:ext>
            </a:extLst>
          </p:cNvPr>
          <p:cNvSpPr>
            <a:spLocks noGrp="1"/>
          </p:cNvSpPr>
          <p:nvPr>
            <p:ph type="body" sz="quarter" idx="11"/>
          </p:nvPr>
        </p:nvSpPr>
        <p:spPr>
          <a:xfrm>
            <a:off x="107505" y="0"/>
            <a:ext cx="5140914" cy="883828"/>
          </a:xfrm>
        </p:spPr>
        <p:txBody>
          <a:bodyPr/>
          <a:lstStyle/>
          <a:p>
            <a:r>
              <a:rPr lang="en-US"/>
              <a:t>Complete an assignment together</a:t>
            </a:r>
          </a:p>
        </p:txBody>
      </p:sp>
      <p:sp>
        <p:nvSpPr>
          <p:cNvPr id="5" name="Pladsholder til tekst 4">
            <a:extLst>
              <a:ext uri="{FF2B5EF4-FFF2-40B4-BE49-F238E27FC236}">
                <a16:creationId xmlns:a16="http://schemas.microsoft.com/office/drawing/2014/main" id="{B9059D6C-0577-468C-A481-8CC1E8288152}"/>
              </a:ext>
            </a:extLst>
          </p:cNvPr>
          <p:cNvSpPr>
            <a:spLocks noGrp="1"/>
          </p:cNvSpPr>
          <p:nvPr>
            <p:ph type="body" sz="quarter" idx="13"/>
          </p:nvPr>
        </p:nvSpPr>
        <p:spPr/>
        <p:txBody>
          <a:bodyPr/>
          <a:lstStyle/>
          <a:p>
            <a:endParaRPr lang="en-US"/>
          </a:p>
        </p:txBody>
      </p:sp>
      <p:sp>
        <p:nvSpPr>
          <p:cNvPr id="6" name="Pladsholder til tekst 5">
            <a:extLst>
              <a:ext uri="{FF2B5EF4-FFF2-40B4-BE49-F238E27FC236}">
                <a16:creationId xmlns:a16="http://schemas.microsoft.com/office/drawing/2014/main" id="{111866E4-6F43-426E-9AFD-47109365F513}"/>
              </a:ext>
            </a:extLst>
          </p:cNvPr>
          <p:cNvSpPr>
            <a:spLocks noGrp="1"/>
          </p:cNvSpPr>
          <p:nvPr>
            <p:ph type="body" sz="quarter" idx="14"/>
          </p:nvPr>
        </p:nvSpPr>
        <p:spPr/>
        <p:txBody>
          <a:bodyPr/>
          <a:lstStyle/>
          <a:p>
            <a:r>
              <a:rPr lang="en-US">
                <a:latin typeface="Franklin Gothic Book" panose="020B0503020102020204" pitchFamily="34" charset="0"/>
              </a:rPr>
              <a:t>You are part of a group that is tasked with solving a problem together.</a:t>
            </a:r>
          </a:p>
          <a:p>
            <a:r>
              <a:rPr lang="en-US">
                <a:latin typeface="Franklin Gothic Book" panose="020B0503020102020204" pitchFamily="34" charset="0"/>
              </a:rPr>
              <a:t>However, the rest of your group is not present to help with your part of the task and you don’t know what the ultimate result/goal is to be. </a:t>
            </a:r>
          </a:p>
          <a:p>
            <a:r>
              <a:rPr lang="en-US">
                <a:latin typeface="Franklin Gothic Book" panose="020B0503020102020204" pitchFamily="34" charset="0"/>
              </a:rPr>
              <a:t>Therefore, you have to solve your part of the task alone. </a:t>
            </a:r>
          </a:p>
          <a:p>
            <a:endParaRPr lang="en-US"/>
          </a:p>
        </p:txBody>
      </p:sp>
    </p:spTree>
    <p:extLst>
      <p:ext uri="{BB962C8B-B14F-4D97-AF65-F5344CB8AC3E}">
        <p14:creationId xmlns:p14="http://schemas.microsoft.com/office/powerpoint/2010/main" val="146437833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6DEE96C3-2765-46A4-941C-C47AA525B3FA}"/>
              </a:ext>
            </a:extLst>
          </p:cNvPr>
          <p:cNvSpPr>
            <a:spLocks noGrp="1"/>
          </p:cNvSpPr>
          <p:nvPr>
            <p:ph type="body" sz="quarter" idx="11"/>
          </p:nvPr>
        </p:nvSpPr>
        <p:spPr>
          <a:xfrm>
            <a:off x="35496" y="0"/>
            <a:ext cx="9224146" cy="883828"/>
          </a:xfrm>
        </p:spPr>
        <p:txBody>
          <a:bodyPr/>
          <a:lstStyle/>
          <a:p>
            <a:r>
              <a:rPr lang="en-US"/>
              <a:t>Description of the exercise ”complete an assignment together”</a:t>
            </a:r>
          </a:p>
        </p:txBody>
      </p:sp>
      <p:sp>
        <p:nvSpPr>
          <p:cNvPr id="3" name="Pladsholder til tekst 2">
            <a:extLst>
              <a:ext uri="{FF2B5EF4-FFF2-40B4-BE49-F238E27FC236}">
                <a16:creationId xmlns:a16="http://schemas.microsoft.com/office/drawing/2014/main" id="{6C39333B-77A0-42D7-81EF-11666578F22E}"/>
              </a:ext>
            </a:extLst>
          </p:cNvPr>
          <p:cNvSpPr>
            <a:spLocks noGrp="1"/>
          </p:cNvSpPr>
          <p:nvPr>
            <p:ph type="body" sz="quarter" idx="13"/>
          </p:nvPr>
        </p:nvSpPr>
        <p:spPr/>
        <p:txBody>
          <a:bodyPr/>
          <a:lstStyle/>
          <a:p>
            <a:endParaRPr lang="en-US"/>
          </a:p>
        </p:txBody>
      </p:sp>
      <p:sp>
        <p:nvSpPr>
          <p:cNvPr id="4" name="Pladsholder til tekst 3">
            <a:extLst>
              <a:ext uri="{FF2B5EF4-FFF2-40B4-BE49-F238E27FC236}">
                <a16:creationId xmlns:a16="http://schemas.microsoft.com/office/drawing/2014/main" id="{607D29BE-C20C-4F75-8F32-E9F9A3FC8295}"/>
              </a:ext>
            </a:extLst>
          </p:cNvPr>
          <p:cNvSpPr>
            <a:spLocks noGrp="1"/>
          </p:cNvSpPr>
          <p:nvPr>
            <p:ph type="body" sz="quarter" idx="14"/>
          </p:nvPr>
        </p:nvSpPr>
        <p:spPr>
          <a:xfrm>
            <a:off x="395536" y="1086351"/>
            <a:ext cx="8568952" cy="4033043"/>
          </a:xfrm>
        </p:spPr>
        <p:txBody>
          <a:bodyPr/>
          <a:lstStyle/>
          <a:p>
            <a:pPr marL="987425" indent="-987425"/>
            <a:r>
              <a:rPr lang="en-US" sz="1200">
                <a:solidFill>
                  <a:schemeClr val="tx1"/>
                </a:solidFill>
              </a:rPr>
              <a:t>Purpose:	The exercise helps to teach participants that each individual employee’s work and behavior contributes to their shared task/strategy and that all the types can support the same activity despite having limited information/communication.</a:t>
            </a:r>
          </a:p>
          <a:p>
            <a:pPr marL="987425" indent="-987425"/>
            <a:r>
              <a:rPr lang="en-US" sz="1200">
                <a:solidFill>
                  <a:schemeClr val="tx1"/>
                </a:solidFill>
              </a:rPr>
              <a:t>Materials: 	A photo/drawing/illustration (A4 size) without too much detail, that is cut into equal parts. Each participant gets one piece of the illustration. Hand out pencils, markers/crayons, rulers, paper and scissors to each participant. And tape to put together all the pieces at the end. </a:t>
            </a:r>
          </a:p>
          <a:p>
            <a:pPr marL="987425" indent="-987425"/>
            <a:r>
              <a:rPr lang="en-US" sz="1200">
                <a:solidFill>
                  <a:schemeClr val="tx1"/>
                </a:solidFill>
              </a:rPr>
              <a:t>Exercise:	Each participant is instructed to create an exact copy of the piece of the illustration that they receive, but five times bigger. The only thing each participant knows, is that he/she has to enlarge their picture and that their individual task is intended to contribute to the group’s collective goal – nothing more. </a:t>
            </a:r>
          </a:p>
          <a:p>
            <a:pPr marL="987425" indent="-987425"/>
            <a:r>
              <a:rPr lang="en-US" sz="1200">
                <a:solidFill>
                  <a:schemeClr val="tx1"/>
                </a:solidFill>
              </a:rPr>
              <a:t>	When the participants gather in the plenary room and all are present, they will be asked to put all their pieces together as one whole completed assignment. </a:t>
            </a:r>
          </a:p>
          <a:p>
            <a:pPr marL="987425" indent="-987425"/>
            <a:r>
              <a:rPr lang="en-US" sz="1200">
                <a:solidFill>
                  <a:schemeClr val="tx1"/>
                </a:solidFill>
              </a:rPr>
              <a:t>	Message to each participant:</a:t>
            </a:r>
          </a:p>
          <a:p>
            <a:pPr marL="987425" indent="-987425"/>
            <a:r>
              <a:rPr lang="en-US" sz="1200">
                <a:solidFill>
                  <a:schemeClr val="tx1"/>
                </a:solidFill>
              </a:rPr>
              <a:t>	You have received a miniature model of your part of the assignment. You have to create an exact copy of your model – BUT your copy must be 5 times bigger. You have 20 minutes to solve your part of the assignment. After you complete the task, please bring it to the plenary room. </a:t>
            </a:r>
          </a:p>
          <a:p>
            <a:pPr marL="987425" indent="-987425"/>
            <a:endParaRPr lang="en-US" sz="1200">
              <a:solidFill>
                <a:schemeClr val="tx1"/>
              </a:solidFill>
            </a:endParaRPr>
          </a:p>
          <a:p>
            <a:pPr marL="987425" indent="-987425"/>
            <a:r>
              <a:rPr lang="en-US" sz="1200">
                <a:solidFill>
                  <a:schemeClr val="tx1"/>
                </a:solidFill>
              </a:rPr>
              <a:t>Continues on the next slide….</a:t>
            </a:r>
          </a:p>
          <a:p>
            <a:endParaRPr lang="en-US" sz="1000"/>
          </a:p>
        </p:txBody>
      </p:sp>
    </p:spTree>
    <p:extLst>
      <p:ext uri="{BB962C8B-B14F-4D97-AF65-F5344CB8AC3E}">
        <p14:creationId xmlns:p14="http://schemas.microsoft.com/office/powerpoint/2010/main" val="24089645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a:extLst>
              <a:ext uri="{FF2B5EF4-FFF2-40B4-BE49-F238E27FC236}">
                <a16:creationId xmlns:a16="http://schemas.microsoft.com/office/drawing/2014/main" id="{6C39333B-77A0-42D7-81EF-11666578F22E}"/>
              </a:ext>
            </a:extLst>
          </p:cNvPr>
          <p:cNvSpPr>
            <a:spLocks noGrp="1"/>
          </p:cNvSpPr>
          <p:nvPr>
            <p:ph type="body" sz="quarter" idx="13"/>
          </p:nvPr>
        </p:nvSpPr>
        <p:spPr/>
        <p:txBody>
          <a:bodyPr/>
          <a:lstStyle/>
          <a:p>
            <a:endParaRPr lang="en-US"/>
          </a:p>
        </p:txBody>
      </p:sp>
      <p:sp>
        <p:nvSpPr>
          <p:cNvPr id="4" name="Pladsholder til tekst 3">
            <a:extLst>
              <a:ext uri="{FF2B5EF4-FFF2-40B4-BE49-F238E27FC236}">
                <a16:creationId xmlns:a16="http://schemas.microsoft.com/office/drawing/2014/main" id="{607D29BE-C20C-4F75-8F32-E9F9A3FC8295}"/>
              </a:ext>
            </a:extLst>
          </p:cNvPr>
          <p:cNvSpPr>
            <a:spLocks noGrp="1"/>
          </p:cNvSpPr>
          <p:nvPr>
            <p:ph type="body" sz="quarter" idx="14"/>
          </p:nvPr>
        </p:nvSpPr>
        <p:spPr>
          <a:xfrm>
            <a:off x="395536" y="1086351"/>
            <a:ext cx="8568952" cy="4033043"/>
          </a:xfrm>
        </p:spPr>
        <p:txBody>
          <a:bodyPr/>
          <a:lstStyle/>
          <a:p>
            <a:pPr marL="987425" indent="-987425"/>
            <a:r>
              <a:rPr lang="en-US" sz="1200" i="1">
                <a:solidFill>
                  <a:schemeClr val="tx1"/>
                </a:solidFill>
              </a:rPr>
              <a:t>continued…</a:t>
            </a:r>
          </a:p>
          <a:p>
            <a:pPr marL="987425" indent="-987425"/>
            <a:r>
              <a:rPr lang="en-US" sz="1200">
                <a:solidFill>
                  <a:schemeClr val="tx1"/>
                </a:solidFill>
              </a:rPr>
              <a:t>Observations:	Depending on their type, some will be fast and not very careful, others will need more information and take more care, yet others will be focused on what others are doing and thinking, and some will consider whether what they are doing makes sense. </a:t>
            </a:r>
          </a:p>
          <a:p>
            <a:pPr marL="987425" indent="-987425"/>
            <a:r>
              <a:rPr lang="en-US" sz="1200">
                <a:solidFill>
                  <a:schemeClr val="tx1"/>
                </a:solidFill>
              </a:rPr>
              <a:t>	When you gather in plenary, notice what happens. Who takes the lead/initiative? Who sticks to the instructions?</a:t>
            </a:r>
          </a:p>
          <a:p>
            <a:pPr marL="987425" indent="-987425"/>
            <a:endParaRPr lang="en-US" sz="1200">
              <a:solidFill>
                <a:srgbClr val="FF0000"/>
              </a:solidFill>
            </a:endParaRPr>
          </a:p>
          <a:p>
            <a:pPr marL="987425" indent="-987425"/>
            <a:r>
              <a:rPr lang="en-US" sz="1200">
                <a:solidFill>
                  <a:schemeClr val="tx1"/>
                </a:solidFill>
              </a:rPr>
              <a:t>Reflections: 	What does it mean to each type that the information given is short and not necessarily sufficient? </a:t>
            </a:r>
          </a:p>
          <a:p>
            <a:pPr marL="987425" indent="-987425"/>
            <a:r>
              <a:rPr lang="en-US" sz="1200">
                <a:solidFill>
                  <a:schemeClr val="tx1"/>
                </a:solidFill>
              </a:rPr>
              <a:t>	What does it mean to each type that they can only influence a small part of the process?</a:t>
            </a:r>
          </a:p>
          <a:p>
            <a:pPr marL="987425" indent="-987425"/>
            <a:r>
              <a:rPr lang="en-US" sz="1200">
                <a:solidFill>
                  <a:schemeClr val="tx1"/>
                </a:solidFill>
              </a:rPr>
              <a:t>	How does the company’s/manager’s/colleague’s communication influence my behavior?</a:t>
            </a:r>
          </a:p>
          <a:p>
            <a:pPr marL="987425" indent="-987425"/>
            <a:r>
              <a:rPr lang="en-US" sz="1200">
                <a:solidFill>
                  <a:schemeClr val="tx1"/>
                </a:solidFill>
              </a:rPr>
              <a:t>	What happened when the whole group had to put together their pieces? How did they communicate? How well did they succeed with the assignment? </a:t>
            </a:r>
          </a:p>
          <a:p>
            <a:pPr marL="987425" indent="-987425"/>
            <a:r>
              <a:rPr lang="en-US" sz="1200">
                <a:solidFill>
                  <a:schemeClr val="tx1"/>
                </a:solidFill>
              </a:rPr>
              <a:t>	Is this an illustration of how we see our cooperation/communication in daily work life?</a:t>
            </a:r>
          </a:p>
          <a:p>
            <a:endParaRPr lang="en-US" sz="1000"/>
          </a:p>
        </p:txBody>
      </p:sp>
      <p:sp>
        <p:nvSpPr>
          <p:cNvPr id="5" name="Pladsholder til tekst 4">
            <a:extLst>
              <a:ext uri="{FF2B5EF4-FFF2-40B4-BE49-F238E27FC236}">
                <a16:creationId xmlns:a16="http://schemas.microsoft.com/office/drawing/2014/main" id="{3B76514D-1072-4E64-A0BE-0A4A9F24EBBE}"/>
              </a:ext>
            </a:extLst>
          </p:cNvPr>
          <p:cNvSpPr>
            <a:spLocks noGrp="1"/>
          </p:cNvSpPr>
          <p:nvPr>
            <p:ph type="body" sz="quarter" idx="11"/>
          </p:nvPr>
        </p:nvSpPr>
        <p:spPr>
          <a:xfrm>
            <a:off x="107505" y="0"/>
            <a:ext cx="363580" cy="883828"/>
          </a:xfrm>
        </p:spPr>
        <p:txBody>
          <a:bodyPr/>
          <a:lstStyle/>
          <a:p>
            <a:endParaRPr lang="en-US"/>
          </a:p>
        </p:txBody>
      </p:sp>
      <p:sp>
        <p:nvSpPr>
          <p:cNvPr id="6" name="Pladsholder til tekst 1">
            <a:extLst>
              <a:ext uri="{FF2B5EF4-FFF2-40B4-BE49-F238E27FC236}">
                <a16:creationId xmlns:a16="http://schemas.microsoft.com/office/drawing/2014/main" id="{A6F13E48-8019-40D7-8324-BE1FDD240BA0}"/>
              </a:ext>
            </a:extLst>
          </p:cNvPr>
          <p:cNvSpPr txBox="1">
            <a:spLocks/>
          </p:cNvSpPr>
          <p:nvPr/>
        </p:nvSpPr>
        <p:spPr>
          <a:xfrm>
            <a:off x="35496" y="0"/>
            <a:ext cx="9224146" cy="883828"/>
          </a:xfrm>
          <a:prstGeom prst="rect">
            <a:avLst/>
          </a:prstGeom>
          <a:solidFill>
            <a:srgbClr val="EDEDED"/>
          </a:solidFill>
        </p:spPr>
        <p:txBody>
          <a:bodyPr vert="horz" wrap="none" lIns="180000" tIns="180000" rIns="180000" bIns="360000">
            <a:spAutoFit/>
          </a:bodyPr>
          <a:lstStyle>
            <a:lvl1pPr marL="0" indent="0" algn="l" defTabSz="914400" rtl="0" eaLnBrk="1" latinLnBrk="0" hangingPunct="1">
              <a:spcBef>
                <a:spcPct val="20000"/>
              </a:spcBef>
              <a:spcAft>
                <a:spcPts val="600"/>
              </a:spcAft>
              <a:buFont typeface="Arial" pitchFamily="34" charset="0"/>
              <a:buNone/>
              <a:defRPr sz="2200" b="1" kern="1200" cap="all">
                <a:solidFill>
                  <a:srgbClr val="3D4955"/>
                </a:solidFill>
                <a:latin typeface="+mj-lt"/>
                <a:ea typeface="+mn-ea"/>
                <a:cs typeface="Montserrat" panose="02000505000000020004" pitchFamily="2" charset="0"/>
              </a:defRPr>
            </a:lvl1pPr>
            <a:lvl2pPr marL="742950" indent="-285750" algn="l" defTabSz="914400" rtl="0" eaLnBrk="1" latinLnBrk="0" hangingPunct="1">
              <a:spcBef>
                <a:spcPct val="20000"/>
              </a:spcBef>
              <a:spcAft>
                <a:spcPts val="600"/>
              </a:spcAft>
              <a:buFont typeface="Arial" pitchFamily="34" charset="0"/>
              <a:buChar char="•"/>
              <a:defRPr sz="1800" kern="1200">
                <a:solidFill>
                  <a:srgbClr val="3D4955"/>
                </a:solidFill>
                <a:latin typeface="+mn-lt"/>
                <a:ea typeface="+mn-ea"/>
                <a:cs typeface="+mn-cs"/>
              </a:defRPr>
            </a:lvl2pPr>
            <a:lvl3pPr marL="1143000" indent="-228600" algn="l" defTabSz="914400" rtl="0" eaLnBrk="1" latinLnBrk="0" hangingPunct="1">
              <a:spcBef>
                <a:spcPct val="20000"/>
              </a:spcBef>
              <a:spcAft>
                <a:spcPts val="600"/>
              </a:spcAft>
              <a:buFont typeface="Calibri" pitchFamily="34" charset="0"/>
              <a:buChar char="–"/>
              <a:defRPr sz="1600" kern="1200">
                <a:solidFill>
                  <a:srgbClr val="3D4955"/>
                </a:solidFill>
                <a:latin typeface="+mn-lt"/>
                <a:ea typeface="+mn-ea"/>
                <a:cs typeface="+mn-cs"/>
              </a:defRPr>
            </a:lvl3pPr>
            <a:lvl4pPr marL="1600200" indent="-228600" algn="l" defTabSz="914400" rtl="0" eaLnBrk="1" latinLnBrk="0" hangingPunct="1">
              <a:spcBef>
                <a:spcPct val="20000"/>
              </a:spcBef>
              <a:spcAft>
                <a:spcPts val="600"/>
              </a:spcAft>
              <a:buFont typeface="Arial" pitchFamily="34" charset="0"/>
              <a:buChar char="–"/>
              <a:defRPr sz="1400" kern="1200">
                <a:solidFill>
                  <a:srgbClr val="3D4955"/>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200" kern="1200">
                <a:solidFill>
                  <a:srgbClr val="3D4955"/>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Description of the exercise ”complete an assignment together”</a:t>
            </a:r>
          </a:p>
        </p:txBody>
      </p:sp>
    </p:spTree>
    <p:extLst>
      <p:ext uri="{BB962C8B-B14F-4D97-AF65-F5344CB8AC3E}">
        <p14:creationId xmlns:p14="http://schemas.microsoft.com/office/powerpoint/2010/main" val="5172077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3" name="Undertitel 2">
            <a:extLst>
              <a:ext uri="{FF2B5EF4-FFF2-40B4-BE49-F238E27FC236}">
                <a16:creationId xmlns:a16="http://schemas.microsoft.com/office/drawing/2014/main" id="{9BF1ADDC-370F-4228-89C4-9BD83FB7AE33}"/>
              </a:ext>
            </a:extLst>
          </p:cNvPr>
          <p:cNvSpPr>
            <a:spLocks noGrp="1"/>
          </p:cNvSpPr>
          <p:nvPr>
            <p:ph type="subTitle" idx="1"/>
          </p:nvPr>
        </p:nvSpPr>
        <p:spPr/>
        <p:txBody>
          <a:bodyPr/>
          <a:lstStyle/>
          <a:p>
            <a:pPr marL="285750" indent="-285750">
              <a:buFont typeface="Wingdings" panose="05000000000000000000" pitchFamily="2" charset="2"/>
              <a:buChar char="ü"/>
            </a:pPr>
            <a:r>
              <a:rPr lang="en-GB">
                <a:solidFill>
                  <a:schemeClr val="tx2"/>
                </a:solidFill>
              </a:rPr>
              <a:t>Select and adjust the relevant slides</a:t>
            </a:r>
          </a:p>
          <a:p>
            <a:pPr marL="285750" indent="-285750">
              <a:buFont typeface="Wingdings" panose="05000000000000000000" pitchFamily="2" charset="2"/>
              <a:buChar char="ü"/>
            </a:pPr>
            <a:r>
              <a:rPr lang="en-GB">
                <a:solidFill>
                  <a:schemeClr val="tx2"/>
                </a:solidFill>
              </a:rPr>
              <a:t>Replace analyses with the team’s own analyses</a:t>
            </a:r>
          </a:p>
          <a:p>
            <a:pPr marL="285750" indent="-285750">
              <a:buFont typeface="Wingdings" panose="05000000000000000000" pitchFamily="2" charset="2"/>
              <a:buChar char="ü"/>
            </a:pPr>
            <a:r>
              <a:rPr lang="en-GB">
                <a:solidFill>
                  <a:schemeClr val="tx2"/>
                </a:solidFill>
              </a:rPr>
              <a:t>Delete the other slides</a:t>
            </a:r>
          </a:p>
          <a:p>
            <a:pPr marL="285750" indent="-285750">
              <a:buFont typeface="Wingdings" panose="05000000000000000000" pitchFamily="2" charset="2"/>
              <a:buChar char="ü"/>
            </a:pPr>
            <a:r>
              <a:rPr lang="en-GB">
                <a:solidFill>
                  <a:schemeClr val="tx2"/>
                </a:solidFill>
              </a:rPr>
              <a:t>Delete these instructions</a:t>
            </a:r>
            <a:endParaRPr lang="da-DK">
              <a:solidFill>
                <a:schemeClr val="tx2"/>
              </a:solidFill>
              <a:latin typeface="+mn-lt"/>
            </a:endParaRPr>
          </a:p>
        </p:txBody>
      </p:sp>
      <p:sp>
        <p:nvSpPr>
          <p:cNvPr id="4" name="Pladsholder til tekst 3">
            <a:extLst>
              <a:ext uri="{FF2B5EF4-FFF2-40B4-BE49-F238E27FC236}">
                <a16:creationId xmlns:a16="http://schemas.microsoft.com/office/drawing/2014/main" id="{47DCB648-B909-4D9A-899B-98018EBE2D46}"/>
              </a:ext>
            </a:extLst>
          </p:cNvPr>
          <p:cNvSpPr>
            <a:spLocks noGrp="1"/>
          </p:cNvSpPr>
          <p:nvPr>
            <p:ph type="body" sz="quarter" idx="13"/>
          </p:nvPr>
        </p:nvSpPr>
        <p:spPr/>
        <p:txBody>
          <a:bodyPr/>
          <a:lstStyle/>
          <a:p>
            <a:endParaRPr lang="da-DK"/>
          </a:p>
        </p:txBody>
      </p:sp>
      <p:sp>
        <p:nvSpPr>
          <p:cNvPr id="5" name="Pladsholder til tekst 4">
            <a:extLst>
              <a:ext uri="{FF2B5EF4-FFF2-40B4-BE49-F238E27FC236}">
                <a16:creationId xmlns:a16="http://schemas.microsoft.com/office/drawing/2014/main" id="{F853F8E0-DAEB-4B50-AEB1-0B3AD374BEB7}"/>
              </a:ext>
            </a:extLst>
          </p:cNvPr>
          <p:cNvSpPr>
            <a:spLocks noGrp="1"/>
          </p:cNvSpPr>
          <p:nvPr>
            <p:ph type="body" sz="quarter" idx="14"/>
          </p:nvPr>
        </p:nvSpPr>
        <p:spPr>
          <a:xfrm>
            <a:off x="2124074" y="1777380"/>
            <a:ext cx="4968205" cy="792163"/>
          </a:xfrm>
        </p:spPr>
        <p:txBody>
          <a:bodyPr/>
          <a:lstStyle/>
          <a:p>
            <a:r>
              <a:rPr lang="da-DK" b="1" err="1">
                <a:solidFill>
                  <a:schemeClr val="tx2"/>
                </a:solidFill>
              </a:rPr>
              <a:t>Topic</a:t>
            </a:r>
            <a:r>
              <a:rPr lang="da-DK" b="1">
                <a:solidFill>
                  <a:schemeClr val="tx2"/>
                </a:solidFill>
              </a:rPr>
              <a:t> – </a:t>
            </a:r>
            <a:r>
              <a:rPr lang="da-DK" b="1" err="1">
                <a:solidFill>
                  <a:schemeClr val="tx2"/>
                </a:solidFill>
              </a:rPr>
              <a:t>strengths</a:t>
            </a:r>
            <a:r>
              <a:rPr lang="da-DK" b="1">
                <a:solidFill>
                  <a:schemeClr val="tx2"/>
                </a:solidFill>
              </a:rPr>
              <a:t> and </a:t>
            </a:r>
            <a:r>
              <a:rPr lang="da-DK" b="1" err="1">
                <a:solidFill>
                  <a:schemeClr val="tx2"/>
                </a:solidFill>
              </a:rPr>
              <a:t>pitfalls</a:t>
            </a:r>
            <a:endParaRPr lang="da-DK" b="1">
              <a:solidFill>
                <a:schemeClr val="tx2"/>
              </a:solidFill>
            </a:endParaRPr>
          </a:p>
        </p:txBody>
      </p:sp>
    </p:spTree>
    <p:extLst>
      <p:ext uri="{BB962C8B-B14F-4D97-AF65-F5344CB8AC3E}">
        <p14:creationId xmlns:p14="http://schemas.microsoft.com/office/powerpoint/2010/main" val="256272984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Undertitel 7"/>
          <p:cNvSpPr>
            <a:spLocks noGrp="1"/>
          </p:cNvSpPr>
          <p:nvPr>
            <p:ph type="body" sz="quarter" idx="11"/>
          </p:nvPr>
        </p:nvSpPr>
        <p:spPr>
          <a:xfrm>
            <a:off x="107505" y="0"/>
            <a:ext cx="3528998" cy="883828"/>
          </a:xfrm>
        </p:spPr>
        <p:txBody>
          <a:bodyPr/>
          <a:lstStyle/>
          <a:p>
            <a:r>
              <a:rPr lang="en-US">
                <a:solidFill>
                  <a:schemeClr val="tx2"/>
                </a:solidFill>
              </a:rPr>
              <a:t>strengths and pitfalls</a:t>
            </a:r>
            <a:endParaRPr lang="en-US"/>
          </a:p>
        </p:txBody>
      </p:sp>
      <p:pic>
        <p:nvPicPr>
          <p:cNvPr id="6" name="Billede 5" descr="Et billede, der indeholder kat, sidder, dyr, pattedyr&#10;&#10;Automatisk oprettet beskrivelse">
            <a:extLst>
              <a:ext uri="{FF2B5EF4-FFF2-40B4-BE49-F238E27FC236}">
                <a16:creationId xmlns:a16="http://schemas.microsoft.com/office/drawing/2014/main" id="{132EAB7A-CD5A-4427-A3BB-EB77F21E174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067944" y="1852953"/>
            <a:ext cx="4916579" cy="3289548"/>
          </a:xfrm>
          <a:prstGeom prst="rect">
            <a:avLst/>
          </a:prstGeom>
        </p:spPr>
      </p:pic>
      <p:sp>
        <p:nvSpPr>
          <p:cNvPr id="4" name="Pladsholder til tekst 3">
            <a:extLst>
              <a:ext uri="{FF2B5EF4-FFF2-40B4-BE49-F238E27FC236}">
                <a16:creationId xmlns:a16="http://schemas.microsoft.com/office/drawing/2014/main" id="{F922AF35-D3E0-4586-9BBE-2DA96298BEA1}"/>
              </a:ext>
            </a:extLst>
          </p:cNvPr>
          <p:cNvSpPr>
            <a:spLocks noGrp="1"/>
          </p:cNvSpPr>
          <p:nvPr>
            <p:ph type="body" sz="quarter" idx="13"/>
          </p:nvPr>
        </p:nvSpPr>
        <p:spPr/>
        <p:txBody>
          <a:bodyPr/>
          <a:lstStyle/>
          <a:p>
            <a:endParaRPr lang="en-US"/>
          </a:p>
        </p:txBody>
      </p:sp>
      <p:sp>
        <p:nvSpPr>
          <p:cNvPr id="5" name="Pladsholder til tekst 4">
            <a:extLst>
              <a:ext uri="{FF2B5EF4-FFF2-40B4-BE49-F238E27FC236}">
                <a16:creationId xmlns:a16="http://schemas.microsoft.com/office/drawing/2014/main" id="{D0673C9C-A4A3-444C-999D-7ADA2F09C15B}"/>
              </a:ext>
            </a:extLst>
          </p:cNvPr>
          <p:cNvSpPr>
            <a:spLocks noGrp="1"/>
          </p:cNvSpPr>
          <p:nvPr>
            <p:ph type="body" sz="quarter" idx="14"/>
          </p:nvPr>
        </p:nvSpPr>
        <p:spPr/>
        <p:txBody>
          <a:bodyPr/>
          <a:lstStyle/>
          <a:p>
            <a:pPr>
              <a:spcBef>
                <a:spcPts val="0"/>
              </a:spcBef>
              <a:spcAft>
                <a:spcPts val="2400"/>
              </a:spcAft>
            </a:pPr>
            <a:r>
              <a:rPr lang="en-US"/>
              <a:t>Any strength has the potential to become a pitfall.</a:t>
            </a:r>
          </a:p>
          <a:p>
            <a:pPr>
              <a:spcBef>
                <a:spcPts val="0"/>
              </a:spcBef>
              <a:spcAft>
                <a:spcPts val="2400"/>
              </a:spcAft>
            </a:pPr>
            <a:r>
              <a:rPr lang="en-US"/>
              <a:t>The stronger our strength is, the easier it can turn into a pitfall, a so-called ”blind spot”.</a:t>
            </a:r>
          </a:p>
          <a:p>
            <a:pPr>
              <a:spcBef>
                <a:spcPts val="0"/>
              </a:spcBef>
              <a:spcAft>
                <a:spcPts val="2400"/>
              </a:spcAft>
            </a:pPr>
            <a:r>
              <a:rPr lang="en-US"/>
              <a:t>The key is to hold on to the strength and improve on the pitfall.</a:t>
            </a:r>
          </a:p>
        </p:txBody>
      </p:sp>
    </p:spTree>
    <p:extLst>
      <p:ext uri="{BB962C8B-B14F-4D97-AF65-F5344CB8AC3E}">
        <p14:creationId xmlns:p14="http://schemas.microsoft.com/office/powerpoint/2010/main" val="94579880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1"/>
          </p:nvPr>
        </p:nvSpPr>
        <p:spPr>
          <a:xfrm>
            <a:off x="107505" y="0"/>
            <a:ext cx="3245458" cy="853050"/>
          </a:xfrm>
        </p:spPr>
        <p:txBody>
          <a:bodyPr/>
          <a:lstStyle/>
          <a:p>
            <a:r>
              <a:rPr lang="en-US" sz="2000">
                <a:solidFill>
                  <a:schemeClr val="tx2"/>
                </a:solidFill>
              </a:rPr>
              <a:t>strengths and pitfalls</a:t>
            </a:r>
            <a:endParaRPr lang="en-US" sz="2000"/>
          </a:p>
        </p:txBody>
      </p:sp>
      <p:sp>
        <p:nvSpPr>
          <p:cNvPr id="8" name="Pladsholder til tekst 7">
            <a:extLst>
              <a:ext uri="{FF2B5EF4-FFF2-40B4-BE49-F238E27FC236}">
                <a16:creationId xmlns:a16="http://schemas.microsoft.com/office/drawing/2014/main" id="{C952B675-4511-463B-AD3F-DF69018F1389}"/>
              </a:ext>
            </a:extLst>
          </p:cNvPr>
          <p:cNvSpPr>
            <a:spLocks noGrp="1"/>
          </p:cNvSpPr>
          <p:nvPr>
            <p:ph type="body" sz="quarter" idx="13"/>
          </p:nvPr>
        </p:nvSpPr>
        <p:spPr/>
        <p:txBody>
          <a:bodyPr/>
          <a:lstStyle/>
          <a:p>
            <a:endParaRPr lang="en-US"/>
          </a:p>
        </p:txBody>
      </p:sp>
      <p:grpSp>
        <p:nvGrpSpPr>
          <p:cNvPr id="5" name="Group 3"/>
          <p:cNvGrpSpPr>
            <a:grpSpLocks/>
          </p:cNvGrpSpPr>
          <p:nvPr/>
        </p:nvGrpSpPr>
        <p:grpSpPr bwMode="auto">
          <a:xfrm>
            <a:off x="2937345" y="531875"/>
            <a:ext cx="5142723" cy="4169249"/>
            <a:chOff x="318" y="1366"/>
            <a:chExt cx="3648" cy="3792"/>
          </a:xfrm>
        </p:grpSpPr>
        <p:sp>
          <p:nvSpPr>
            <p:cNvPr id="6" name="Line 4"/>
            <p:cNvSpPr>
              <a:spLocks noChangeShapeType="1"/>
            </p:cNvSpPr>
            <p:nvPr/>
          </p:nvSpPr>
          <p:spPr bwMode="auto">
            <a:xfrm>
              <a:off x="2142" y="1366"/>
              <a:ext cx="0" cy="3792"/>
            </a:xfrm>
            <a:prstGeom prst="line">
              <a:avLst/>
            </a:prstGeom>
            <a:noFill/>
            <a:ln w="38100">
              <a:solidFill>
                <a:srgbClr val="3D4955"/>
              </a:solidFill>
              <a:round/>
              <a:headEnd type="triangle" w="med" len="med"/>
              <a:tailEnd type="triangle" w="med" len="med"/>
            </a:ln>
          </p:spPr>
          <p:txBody>
            <a:bodyPr/>
            <a:lstStyle/>
            <a:p>
              <a:endParaRPr lang="en-US"/>
            </a:p>
          </p:txBody>
        </p:sp>
        <p:sp>
          <p:nvSpPr>
            <p:cNvPr id="7" name="Line 5"/>
            <p:cNvSpPr>
              <a:spLocks noChangeShapeType="1"/>
            </p:cNvSpPr>
            <p:nvPr/>
          </p:nvSpPr>
          <p:spPr bwMode="auto">
            <a:xfrm>
              <a:off x="318" y="3344"/>
              <a:ext cx="3648" cy="0"/>
            </a:xfrm>
            <a:prstGeom prst="line">
              <a:avLst/>
            </a:prstGeom>
            <a:noFill/>
            <a:ln w="38100">
              <a:solidFill>
                <a:srgbClr val="3D4955"/>
              </a:solidFill>
              <a:round/>
              <a:headEnd type="triangle" w="med" len="med"/>
              <a:tailEnd type="triangle" w="med" len="med"/>
            </a:ln>
          </p:spPr>
          <p:txBody>
            <a:bodyPr/>
            <a:lstStyle/>
            <a:p>
              <a:endParaRPr lang="en-US"/>
            </a:p>
          </p:txBody>
        </p:sp>
      </p:grpSp>
      <p:sp>
        <p:nvSpPr>
          <p:cNvPr id="4" name="Tekstfelt 3">
            <a:extLst>
              <a:ext uri="{FF2B5EF4-FFF2-40B4-BE49-F238E27FC236}">
                <a16:creationId xmlns:a16="http://schemas.microsoft.com/office/drawing/2014/main" id="{57E252C3-F0BC-4743-8470-53D5FA73807F}"/>
              </a:ext>
            </a:extLst>
          </p:cNvPr>
          <p:cNvSpPr txBox="1"/>
          <p:nvPr/>
        </p:nvSpPr>
        <p:spPr>
          <a:xfrm>
            <a:off x="3572833" y="703379"/>
            <a:ext cx="1887299" cy="2238045"/>
          </a:xfrm>
          <a:prstGeom prst="rect">
            <a:avLst/>
          </a:prstGeom>
          <a:noFill/>
        </p:spPr>
        <p:txBody>
          <a:bodyPr vert="horz" wrap="square" lIns="180000" tIns="180000" rIns="180000" bIns="360000" rtlCol="0" anchor="t" anchorCtr="0">
            <a:spAutoFit/>
          </a:bodyPr>
          <a:lstStyle/>
          <a:p>
            <a:r>
              <a:rPr lang="en-US" sz="1100" b="1">
                <a:solidFill>
                  <a:srgbClr val="3D4955"/>
                </a:solidFill>
                <a:latin typeface="Franklin Gothic Book" panose="020B0503020102020204" pitchFamily="34" charset="0"/>
              </a:rPr>
              <a:t>Strengths:</a:t>
            </a:r>
          </a:p>
          <a:p>
            <a:r>
              <a:rPr lang="en-US" sz="1100">
                <a:solidFill>
                  <a:srgbClr val="3D4955"/>
                </a:solidFill>
                <a:latin typeface="Franklin Gothic Book" panose="020B0503020102020204" pitchFamily="34" charset="0"/>
              </a:rPr>
              <a:t>Open, excited, initiating, </a:t>
            </a:r>
            <a:br>
              <a:rPr lang="en-US" sz="1100">
                <a:solidFill>
                  <a:srgbClr val="3D4955"/>
                </a:solidFill>
                <a:latin typeface="Franklin Gothic Book" panose="020B0503020102020204" pitchFamily="34" charset="0"/>
              </a:rPr>
            </a:br>
            <a:r>
              <a:rPr lang="en-US" sz="1100">
                <a:solidFill>
                  <a:srgbClr val="3D4955"/>
                </a:solidFill>
                <a:latin typeface="Franklin Gothic Book" panose="020B0503020102020204" pitchFamily="34" charset="0"/>
              </a:rPr>
              <a:t>inspiring, interesting, energetic</a:t>
            </a:r>
          </a:p>
          <a:p>
            <a:endParaRPr lang="en-US" sz="1100">
              <a:solidFill>
                <a:srgbClr val="3D4955"/>
              </a:solidFill>
              <a:latin typeface="Franklin Gothic Book" panose="020B0503020102020204" pitchFamily="34" charset="0"/>
            </a:endParaRPr>
          </a:p>
          <a:p>
            <a:r>
              <a:rPr lang="en-US" sz="1100" b="1">
                <a:solidFill>
                  <a:srgbClr val="3D4955"/>
                </a:solidFill>
                <a:latin typeface="Franklin Gothic Book" panose="020B0503020102020204" pitchFamily="34" charset="0"/>
              </a:rPr>
              <a:t>Pitfalls:</a:t>
            </a:r>
          </a:p>
          <a:p>
            <a:r>
              <a:rPr lang="en-US" sz="1100">
                <a:solidFill>
                  <a:srgbClr val="3D4955"/>
                </a:solidFill>
                <a:latin typeface="Franklin Gothic Book" panose="020B0503020102020204" pitchFamily="34" charset="0"/>
              </a:rPr>
              <a:t>Superficial, too toward, exaggerate, impatient. Lack preparation and needs clarification</a:t>
            </a:r>
            <a:endParaRPr lang="en-US" sz="900">
              <a:solidFill>
                <a:srgbClr val="3D4955"/>
              </a:solidFill>
              <a:latin typeface="Franklin Gothic Book" panose="020B0503020102020204" pitchFamily="34" charset="0"/>
            </a:endParaRPr>
          </a:p>
        </p:txBody>
      </p:sp>
      <p:sp>
        <p:nvSpPr>
          <p:cNvPr id="25" name="Tekstfelt 24">
            <a:extLst>
              <a:ext uri="{FF2B5EF4-FFF2-40B4-BE49-F238E27FC236}">
                <a16:creationId xmlns:a16="http://schemas.microsoft.com/office/drawing/2014/main" id="{66892B28-E953-48BD-933A-07F3CA486AA7}"/>
              </a:ext>
            </a:extLst>
          </p:cNvPr>
          <p:cNvSpPr txBox="1"/>
          <p:nvPr/>
        </p:nvSpPr>
        <p:spPr>
          <a:xfrm>
            <a:off x="3560474" y="2688335"/>
            <a:ext cx="1914225" cy="2407322"/>
          </a:xfrm>
          <a:prstGeom prst="rect">
            <a:avLst/>
          </a:prstGeom>
          <a:noFill/>
        </p:spPr>
        <p:txBody>
          <a:bodyPr vert="horz" wrap="square" lIns="180000" tIns="180000" rIns="180000" bIns="360000" rtlCol="0" anchor="t" anchorCtr="0">
            <a:spAutoFit/>
          </a:bodyPr>
          <a:lstStyle/>
          <a:p>
            <a:r>
              <a:rPr lang="en-US" sz="1100" b="1">
                <a:solidFill>
                  <a:srgbClr val="3D4955"/>
                </a:solidFill>
                <a:latin typeface="Franklin Gothic Book" panose="020B0503020102020204" pitchFamily="34" charset="0"/>
              </a:rPr>
              <a:t>Strengths: </a:t>
            </a:r>
          </a:p>
          <a:p>
            <a:r>
              <a:rPr lang="en-US" sz="1100">
                <a:solidFill>
                  <a:srgbClr val="3D4955"/>
                </a:solidFill>
                <a:latin typeface="Franklin Gothic Book" panose="020B0503020102020204" pitchFamily="34" charset="0"/>
              </a:rPr>
              <a:t>Goal-oriented, determined, control situations, effective, decisive, progress</a:t>
            </a:r>
          </a:p>
          <a:p>
            <a:endParaRPr lang="en-US" sz="1100">
              <a:solidFill>
                <a:srgbClr val="3D4955"/>
              </a:solidFill>
              <a:latin typeface="Franklin Gothic Book" panose="020B0503020102020204" pitchFamily="34" charset="0"/>
            </a:endParaRPr>
          </a:p>
          <a:p>
            <a:r>
              <a:rPr lang="en-US" sz="1100" b="1">
                <a:solidFill>
                  <a:srgbClr val="3D4955"/>
                </a:solidFill>
                <a:latin typeface="Franklin Gothic Book" panose="020B0503020102020204" pitchFamily="34" charset="0"/>
              </a:rPr>
              <a:t>Pitfalls:</a:t>
            </a:r>
          </a:p>
          <a:p>
            <a:r>
              <a:rPr lang="en-US" sz="1100">
                <a:solidFill>
                  <a:srgbClr val="3D4955"/>
                </a:solidFill>
                <a:latin typeface="Franklin Gothic Book" panose="020B0503020102020204" pitchFamily="34" charset="0"/>
              </a:rPr>
              <a:t>Impatient, unpleasant, too quick, steamroller, forget to bring others onboard</a:t>
            </a:r>
          </a:p>
        </p:txBody>
      </p:sp>
      <p:sp>
        <p:nvSpPr>
          <p:cNvPr id="26" name="Tekstfelt 25">
            <a:extLst>
              <a:ext uri="{FF2B5EF4-FFF2-40B4-BE49-F238E27FC236}">
                <a16:creationId xmlns:a16="http://schemas.microsoft.com/office/drawing/2014/main" id="{AB4435B4-8912-48AA-B5DA-D2D8E183D7BB}"/>
              </a:ext>
            </a:extLst>
          </p:cNvPr>
          <p:cNvSpPr txBox="1"/>
          <p:nvPr/>
        </p:nvSpPr>
        <p:spPr>
          <a:xfrm>
            <a:off x="5543787" y="2678132"/>
            <a:ext cx="2309890" cy="2238045"/>
          </a:xfrm>
          <a:prstGeom prst="rect">
            <a:avLst/>
          </a:prstGeom>
          <a:noFill/>
        </p:spPr>
        <p:txBody>
          <a:bodyPr vert="horz" wrap="square" lIns="180000" tIns="180000" rIns="180000" bIns="360000" rtlCol="0" anchor="t" anchorCtr="0">
            <a:spAutoFit/>
          </a:bodyPr>
          <a:lstStyle/>
          <a:p>
            <a:r>
              <a:rPr lang="en-US" sz="1100" b="1">
                <a:solidFill>
                  <a:srgbClr val="3D4955"/>
                </a:solidFill>
                <a:latin typeface="Franklin Gothic Book" panose="020B0503020102020204" pitchFamily="34" charset="0"/>
              </a:rPr>
              <a:t>Strengths: </a:t>
            </a:r>
          </a:p>
          <a:p>
            <a:r>
              <a:rPr lang="en-US" sz="1100">
                <a:solidFill>
                  <a:srgbClr val="3D4955"/>
                </a:solidFill>
                <a:latin typeface="Franklin Gothic Book" panose="020B0503020102020204" pitchFamily="34" charset="0"/>
              </a:rPr>
              <a:t>Analyzing, detailed, structured, methodical, well-prepared, thorough. </a:t>
            </a:r>
          </a:p>
          <a:p>
            <a:endParaRPr lang="en-US" sz="1100">
              <a:solidFill>
                <a:srgbClr val="3D4955"/>
              </a:solidFill>
              <a:latin typeface="Franklin Gothic Book" panose="020B0503020102020204" pitchFamily="34" charset="0"/>
            </a:endParaRPr>
          </a:p>
          <a:p>
            <a:endParaRPr lang="en-US" sz="1100" b="1">
              <a:solidFill>
                <a:srgbClr val="3D4955"/>
              </a:solidFill>
              <a:latin typeface="Franklin Gothic Book" panose="020B0503020102020204" pitchFamily="34" charset="0"/>
            </a:endParaRPr>
          </a:p>
          <a:p>
            <a:r>
              <a:rPr lang="en-US" sz="1100" b="1">
                <a:solidFill>
                  <a:srgbClr val="3D4955"/>
                </a:solidFill>
                <a:latin typeface="Franklin Gothic Book" panose="020B0503020102020204" pitchFamily="34" charset="0"/>
              </a:rPr>
              <a:t>Pitfalls :</a:t>
            </a:r>
          </a:p>
          <a:p>
            <a:r>
              <a:rPr lang="en-US" sz="1100">
                <a:solidFill>
                  <a:srgbClr val="3D4955"/>
                </a:solidFill>
                <a:latin typeface="Franklin Gothic Book" panose="020B0503020102020204" pitchFamily="34" charset="0"/>
              </a:rPr>
              <a:t>Static, stubborn, critical, closed/distant, opinionated, perfectionist</a:t>
            </a:r>
          </a:p>
        </p:txBody>
      </p:sp>
      <p:sp>
        <p:nvSpPr>
          <p:cNvPr id="27" name="Tekstfelt 26">
            <a:extLst>
              <a:ext uri="{FF2B5EF4-FFF2-40B4-BE49-F238E27FC236}">
                <a16:creationId xmlns:a16="http://schemas.microsoft.com/office/drawing/2014/main" id="{F4567AFE-8A20-4F6B-8CF9-57C761D5B5B6}"/>
              </a:ext>
            </a:extLst>
          </p:cNvPr>
          <p:cNvSpPr txBox="1"/>
          <p:nvPr/>
        </p:nvSpPr>
        <p:spPr>
          <a:xfrm>
            <a:off x="5582237" y="697260"/>
            <a:ext cx="2073754" cy="2238045"/>
          </a:xfrm>
          <a:prstGeom prst="rect">
            <a:avLst/>
          </a:prstGeom>
          <a:noFill/>
        </p:spPr>
        <p:txBody>
          <a:bodyPr vert="horz" wrap="square" lIns="180000" tIns="180000" rIns="180000" bIns="360000" rtlCol="0" anchor="t" anchorCtr="0">
            <a:spAutoFit/>
          </a:bodyPr>
          <a:lstStyle/>
          <a:p>
            <a:r>
              <a:rPr lang="en-US" sz="1100" b="1">
                <a:solidFill>
                  <a:srgbClr val="3D4955"/>
                </a:solidFill>
                <a:latin typeface="Franklin Gothic Book" panose="020B0503020102020204" pitchFamily="34" charset="0"/>
              </a:rPr>
              <a:t>Strengths: </a:t>
            </a:r>
          </a:p>
          <a:p>
            <a:r>
              <a:rPr lang="en-US" sz="1100">
                <a:solidFill>
                  <a:srgbClr val="3D4955"/>
                </a:solidFill>
                <a:latin typeface="Franklin Gothic Book" panose="020B0503020102020204" pitchFamily="34" charset="0"/>
              </a:rPr>
              <a:t>Appreciative, friendly, cooperative, trustworthy, diplomatic, welcoming</a:t>
            </a:r>
          </a:p>
          <a:p>
            <a:endParaRPr lang="en-US" sz="1100" b="1">
              <a:solidFill>
                <a:srgbClr val="3D4955"/>
              </a:solidFill>
              <a:latin typeface="Franklin Gothic Book" panose="020B0503020102020204" pitchFamily="34" charset="0"/>
            </a:endParaRPr>
          </a:p>
          <a:p>
            <a:r>
              <a:rPr lang="en-US" sz="1100" b="1">
                <a:solidFill>
                  <a:srgbClr val="3D4955"/>
                </a:solidFill>
                <a:latin typeface="Franklin Gothic Book" panose="020B0503020102020204" pitchFamily="34" charset="0"/>
              </a:rPr>
              <a:t>Pitfalls:</a:t>
            </a:r>
          </a:p>
          <a:p>
            <a:r>
              <a:rPr lang="en-US" sz="1100">
                <a:solidFill>
                  <a:srgbClr val="3D4955"/>
                </a:solidFill>
                <a:latin typeface="Franklin Gothic Book" panose="020B0503020102020204" pitchFamily="34" charset="0"/>
              </a:rPr>
              <a:t>Shy away from conflicts, ambiguous, indecisive, reluctant, may come across as sensitive. </a:t>
            </a:r>
            <a:endParaRPr lang="en-US" sz="900">
              <a:solidFill>
                <a:srgbClr val="3D4955"/>
              </a:solidFill>
              <a:latin typeface="Franklin Gothic Book" panose="020B0503020102020204" pitchFamily="34" charset="0"/>
            </a:endParaRPr>
          </a:p>
        </p:txBody>
      </p:sp>
      <p:sp>
        <p:nvSpPr>
          <p:cNvPr id="24" name="Tekstboks 12">
            <a:extLst>
              <a:ext uri="{FF2B5EF4-FFF2-40B4-BE49-F238E27FC236}">
                <a16:creationId xmlns:a16="http://schemas.microsoft.com/office/drawing/2014/main" id="{F9C930E2-4055-4D85-9D6B-B7050E988739}"/>
              </a:ext>
            </a:extLst>
          </p:cNvPr>
          <p:cNvSpPr txBox="1"/>
          <p:nvPr/>
        </p:nvSpPr>
        <p:spPr>
          <a:xfrm>
            <a:off x="2677106" y="703379"/>
            <a:ext cx="707237" cy="1421928"/>
          </a:xfrm>
          <a:prstGeom prst="rect">
            <a:avLst/>
          </a:prstGeom>
          <a:noFill/>
        </p:spPr>
        <p:txBody>
          <a:bodyPr wrap="square" rtlCol="0">
            <a:spAutoFit/>
          </a:bodyPr>
          <a:lstStyle/>
          <a:p>
            <a:pPr defTabSz="822960"/>
            <a:r>
              <a:rPr lang="en-US" sz="8640">
                <a:solidFill>
                  <a:srgbClr val="C05C56"/>
                </a:solidFill>
                <a:latin typeface="Franklin Gothic Book" panose="020B0503020102020204" pitchFamily="34" charset="0"/>
              </a:rPr>
              <a:t>E</a:t>
            </a:r>
          </a:p>
        </p:txBody>
      </p:sp>
      <p:sp>
        <p:nvSpPr>
          <p:cNvPr id="28" name="Tekstboks 13">
            <a:extLst>
              <a:ext uri="{FF2B5EF4-FFF2-40B4-BE49-F238E27FC236}">
                <a16:creationId xmlns:a16="http://schemas.microsoft.com/office/drawing/2014/main" id="{C27D4386-C923-42C0-A300-2772360518B1}"/>
              </a:ext>
            </a:extLst>
          </p:cNvPr>
          <p:cNvSpPr txBox="1"/>
          <p:nvPr/>
        </p:nvSpPr>
        <p:spPr>
          <a:xfrm>
            <a:off x="7791872" y="876163"/>
            <a:ext cx="707237" cy="1421928"/>
          </a:xfrm>
          <a:prstGeom prst="rect">
            <a:avLst/>
          </a:prstGeom>
          <a:noFill/>
        </p:spPr>
        <p:txBody>
          <a:bodyPr wrap="square" rtlCol="0">
            <a:spAutoFit/>
          </a:bodyPr>
          <a:lstStyle/>
          <a:p>
            <a:pPr defTabSz="822960"/>
            <a:r>
              <a:rPr lang="en-US" sz="8640">
                <a:solidFill>
                  <a:srgbClr val="73A3A1"/>
                </a:solidFill>
                <a:latin typeface="Franklin Gothic Book" panose="020B0503020102020204" pitchFamily="34" charset="0"/>
              </a:rPr>
              <a:t>S</a:t>
            </a:r>
          </a:p>
        </p:txBody>
      </p:sp>
      <p:sp>
        <p:nvSpPr>
          <p:cNvPr id="29" name="Tekstboks 15">
            <a:extLst>
              <a:ext uri="{FF2B5EF4-FFF2-40B4-BE49-F238E27FC236}">
                <a16:creationId xmlns:a16="http://schemas.microsoft.com/office/drawing/2014/main" id="{B8272399-0B46-4D5F-A99A-67351DF6516B}"/>
              </a:ext>
            </a:extLst>
          </p:cNvPr>
          <p:cNvSpPr txBox="1"/>
          <p:nvPr/>
        </p:nvSpPr>
        <p:spPr>
          <a:xfrm>
            <a:off x="2836311" y="2967770"/>
            <a:ext cx="707237" cy="1421928"/>
          </a:xfrm>
          <a:prstGeom prst="rect">
            <a:avLst/>
          </a:prstGeom>
          <a:noFill/>
        </p:spPr>
        <p:txBody>
          <a:bodyPr wrap="square" rtlCol="0">
            <a:spAutoFit/>
          </a:bodyPr>
          <a:lstStyle/>
          <a:p>
            <a:pPr defTabSz="822960"/>
            <a:r>
              <a:rPr lang="en-US" sz="8640">
                <a:solidFill>
                  <a:srgbClr val="FEC665"/>
                </a:solidFill>
                <a:latin typeface="Franklin Gothic Book" panose="020B0503020102020204" pitchFamily="34" charset="0"/>
              </a:rPr>
              <a:t>I</a:t>
            </a:r>
          </a:p>
        </p:txBody>
      </p:sp>
      <p:sp>
        <p:nvSpPr>
          <p:cNvPr id="30" name="Tekstboks 14">
            <a:extLst>
              <a:ext uri="{FF2B5EF4-FFF2-40B4-BE49-F238E27FC236}">
                <a16:creationId xmlns:a16="http://schemas.microsoft.com/office/drawing/2014/main" id="{303F9A6D-A066-43FF-B3C0-4C9DBA21FB00}"/>
              </a:ext>
            </a:extLst>
          </p:cNvPr>
          <p:cNvSpPr txBox="1"/>
          <p:nvPr/>
        </p:nvSpPr>
        <p:spPr>
          <a:xfrm>
            <a:off x="7860431" y="3096682"/>
            <a:ext cx="707237" cy="1421928"/>
          </a:xfrm>
          <a:prstGeom prst="rect">
            <a:avLst/>
          </a:prstGeom>
          <a:noFill/>
        </p:spPr>
        <p:txBody>
          <a:bodyPr wrap="square" rtlCol="0">
            <a:spAutoFit/>
          </a:bodyPr>
          <a:lstStyle/>
          <a:p>
            <a:pPr defTabSz="822960"/>
            <a:r>
              <a:rPr lang="en-US" sz="8640">
                <a:solidFill>
                  <a:srgbClr val="2D7FA8"/>
                </a:solidFill>
                <a:latin typeface="Franklin Gothic Book" panose="020B0503020102020204" pitchFamily="34" charset="0"/>
              </a:rPr>
              <a:t>A</a:t>
            </a:r>
          </a:p>
        </p:txBody>
      </p:sp>
      <p:sp>
        <p:nvSpPr>
          <p:cNvPr id="20" name="Tekstboks 17">
            <a:extLst>
              <a:ext uri="{FF2B5EF4-FFF2-40B4-BE49-F238E27FC236}">
                <a16:creationId xmlns:a16="http://schemas.microsoft.com/office/drawing/2014/main" id="{F0082225-A403-417A-880C-69D9EDC0594F}"/>
              </a:ext>
            </a:extLst>
          </p:cNvPr>
          <p:cNvSpPr txBox="1">
            <a:spLocks noChangeArrowheads="1"/>
          </p:cNvSpPr>
          <p:nvPr/>
        </p:nvSpPr>
        <p:spPr bwMode="auto">
          <a:xfrm>
            <a:off x="2051720" y="2518946"/>
            <a:ext cx="1014413" cy="338554"/>
          </a:xfrm>
          <a:prstGeom prst="rect">
            <a:avLst/>
          </a:prstGeom>
          <a:noFill/>
          <a:ln w="9525">
            <a:noFill/>
            <a:miter lim="800000"/>
            <a:headEnd/>
            <a:tailEnd/>
          </a:ln>
        </p:spPr>
        <p:txBody>
          <a:bodyPr>
            <a:spAutoFit/>
          </a:bodyPr>
          <a:lstStyle/>
          <a:p>
            <a:pPr algn="ctr">
              <a:buSzPct val="100000"/>
            </a:pPr>
            <a:r>
              <a:rPr lang="en-US" sz="1600">
                <a:solidFill>
                  <a:srgbClr val="3D4955"/>
                </a:solidFill>
                <a:sym typeface="Tahoma" pitchFamily="34" charset="0"/>
              </a:rPr>
              <a:t>Control</a:t>
            </a:r>
          </a:p>
        </p:txBody>
      </p:sp>
      <p:sp>
        <p:nvSpPr>
          <p:cNvPr id="21" name="Tekstboks 18">
            <a:extLst>
              <a:ext uri="{FF2B5EF4-FFF2-40B4-BE49-F238E27FC236}">
                <a16:creationId xmlns:a16="http://schemas.microsoft.com/office/drawing/2014/main" id="{B26E0CCC-8A07-40B5-ABDD-DFD5735E29E9}"/>
              </a:ext>
            </a:extLst>
          </p:cNvPr>
          <p:cNvSpPr txBox="1">
            <a:spLocks noChangeArrowheads="1"/>
          </p:cNvSpPr>
          <p:nvPr/>
        </p:nvSpPr>
        <p:spPr bwMode="auto">
          <a:xfrm>
            <a:off x="4877024" y="4777904"/>
            <a:ext cx="1127125" cy="338554"/>
          </a:xfrm>
          <a:prstGeom prst="rect">
            <a:avLst/>
          </a:prstGeom>
          <a:noFill/>
          <a:ln w="9525">
            <a:noFill/>
            <a:miter lim="800000"/>
            <a:headEnd/>
            <a:tailEnd/>
          </a:ln>
        </p:spPr>
        <p:txBody>
          <a:bodyPr>
            <a:spAutoFit/>
          </a:bodyPr>
          <a:lstStyle/>
          <a:p>
            <a:pPr algn="ctr">
              <a:buSzPct val="100000"/>
            </a:pPr>
            <a:r>
              <a:rPr lang="en-US" sz="1600">
                <a:solidFill>
                  <a:srgbClr val="3D4955"/>
                </a:solidFill>
                <a:sym typeface="Tahoma" pitchFamily="34" charset="0"/>
              </a:rPr>
              <a:t>Task</a:t>
            </a:r>
          </a:p>
        </p:txBody>
      </p:sp>
      <p:sp>
        <p:nvSpPr>
          <p:cNvPr id="22" name="Tekstboks 19">
            <a:extLst>
              <a:ext uri="{FF2B5EF4-FFF2-40B4-BE49-F238E27FC236}">
                <a16:creationId xmlns:a16="http://schemas.microsoft.com/office/drawing/2014/main" id="{5A78EFF5-47F2-440E-8A18-F2116968A1F5}"/>
              </a:ext>
            </a:extLst>
          </p:cNvPr>
          <p:cNvSpPr txBox="1">
            <a:spLocks noChangeArrowheads="1"/>
          </p:cNvSpPr>
          <p:nvPr/>
        </p:nvSpPr>
        <p:spPr bwMode="auto">
          <a:xfrm>
            <a:off x="4778599" y="193204"/>
            <a:ext cx="1444625" cy="338554"/>
          </a:xfrm>
          <a:prstGeom prst="rect">
            <a:avLst/>
          </a:prstGeom>
          <a:noFill/>
          <a:ln w="9525">
            <a:noFill/>
            <a:miter lim="800000"/>
            <a:headEnd/>
            <a:tailEnd/>
          </a:ln>
        </p:spPr>
        <p:txBody>
          <a:bodyPr>
            <a:spAutoFit/>
          </a:bodyPr>
          <a:lstStyle/>
          <a:p>
            <a:pPr algn="ctr">
              <a:buSzPct val="100000"/>
            </a:pPr>
            <a:r>
              <a:rPr lang="en-US" sz="1600">
                <a:solidFill>
                  <a:srgbClr val="3D4955"/>
                </a:solidFill>
                <a:sym typeface="Tahoma" pitchFamily="34" charset="0"/>
              </a:rPr>
              <a:t>Person</a:t>
            </a:r>
          </a:p>
        </p:txBody>
      </p:sp>
      <p:sp>
        <p:nvSpPr>
          <p:cNvPr id="23" name="Tekstboks 20">
            <a:extLst>
              <a:ext uri="{FF2B5EF4-FFF2-40B4-BE49-F238E27FC236}">
                <a16:creationId xmlns:a16="http://schemas.microsoft.com/office/drawing/2014/main" id="{01D16369-40A6-40FF-8B29-BB74601E6E55}"/>
              </a:ext>
            </a:extLst>
          </p:cNvPr>
          <p:cNvSpPr txBox="1">
            <a:spLocks noChangeArrowheads="1"/>
          </p:cNvSpPr>
          <p:nvPr/>
        </p:nvSpPr>
        <p:spPr bwMode="auto">
          <a:xfrm>
            <a:off x="8024812" y="2511009"/>
            <a:ext cx="1155700" cy="338554"/>
          </a:xfrm>
          <a:prstGeom prst="rect">
            <a:avLst/>
          </a:prstGeom>
          <a:noFill/>
          <a:ln w="9525">
            <a:noFill/>
            <a:miter lim="800000"/>
            <a:headEnd/>
            <a:tailEnd/>
          </a:ln>
        </p:spPr>
        <p:txBody>
          <a:bodyPr wrap="square">
            <a:spAutoFit/>
          </a:bodyPr>
          <a:lstStyle/>
          <a:p>
            <a:pPr algn="ctr">
              <a:buSzPct val="100000"/>
            </a:pPr>
            <a:r>
              <a:rPr lang="en-US" sz="1600">
                <a:solidFill>
                  <a:srgbClr val="3D4955"/>
                </a:solidFill>
                <a:sym typeface="Tahoma" pitchFamily="34" charset="0"/>
              </a:rPr>
              <a:t>Participate</a:t>
            </a:r>
          </a:p>
        </p:txBody>
      </p:sp>
    </p:spTree>
    <p:extLst>
      <p:ext uri="{BB962C8B-B14F-4D97-AF65-F5344CB8AC3E}">
        <p14:creationId xmlns:p14="http://schemas.microsoft.com/office/powerpoint/2010/main" val="339604243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F98440F5-AF49-4A52-A78C-238EE90A1DE0}"/>
              </a:ext>
            </a:extLst>
          </p:cNvPr>
          <p:cNvSpPr>
            <a:spLocks noGrp="1"/>
          </p:cNvSpPr>
          <p:nvPr>
            <p:ph type="body" sz="quarter" idx="11"/>
          </p:nvPr>
        </p:nvSpPr>
        <p:spPr>
          <a:xfrm>
            <a:off x="107505" y="0"/>
            <a:ext cx="3343434" cy="883828"/>
          </a:xfrm>
        </p:spPr>
        <p:txBody>
          <a:bodyPr/>
          <a:lstStyle/>
          <a:p>
            <a:r>
              <a:rPr lang="da-DK" err="1"/>
              <a:t>Your</a:t>
            </a:r>
            <a:r>
              <a:rPr lang="da-DK"/>
              <a:t> </a:t>
            </a:r>
            <a:r>
              <a:rPr lang="da-DK" err="1"/>
              <a:t>collective</a:t>
            </a:r>
            <a:r>
              <a:rPr lang="da-DK"/>
              <a:t> team</a:t>
            </a:r>
          </a:p>
        </p:txBody>
      </p:sp>
      <p:sp>
        <p:nvSpPr>
          <p:cNvPr id="4" name="Pladsholder til tekst 3">
            <a:extLst>
              <a:ext uri="{FF2B5EF4-FFF2-40B4-BE49-F238E27FC236}">
                <a16:creationId xmlns:a16="http://schemas.microsoft.com/office/drawing/2014/main" id="{86B09C14-4B69-448D-9471-0E32B5AB08E0}"/>
              </a:ext>
            </a:extLst>
          </p:cNvPr>
          <p:cNvSpPr>
            <a:spLocks noGrp="1"/>
          </p:cNvSpPr>
          <p:nvPr>
            <p:ph type="body" sz="quarter" idx="13"/>
          </p:nvPr>
        </p:nvSpPr>
        <p:spPr/>
        <p:txBody>
          <a:bodyPr/>
          <a:lstStyle/>
          <a:p>
            <a:endParaRPr lang="da-DK"/>
          </a:p>
        </p:txBody>
      </p:sp>
      <p:pic>
        <p:nvPicPr>
          <p:cNvPr id="6" name="Billede 5">
            <a:extLst>
              <a:ext uri="{FF2B5EF4-FFF2-40B4-BE49-F238E27FC236}">
                <a16:creationId xmlns:a16="http://schemas.microsoft.com/office/drawing/2014/main" id="{C0D1F8CF-A4D9-448D-8145-2568BE8FAF76}"/>
              </a:ext>
            </a:extLst>
          </p:cNvPr>
          <p:cNvPicPr>
            <a:picLocks noChangeAspect="1"/>
          </p:cNvPicPr>
          <p:nvPr/>
        </p:nvPicPr>
        <p:blipFill>
          <a:blip r:embed="rId3"/>
          <a:stretch>
            <a:fillRect/>
          </a:stretch>
        </p:blipFill>
        <p:spPr>
          <a:xfrm>
            <a:off x="1109127" y="1021184"/>
            <a:ext cx="6925745" cy="3672632"/>
          </a:xfrm>
          <a:prstGeom prst="rect">
            <a:avLst/>
          </a:prstGeom>
        </p:spPr>
      </p:pic>
    </p:spTree>
    <p:extLst>
      <p:ext uri="{BB962C8B-B14F-4D97-AF65-F5344CB8AC3E}">
        <p14:creationId xmlns:p14="http://schemas.microsoft.com/office/powerpoint/2010/main" val="401121983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3" name="Undertitel 2">
            <a:extLst>
              <a:ext uri="{FF2B5EF4-FFF2-40B4-BE49-F238E27FC236}">
                <a16:creationId xmlns:a16="http://schemas.microsoft.com/office/drawing/2014/main" id="{9BF1ADDC-370F-4228-89C4-9BD83FB7AE33}"/>
              </a:ext>
            </a:extLst>
          </p:cNvPr>
          <p:cNvSpPr>
            <a:spLocks noGrp="1"/>
          </p:cNvSpPr>
          <p:nvPr>
            <p:ph type="subTitle" idx="1"/>
          </p:nvPr>
        </p:nvSpPr>
        <p:spPr/>
        <p:txBody>
          <a:bodyPr/>
          <a:lstStyle/>
          <a:p>
            <a:pPr marL="285750" indent="-285750">
              <a:buFont typeface="Wingdings" panose="05000000000000000000" pitchFamily="2" charset="2"/>
              <a:buChar char="ü"/>
            </a:pPr>
            <a:r>
              <a:rPr lang="en-US">
                <a:solidFill>
                  <a:schemeClr val="tx2"/>
                </a:solidFill>
              </a:rPr>
              <a:t>Select and adjust the relevant slides</a:t>
            </a:r>
          </a:p>
          <a:p>
            <a:pPr marL="285750" indent="-285750">
              <a:buFont typeface="Wingdings" panose="05000000000000000000" pitchFamily="2" charset="2"/>
              <a:buChar char="ü"/>
            </a:pPr>
            <a:r>
              <a:rPr lang="en-US">
                <a:solidFill>
                  <a:schemeClr val="tx2"/>
                </a:solidFill>
              </a:rPr>
              <a:t>Delete the other slides</a:t>
            </a:r>
          </a:p>
          <a:p>
            <a:pPr marL="285750" indent="-285750">
              <a:buFont typeface="Wingdings" panose="05000000000000000000" pitchFamily="2" charset="2"/>
              <a:buChar char="ü"/>
            </a:pPr>
            <a:r>
              <a:rPr lang="en-US">
                <a:solidFill>
                  <a:schemeClr val="tx2"/>
                </a:solidFill>
              </a:rPr>
              <a:t>Delete these instructions</a:t>
            </a:r>
            <a:endParaRPr lang="en-US">
              <a:solidFill>
                <a:schemeClr val="tx2"/>
              </a:solidFill>
              <a:latin typeface="+mn-lt"/>
            </a:endParaRPr>
          </a:p>
        </p:txBody>
      </p:sp>
      <p:sp>
        <p:nvSpPr>
          <p:cNvPr id="4" name="Pladsholder til tekst 3">
            <a:extLst>
              <a:ext uri="{FF2B5EF4-FFF2-40B4-BE49-F238E27FC236}">
                <a16:creationId xmlns:a16="http://schemas.microsoft.com/office/drawing/2014/main" id="{47DCB648-B909-4D9A-899B-98018EBE2D46}"/>
              </a:ext>
            </a:extLst>
          </p:cNvPr>
          <p:cNvSpPr>
            <a:spLocks noGrp="1"/>
          </p:cNvSpPr>
          <p:nvPr>
            <p:ph type="body" sz="quarter" idx="13"/>
          </p:nvPr>
        </p:nvSpPr>
        <p:spPr/>
        <p:txBody>
          <a:bodyPr/>
          <a:lstStyle/>
          <a:p>
            <a:endParaRPr lang="en-US"/>
          </a:p>
        </p:txBody>
      </p:sp>
      <p:sp>
        <p:nvSpPr>
          <p:cNvPr id="5" name="Pladsholder til tekst 4">
            <a:extLst>
              <a:ext uri="{FF2B5EF4-FFF2-40B4-BE49-F238E27FC236}">
                <a16:creationId xmlns:a16="http://schemas.microsoft.com/office/drawing/2014/main" id="{F853F8E0-DAEB-4B50-AEB1-0B3AD374BEB7}"/>
              </a:ext>
            </a:extLst>
          </p:cNvPr>
          <p:cNvSpPr>
            <a:spLocks noGrp="1"/>
          </p:cNvSpPr>
          <p:nvPr>
            <p:ph type="body" sz="quarter" idx="14"/>
          </p:nvPr>
        </p:nvSpPr>
        <p:spPr>
          <a:xfrm>
            <a:off x="1747838" y="1777380"/>
            <a:ext cx="5648325" cy="792163"/>
          </a:xfrm>
        </p:spPr>
        <p:txBody>
          <a:bodyPr/>
          <a:lstStyle/>
          <a:p>
            <a:r>
              <a:rPr lang="en-US" b="1">
                <a:solidFill>
                  <a:schemeClr val="tx2"/>
                </a:solidFill>
              </a:rPr>
              <a:t>Exercises – strengths and pitfalls</a:t>
            </a:r>
          </a:p>
        </p:txBody>
      </p:sp>
    </p:spTree>
    <p:extLst>
      <p:ext uri="{BB962C8B-B14F-4D97-AF65-F5344CB8AC3E}">
        <p14:creationId xmlns:p14="http://schemas.microsoft.com/office/powerpoint/2010/main" val="34005022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tekst 3">
            <a:extLst>
              <a:ext uri="{FF2B5EF4-FFF2-40B4-BE49-F238E27FC236}">
                <a16:creationId xmlns:a16="http://schemas.microsoft.com/office/drawing/2014/main" id="{AB1718E5-E8F8-4405-BAD7-566378EFFD4F}"/>
              </a:ext>
            </a:extLst>
          </p:cNvPr>
          <p:cNvSpPr>
            <a:spLocks noGrp="1"/>
          </p:cNvSpPr>
          <p:nvPr>
            <p:ph type="body" sz="quarter" idx="11"/>
          </p:nvPr>
        </p:nvSpPr>
        <p:spPr>
          <a:xfrm>
            <a:off x="107505" y="0"/>
            <a:ext cx="1428231" cy="883828"/>
          </a:xfrm>
        </p:spPr>
        <p:txBody>
          <a:bodyPr/>
          <a:lstStyle/>
          <a:p>
            <a:r>
              <a:rPr lang="en-GB"/>
              <a:t>agenda</a:t>
            </a:r>
          </a:p>
        </p:txBody>
      </p:sp>
      <p:sp>
        <p:nvSpPr>
          <p:cNvPr id="5" name="Pladsholder til tekst 4">
            <a:extLst>
              <a:ext uri="{FF2B5EF4-FFF2-40B4-BE49-F238E27FC236}">
                <a16:creationId xmlns:a16="http://schemas.microsoft.com/office/drawing/2014/main" id="{67B9929D-839A-4C2D-855B-3383FE89760B}"/>
              </a:ext>
            </a:extLst>
          </p:cNvPr>
          <p:cNvSpPr>
            <a:spLocks noGrp="1"/>
          </p:cNvSpPr>
          <p:nvPr>
            <p:ph type="body" sz="quarter" idx="13"/>
          </p:nvPr>
        </p:nvSpPr>
        <p:spPr/>
        <p:txBody>
          <a:bodyPr/>
          <a:lstStyle/>
          <a:p>
            <a:endParaRPr lang="en-GB"/>
          </a:p>
        </p:txBody>
      </p:sp>
      <p:sp>
        <p:nvSpPr>
          <p:cNvPr id="6" name="Pladsholder til tekst 5">
            <a:extLst>
              <a:ext uri="{FF2B5EF4-FFF2-40B4-BE49-F238E27FC236}">
                <a16:creationId xmlns:a16="http://schemas.microsoft.com/office/drawing/2014/main" id="{BC254AE2-BAAD-481B-9301-E029824D91FD}"/>
              </a:ext>
            </a:extLst>
          </p:cNvPr>
          <p:cNvSpPr>
            <a:spLocks noGrp="1"/>
          </p:cNvSpPr>
          <p:nvPr>
            <p:ph type="body" sz="quarter" idx="14"/>
          </p:nvPr>
        </p:nvSpPr>
        <p:spPr/>
        <p:txBody>
          <a:bodyPr/>
          <a:lstStyle/>
          <a:p>
            <a:pPr fontAlgn="base"/>
            <a:r>
              <a:rPr lang="en-GB"/>
              <a:t>Topic for today</a:t>
            </a:r>
          </a:p>
          <a:p>
            <a:pPr fontAlgn="base"/>
            <a:r>
              <a:rPr lang="en-GB"/>
              <a:t>What is your current situation?</a:t>
            </a:r>
          </a:p>
          <a:p>
            <a:pPr fontAlgn="base"/>
            <a:r>
              <a:rPr lang="en-GB"/>
              <a:t>What is the purpose of today?</a:t>
            </a:r>
          </a:p>
          <a:p>
            <a:pPr fontAlgn="base"/>
            <a:r>
              <a:rPr lang="en-GB"/>
              <a:t>Introductions</a:t>
            </a:r>
          </a:p>
          <a:p>
            <a:pPr fontAlgn="base"/>
            <a:r>
              <a:rPr lang="en-GB"/>
              <a:t>Our process</a:t>
            </a:r>
          </a:p>
          <a:p>
            <a:pPr fontAlgn="base"/>
            <a:r>
              <a:rPr lang="en-GB"/>
              <a:t>Team definitions</a:t>
            </a:r>
          </a:p>
          <a:p>
            <a:pPr fontAlgn="base"/>
            <a:r>
              <a:rPr lang="en-GB"/>
              <a:t>The EASI typology?</a:t>
            </a:r>
          </a:p>
          <a:p>
            <a:pPr fontAlgn="base"/>
            <a:r>
              <a:rPr lang="en-GB"/>
              <a:t>Exercises</a:t>
            </a:r>
          </a:p>
          <a:p>
            <a:pPr fontAlgn="base"/>
            <a:r>
              <a:rPr lang="en-GB"/>
              <a:t>Recap and evaluation</a:t>
            </a:r>
          </a:p>
          <a:p>
            <a:endParaRPr lang="en-GB"/>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ladsholder til billede 13" descr="Et billede, der indeholder person, indendørs, væg, bord&#10;&#10;Automatisk oprettet beskrivelse">
            <a:extLst>
              <a:ext uri="{FF2B5EF4-FFF2-40B4-BE49-F238E27FC236}">
                <a16:creationId xmlns:a16="http://schemas.microsoft.com/office/drawing/2014/main" id="{DD3E59D4-2A5B-4164-9D1C-BFF23A60446F}"/>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b="-727"/>
          <a:stretch/>
        </p:blipFill>
        <p:spPr>
          <a:xfrm>
            <a:off x="4593896" y="157184"/>
            <a:ext cx="4392488" cy="5022580"/>
          </a:xfrm>
        </p:spPr>
      </p:pic>
      <p:sp>
        <p:nvSpPr>
          <p:cNvPr id="5" name="Pladsholder til tekst 4">
            <a:extLst>
              <a:ext uri="{FF2B5EF4-FFF2-40B4-BE49-F238E27FC236}">
                <a16:creationId xmlns:a16="http://schemas.microsoft.com/office/drawing/2014/main" id="{101AB230-B03C-41E4-8E6A-FA86BB17BCB9}"/>
              </a:ext>
            </a:extLst>
          </p:cNvPr>
          <p:cNvSpPr>
            <a:spLocks noGrp="1"/>
          </p:cNvSpPr>
          <p:nvPr>
            <p:ph type="body" sz="quarter" idx="11"/>
          </p:nvPr>
        </p:nvSpPr>
        <p:spPr>
          <a:xfrm>
            <a:off x="107505" y="0"/>
            <a:ext cx="5281016" cy="883828"/>
          </a:xfrm>
        </p:spPr>
        <p:txBody>
          <a:bodyPr/>
          <a:lstStyle/>
          <a:p>
            <a:r>
              <a:rPr lang="en-US"/>
              <a:t>Your team’s </a:t>
            </a:r>
            <a:r>
              <a:rPr lang="en-US">
                <a:solidFill>
                  <a:schemeClr val="tx2"/>
                </a:solidFill>
              </a:rPr>
              <a:t>strengths and pitfalls</a:t>
            </a:r>
            <a:endParaRPr lang="en-US"/>
          </a:p>
        </p:txBody>
      </p:sp>
      <p:sp>
        <p:nvSpPr>
          <p:cNvPr id="11" name="Pladsholder til tekst 10">
            <a:extLst>
              <a:ext uri="{FF2B5EF4-FFF2-40B4-BE49-F238E27FC236}">
                <a16:creationId xmlns:a16="http://schemas.microsoft.com/office/drawing/2014/main" id="{3B3F9A1D-7CE0-4C14-99E1-F6E4E888479D}"/>
              </a:ext>
            </a:extLst>
          </p:cNvPr>
          <p:cNvSpPr>
            <a:spLocks noGrp="1"/>
          </p:cNvSpPr>
          <p:nvPr>
            <p:ph type="body" sz="quarter" idx="13"/>
          </p:nvPr>
        </p:nvSpPr>
        <p:spPr/>
        <p:txBody>
          <a:bodyPr/>
          <a:lstStyle/>
          <a:p>
            <a:endParaRPr lang="en-US"/>
          </a:p>
        </p:txBody>
      </p:sp>
      <p:sp>
        <p:nvSpPr>
          <p:cNvPr id="12" name="Pladsholder til tekst 11">
            <a:extLst>
              <a:ext uri="{FF2B5EF4-FFF2-40B4-BE49-F238E27FC236}">
                <a16:creationId xmlns:a16="http://schemas.microsoft.com/office/drawing/2014/main" id="{F3903CAB-1A62-4291-9241-FB59D14C9707}"/>
              </a:ext>
            </a:extLst>
          </p:cNvPr>
          <p:cNvSpPr>
            <a:spLocks noGrp="1"/>
          </p:cNvSpPr>
          <p:nvPr>
            <p:ph type="body" sz="quarter" idx="14"/>
          </p:nvPr>
        </p:nvSpPr>
        <p:spPr/>
        <p:txBody>
          <a:bodyPr/>
          <a:lstStyle/>
          <a:p>
            <a:r>
              <a:rPr lang="en-US">
                <a:solidFill>
                  <a:srgbClr val="4D4D4D"/>
                </a:solidFill>
                <a:latin typeface="Franklin Gothic Book" panose="020B0503020102020204" pitchFamily="34" charset="0"/>
                <a:cs typeface="Tahoma" pitchFamily="34" charset="0"/>
              </a:rPr>
              <a:t>The way your group cooperates and communicates is key to the task you share. A greater insight into the types comprised by your group can help improve your understanding of the team’s collective strengths and weaknesses. </a:t>
            </a:r>
          </a:p>
          <a:p>
            <a:r>
              <a:rPr lang="en-US" b="1">
                <a:solidFill>
                  <a:srgbClr val="4D4D4D"/>
                </a:solidFill>
                <a:latin typeface="Franklin Gothic Book" panose="020B0503020102020204" pitchFamily="34" charset="0"/>
                <a:cs typeface="Tahoma" pitchFamily="34" charset="0"/>
              </a:rPr>
              <a:t>Group work:</a:t>
            </a:r>
          </a:p>
          <a:p>
            <a:pPr marL="285750" indent="-285750">
              <a:buFont typeface="Arial" panose="020B0604020202020204" pitchFamily="34" charset="0"/>
              <a:buChar char="•"/>
            </a:pPr>
            <a:r>
              <a:rPr lang="en-US">
                <a:solidFill>
                  <a:srgbClr val="4D4D4D"/>
                </a:solidFill>
                <a:latin typeface="Franklin Gothic Book" panose="020B0503020102020204" pitchFamily="34" charset="0"/>
                <a:cs typeface="Tahoma" pitchFamily="34" charset="0"/>
              </a:rPr>
              <a:t>What strengths does your team have?</a:t>
            </a:r>
          </a:p>
          <a:p>
            <a:pPr marL="285750" indent="-285750">
              <a:buFont typeface="Arial" panose="020B0604020202020204" pitchFamily="34" charset="0"/>
              <a:buChar char="•"/>
            </a:pPr>
            <a:r>
              <a:rPr lang="en-US">
                <a:solidFill>
                  <a:srgbClr val="4D4D4D"/>
                </a:solidFill>
                <a:latin typeface="Franklin Gothic Book" panose="020B0503020102020204" pitchFamily="34" charset="0"/>
                <a:cs typeface="Tahoma" pitchFamily="34" charset="0"/>
              </a:rPr>
              <a:t>What pitfalls does your team have? </a:t>
            </a:r>
          </a:p>
          <a:p>
            <a:pPr marL="285750" indent="-285750">
              <a:buFont typeface="Arial" panose="020B0604020202020204" pitchFamily="34" charset="0"/>
              <a:buChar char="•"/>
            </a:pPr>
            <a:r>
              <a:rPr lang="en-US">
                <a:solidFill>
                  <a:srgbClr val="4D4D4D"/>
                </a:solidFill>
                <a:latin typeface="Franklin Gothic Book" panose="020B0503020102020204" pitchFamily="34" charset="0"/>
                <a:cs typeface="Tahoma" pitchFamily="34" charset="0"/>
              </a:rPr>
              <a:t>What does this mean to how you can solve your core tasks? </a:t>
            </a:r>
          </a:p>
        </p:txBody>
      </p:sp>
    </p:spTree>
    <p:extLst>
      <p:ext uri="{BB962C8B-B14F-4D97-AF65-F5344CB8AC3E}">
        <p14:creationId xmlns:p14="http://schemas.microsoft.com/office/powerpoint/2010/main" val="211851317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tekst 4">
            <a:extLst>
              <a:ext uri="{FF2B5EF4-FFF2-40B4-BE49-F238E27FC236}">
                <a16:creationId xmlns:a16="http://schemas.microsoft.com/office/drawing/2014/main" id="{101AB230-B03C-41E4-8E6A-FA86BB17BCB9}"/>
              </a:ext>
            </a:extLst>
          </p:cNvPr>
          <p:cNvSpPr>
            <a:spLocks noGrp="1"/>
          </p:cNvSpPr>
          <p:nvPr>
            <p:ph type="body" sz="quarter" idx="11"/>
          </p:nvPr>
        </p:nvSpPr>
        <p:spPr>
          <a:xfrm>
            <a:off x="107505" y="0"/>
            <a:ext cx="3401527" cy="883828"/>
          </a:xfrm>
        </p:spPr>
        <p:txBody>
          <a:bodyPr/>
          <a:lstStyle/>
          <a:p>
            <a:r>
              <a:rPr lang="en-US"/>
              <a:t>Analysis of my group</a:t>
            </a:r>
          </a:p>
        </p:txBody>
      </p:sp>
      <p:sp>
        <p:nvSpPr>
          <p:cNvPr id="2" name="Pladsholder til tekst 1">
            <a:extLst>
              <a:ext uri="{FF2B5EF4-FFF2-40B4-BE49-F238E27FC236}">
                <a16:creationId xmlns:a16="http://schemas.microsoft.com/office/drawing/2014/main" id="{D4AFB7DC-2902-4FEC-A42E-D31DFEDC014D}"/>
              </a:ext>
            </a:extLst>
          </p:cNvPr>
          <p:cNvSpPr>
            <a:spLocks noGrp="1"/>
          </p:cNvSpPr>
          <p:nvPr>
            <p:ph type="body" sz="quarter" idx="13"/>
          </p:nvPr>
        </p:nvSpPr>
        <p:spPr/>
        <p:txBody>
          <a:bodyPr/>
          <a:lstStyle/>
          <a:p>
            <a:endParaRPr lang="en-US"/>
          </a:p>
        </p:txBody>
      </p:sp>
      <p:sp>
        <p:nvSpPr>
          <p:cNvPr id="3" name="Pladsholder til tekst 2">
            <a:extLst>
              <a:ext uri="{FF2B5EF4-FFF2-40B4-BE49-F238E27FC236}">
                <a16:creationId xmlns:a16="http://schemas.microsoft.com/office/drawing/2014/main" id="{E0EB64C5-CC4C-423F-A0D9-6F2067DEA282}"/>
              </a:ext>
            </a:extLst>
          </p:cNvPr>
          <p:cNvSpPr>
            <a:spLocks noGrp="1"/>
          </p:cNvSpPr>
          <p:nvPr>
            <p:ph type="body" sz="quarter" idx="14"/>
          </p:nvPr>
        </p:nvSpPr>
        <p:spPr>
          <a:xfrm>
            <a:off x="395536" y="1128713"/>
            <a:ext cx="4752528" cy="3744912"/>
          </a:xfrm>
        </p:spPr>
        <p:txBody>
          <a:bodyPr/>
          <a:lstStyle/>
          <a:p>
            <a:r>
              <a:rPr lang="en-US" b="1">
                <a:latin typeface="Franklin Gothic Book" panose="020B0503020102020204" pitchFamily="34" charset="0"/>
              </a:rPr>
              <a:t>Internally in </a:t>
            </a:r>
            <a:r>
              <a:rPr lang="en-US" b="1"/>
              <a:t>the group</a:t>
            </a:r>
            <a:r>
              <a:rPr lang="en-US" b="1">
                <a:latin typeface="Franklin Gothic Book" panose="020B0503020102020204" pitchFamily="34" charset="0"/>
              </a:rPr>
              <a:t>:</a:t>
            </a:r>
          </a:p>
          <a:p>
            <a:pPr marL="285750" indent="-285750">
              <a:buFont typeface="Arial" panose="020B0604020202020204" pitchFamily="34" charset="0"/>
              <a:buChar char="•"/>
            </a:pPr>
            <a:r>
              <a:rPr lang="en-US">
                <a:latin typeface="Franklin Gothic Book" panose="020B0503020102020204" pitchFamily="34" charset="0"/>
              </a:rPr>
              <a:t>What strengths do we have between us and how do they manifest themselves in our daily work? </a:t>
            </a:r>
          </a:p>
          <a:p>
            <a:pPr marL="285750" indent="-285750">
              <a:buFont typeface="Arial" panose="020B0604020202020204" pitchFamily="34" charset="0"/>
              <a:buChar char="•"/>
            </a:pPr>
            <a:r>
              <a:rPr lang="en-US">
                <a:latin typeface="Franklin Gothic Book" panose="020B0503020102020204" pitchFamily="34" charset="0"/>
              </a:rPr>
              <a:t>What are our weaknesses and how do they manifest? </a:t>
            </a:r>
          </a:p>
          <a:p>
            <a:r>
              <a:rPr lang="en-US" b="1">
                <a:latin typeface="Franklin Gothic Book" panose="020B0503020102020204" pitchFamily="34" charset="0"/>
              </a:rPr>
              <a:t>Outside the group:</a:t>
            </a:r>
          </a:p>
          <a:p>
            <a:pPr marL="285750" indent="-285750">
              <a:buFont typeface="Arial" panose="020B0604020202020204" pitchFamily="34" charset="0"/>
              <a:buChar char="•"/>
            </a:pPr>
            <a:r>
              <a:rPr lang="en-US">
                <a:latin typeface="Franklin Gothic Book" panose="020B0503020102020204" pitchFamily="34" charset="0"/>
              </a:rPr>
              <a:t>How do we show our group’s </a:t>
            </a:r>
            <a:r>
              <a:rPr lang="en-US"/>
              <a:t>strengths externally? To whom and how? </a:t>
            </a:r>
            <a:endParaRPr lang="en-US">
              <a:latin typeface="Franklin Gothic Book" panose="020B0503020102020204" pitchFamily="34" charset="0"/>
            </a:endParaRPr>
          </a:p>
          <a:p>
            <a:pPr marL="285750" indent="-285750">
              <a:buFont typeface="Arial" panose="020B0604020202020204" pitchFamily="34" charset="0"/>
              <a:buChar char="•"/>
            </a:pPr>
            <a:r>
              <a:rPr lang="en-US">
                <a:latin typeface="Franklin Gothic Book" panose="020B0503020102020204" pitchFamily="34" charset="0"/>
              </a:rPr>
              <a:t>How do our group’s weaknesses come across to others? </a:t>
            </a:r>
          </a:p>
        </p:txBody>
      </p:sp>
      <p:pic>
        <p:nvPicPr>
          <p:cNvPr id="7" name="Billede 6">
            <a:extLst>
              <a:ext uri="{FF2B5EF4-FFF2-40B4-BE49-F238E27FC236}">
                <a16:creationId xmlns:a16="http://schemas.microsoft.com/office/drawing/2014/main" id="{0FE497BB-B80F-4ECC-AF64-ECD5CA83AE20}"/>
              </a:ext>
            </a:extLst>
          </p:cNvPr>
          <p:cNvPicPr>
            <a:picLocks noChangeAspect="1"/>
          </p:cNvPicPr>
          <p:nvPr/>
        </p:nvPicPr>
        <p:blipFill>
          <a:blip r:embed="rId3"/>
          <a:stretch>
            <a:fillRect/>
          </a:stretch>
        </p:blipFill>
        <p:spPr>
          <a:xfrm>
            <a:off x="5179061" y="1128713"/>
            <a:ext cx="3302774" cy="3492912"/>
          </a:xfrm>
          <a:prstGeom prst="rect">
            <a:avLst/>
          </a:prstGeom>
        </p:spPr>
      </p:pic>
    </p:spTree>
    <p:extLst>
      <p:ext uri="{BB962C8B-B14F-4D97-AF65-F5344CB8AC3E}">
        <p14:creationId xmlns:p14="http://schemas.microsoft.com/office/powerpoint/2010/main" val="114088808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6DEE96C3-2765-46A4-941C-C47AA525B3FA}"/>
              </a:ext>
            </a:extLst>
          </p:cNvPr>
          <p:cNvSpPr>
            <a:spLocks noGrp="1"/>
          </p:cNvSpPr>
          <p:nvPr>
            <p:ph type="body" sz="quarter" idx="11"/>
          </p:nvPr>
        </p:nvSpPr>
        <p:spPr>
          <a:xfrm>
            <a:off x="107505" y="0"/>
            <a:ext cx="7484760" cy="883828"/>
          </a:xfrm>
        </p:spPr>
        <p:txBody>
          <a:bodyPr/>
          <a:lstStyle/>
          <a:p>
            <a:r>
              <a:rPr lang="en-US"/>
              <a:t>Description of the exercise ”Analysis of my group”</a:t>
            </a:r>
          </a:p>
        </p:txBody>
      </p:sp>
      <p:sp>
        <p:nvSpPr>
          <p:cNvPr id="3" name="Pladsholder til tekst 2">
            <a:extLst>
              <a:ext uri="{FF2B5EF4-FFF2-40B4-BE49-F238E27FC236}">
                <a16:creationId xmlns:a16="http://schemas.microsoft.com/office/drawing/2014/main" id="{6C39333B-77A0-42D7-81EF-11666578F22E}"/>
              </a:ext>
            </a:extLst>
          </p:cNvPr>
          <p:cNvSpPr>
            <a:spLocks noGrp="1"/>
          </p:cNvSpPr>
          <p:nvPr>
            <p:ph type="body" sz="quarter" idx="13"/>
          </p:nvPr>
        </p:nvSpPr>
        <p:spPr/>
        <p:txBody>
          <a:bodyPr/>
          <a:lstStyle/>
          <a:p>
            <a:endParaRPr lang="en-US"/>
          </a:p>
        </p:txBody>
      </p:sp>
      <p:sp>
        <p:nvSpPr>
          <p:cNvPr id="4" name="Pladsholder til tekst 3">
            <a:extLst>
              <a:ext uri="{FF2B5EF4-FFF2-40B4-BE49-F238E27FC236}">
                <a16:creationId xmlns:a16="http://schemas.microsoft.com/office/drawing/2014/main" id="{607D29BE-C20C-4F75-8F32-E9F9A3FC8295}"/>
              </a:ext>
            </a:extLst>
          </p:cNvPr>
          <p:cNvSpPr>
            <a:spLocks noGrp="1"/>
          </p:cNvSpPr>
          <p:nvPr>
            <p:ph type="body" sz="quarter" idx="14"/>
          </p:nvPr>
        </p:nvSpPr>
        <p:spPr>
          <a:xfrm>
            <a:off x="395536" y="1086351"/>
            <a:ext cx="8568952" cy="4033043"/>
          </a:xfrm>
        </p:spPr>
        <p:txBody>
          <a:bodyPr/>
          <a:lstStyle/>
          <a:p>
            <a:pPr marL="987425" indent="-987425"/>
            <a:r>
              <a:rPr lang="en-US" sz="1200">
                <a:solidFill>
                  <a:schemeClr val="tx1"/>
                </a:solidFill>
              </a:rPr>
              <a:t>Purpose:	A greater insight and understanding of the group’s composition of types can contribute to promoting an understanding of the group’s strengths and weaknesses.</a:t>
            </a:r>
          </a:p>
          <a:p>
            <a:pPr marL="987425" indent="-987425"/>
            <a:r>
              <a:rPr lang="en-US" sz="1200">
                <a:solidFill>
                  <a:schemeClr val="tx1"/>
                </a:solidFill>
              </a:rPr>
              <a:t>Materials: 	Make sure all participants have filled in an EASI profile about their behavior. Run the Team analysis about behavior and copy the analysis into the slide above.</a:t>
            </a:r>
          </a:p>
          <a:p>
            <a:pPr marL="987425" indent="-987425"/>
            <a:r>
              <a:rPr lang="en-US" sz="1200">
                <a:solidFill>
                  <a:schemeClr val="tx1"/>
                </a:solidFill>
              </a:rPr>
              <a:t>Exercise:	The group discusses the questions on the previous slide. Then they present their points in plenary.</a:t>
            </a:r>
          </a:p>
          <a:p>
            <a:pPr marL="987425" indent="-987425"/>
            <a:r>
              <a:rPr lang="en-US" sz="1200">
                <a:solidFill>
                  <a:schemeClr val="tx1"/>
                </a:solidFill>
              </a:rPr>
              <a:t>Observations:	Be aware that the focus on dialogue is part of the group’s behavior, not individual behavior. Keep an eye on participants to see if they are all engaged in the conversation. Notice whether participants display behavior during group work that reflects their usual work/behavior. For example quick, detail-oriented or lose focus on the task.</a:t>
            </a:r>
          </a:p>
          <a:p>
            <a:pPr marL="987425" indent="-987425"/>
            <a:r>
              <a:rPr lang="en-US" sz="1200">
                <a:solidFill>
                  <a:schemeClr val="tx1"/>
                </a:solidFill>
              </a:rPr>
              <a:t>Reflections: 	How did the participants perceive this exercise? What was difficult/easy? Which behavior did the group experience during the group work? Can they draw parallels to their daily work? How might the group use this experience in their work going forward? </a:t>
            </a:r>
          </a:p>
          <a:p>
            <a:endParaRPr lang="en-US" sz="1000"/>
          </a:p>
        </p:txBody>
      </p:sp>
    </p:spTree>
    <p:extLst>
      <p:ext uri="{BB962C8B-B14F-4D97-AF65-F5344CB8AC3E}">
        <p14:creationId xmlns:p14="http://schemas.microsoft.com/office/powerpoint/2010/main" val="334435386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tekst 4">
            <a:extLst>
              <a:ext uri="{FF2B5EF4-FFF2-40B4-BE49-F238E27FC236}">
                <a16:creationId xmlns:a16="http://schemas.microsoft.com/office/drawing/2014/main" id="{101AB230-B03C-41E4-8E6A-FA86BB17BCB9}"/>
              </a:ext>
            </a:extLst>
          </p:cNvPr>
          <p:cNvSpPr>
            <a:spLocks noGrp="1"/>
          </p:cNvSpPr>
          <p:nvPr>
            <p:ph type="body" sz="quarter" idx="11"/>
          </p:nvPr>
        </p:nvSpPr>
        <p:spPr>
          <a:xfrm>
            <a:off x="107505" y="0"/>
            <a:ext cx="3139468" cy="883828"/>
          </a:xfrm>
        </p:spPr>
        <p:txBody>
          <a:bodyPr/>
          <a:lstStyle/>
          <a:p>
            <a:r>
              <a:rPr lang="en-US"/>
              <a:t>Strengths &amp; Pitfalls</a:t>
            </a:r>
          </a:p>
        </p:txBody>
      </p:sp>
      <p:sp>
        <p:nvSpPr>
          <p:cNvPr id="3" name="Pladsholder til tekst 2">
            <a:extLst>
              <a:ext uri="{FF2B5EF4-FFF2-40B4-BE49-F238E27FC236}">
                <a16:creationId xmlns:a16="http://schemas.microsoft.com/office/drawing/2014/main" id="{1BE21F0D-7A82-404B-8447-D8FB1C8AADA3}"/>
              </a:ext>
            </a:extLst>
          </p:cNvPr>
          <p:cNvSpPr>
            <a:spLocks noGrp="1"/>
          </p:cNvSpPr>
          <p:nvPr>
            <p:ph type="body" sz="quarter" idx="13"/>
          </p:nvPr>
        </p:nvSpPr>
        <p:spPr/>
        <p:txBody>
          <a:bodyPr/>
          <a:lstStyle/>
          <a:p>
            <a:endParaRPr lang="en-US"/>
          </a:p>
        </p:txBody>
      </p:sp>
      <p:sp>
        <p:nvSpPr>
          <p:cNvPr id="6" name="Pladsholder til tekst 5">
            <a:extLst>
              <a:ext uri="{FF2B5EF4-FFF2-40B4-BE49-F238E27FC236}">
                <a16:creationId xmlns:a16="http://schemas.microsoft.com/office/drawing/2014/main" id="{4B8B461A-1EC5-4E56-A74F-28E37E4742B0}"/>
              </a:ext>
            </a:extLst>
          </p:cNvPr>
          <p:cNvSpPr>
            <a:spLocks noGrp="1"/>
          </p:cNvSpPr>
          <p:nvPr>
            <p:ph type="body" sz="quarter" idx="14"/>
          </p:nvPr>
        </p:nvSpPr>
        <p:spPr>
          <a:xfrm>
            <a:off x="331182" y="1057300"/>
            <a:ext cx="8345274" cy="3744912"/>
          </a:xfrm>
        </p:spPr>
        <p:txBody>
          <a:bodyPr lIns="0" tIns="36000" rIns="0" bIns="0"/>
          <a:lstStyle/>
          <a:p>
            <a:r>
              <a:rPr lang="en-US" sz="1400">
                <a:latin typeface="Franklin Gothic Book" panose="020B0503020102020204" pitchFamily="34" charset="0"/>
              </a:rPr>
              <a:t>Make groups to fill in </a:t>
            </a:r>
            <a:r>
              <a:rPr lang="en-US" sz="1400">
                <a:solidFill>
                  <a:schemeClr val="tx1"/>
                </a:solidFill>
                <a:latin typeface="Franklin Gothic Book" panose="020B0503020102020204" pitchFamily="34" charset="0"/>
              </a:rPr>
              <a:t>one framework for each person in the group in turn.</a:t>
            </a:r>
          </a:p>
          <a:p>
            <a:r>
              <a:rPr lang="en-US" sz="1400">
                <a:solidFill>
                  <a:schemeClr val="tx1"/>
                </a:solidFill>
                <a:latin typeface="Franklin Gothic Book" panose="020B0503020102020204" pitchFamily="34" charset="0"/>
              </a:rPr>
              <a:t>The focus person sits w</a:t>
            </a:r>
            <a:r>
              <a:rPr lang="en-US" sz="1400">
                <a:latin typeface="Franklin Gothic Book" panose="020B0503020102020204" pitchFamily="34" charset="0"/>
              </a:rPr>
              <a:t>ith his/her back against the group and may not communicate anything by speech nor body language</a:t>
            </a:r>
            <a:r>
              <a:rPr lang="en-US" sz="1400"/>
              <a:t>. </a:t>
            </a:r>
            <a:endParaRPr lang="en-US" sz="1400">
              <a:latin typeface="Franklin Gothic Book" panose="020B0503020102020204" pitchFamily="34" charset="0"/>
            </a:endParaRPr>
          </a:p>
          <a:p>
            <a:r>
              <a:rPr lang="en-US" sz="1400" b="1">
                <a:latin typeface="Franklin Gothic Book" panose="020B0503020102020204" pitchFamily="34" charset="0"/>
              </a:rPr>
              <a:t>While the group fills in the framework:  </a:t>
            </a:r>
          </a:p>
          <a:p>
            <a:pPr marL="285750" indent="-285750">
              <a:buFont typeface="Arial" panose="020B0604020202020204" pitchFamily="34" charset="0"/>
              <a:buChar char="•"/>
            </a:pPr>
            <a:r>
              <a:rPr lang="en-US" sz="1400">
                <a:latin typeface="Franklin Gothic Book" panose="020B0503020102020204" pitchFamily="34" charset="0"/>
              </a:rPr>
              <a:t>Speak clearly so the focus person can hear everything.</a:t>
            </a:r>
          </a:p>
          <a:p>
            <a:r>
              <a:rPr lang="en-US" sz="1400" b="1">
                <a:latin typeface="Franklin Gothic Book" panose="020B0503020102020204" pitchFamily="34" charset="0"/>
              </a:rPr>
              <a:t>Make sure to distinguish between: </a:t>
            </a:r>
          </a:p>
          <a:p>
            <a:pPr marL="285750" indent="-285750">
              <a:buFont typeface="Arial" panose="020B0604020202020204" pitchFamily="34" charset="0"/>
              <a:buChar char="•"/>
            </a:pPr>
            <a:r>
              <a:rPr lang="en-US" sz="1400">
                <a:latin typeface="Franklin Gothic Book" panose="020B0503020102020204" pitchFamily="34" charset="0"/>
              </a:rPr>
              <a:t>Real observations of the focus person (What? Where? When?) </a:t>
            </a:r>
          </a:p>
          <a:p>
            <a:pPr marL="285750" indent="-285750">
              <a:buFont typeface="Arial" panose="020B0604020202020204" pitchFamily="34" charset="0"/>
              <a:buChar char="•"/>
            </a:pPr>
            <a:r>
              <a:rPr lang="en-US" sz="1400">
                <a:latin typeface="Franklin Gothic Book" panose="020B0503020102020204" pitchFamily="34" charset="0"/>
              </a:rPr>
              <a:t>Hypotheses about the focus person (Why do you think this?)</a:t>
            </a:r>
          </a:p>
          <a:p>
            <a:r>
              <a:rPr lang="en-US" sz="1400" b="1">
                <a:latin typeface="Franklin Gothic Book" panose="020B0503020102020204" pitchFamily="34" charset="0"/>
              </a:rPr>
              <a:t>After you fill in the framework:</a:t>
            </a:r>
          </a:p>
          <a:p>
            <a:pPr marL="285750" indent="-285750">
              <a:buFont typeface="Arial" panose="020B0604020202020204" pitchFamily="34" charset="0"/>
              <a:buChar char="•"/>
            </a:pPr>
            <a:r>
              <a:rPr lang="en-US" sz="1400">
                <a:latin typeface="Franklin Gothic Book" panose="020B0503020102020204" pitchFamily="34" charset="0"/>
              </a:rPr>
              <a:t>The focus person turns to face the group and shares how he/she experienced this exercise..</a:t>
            </a:r>
          </a:p>
          <a:p>
            <a:pPr marL="285750" indent="-285750">
              <a:buFont typeface="Arial" panose="020B0604020202020204" pitchFamily="34" charset="0"/>
              <a:buChar char="•"/>
            </a:pPr>
            <a:r>
              <a:rPr lang="en-US" sz="1400">
                <a:latin typeface="Franklin Gothic Book" panose="020B0503020102020204" pitchFamily="34" charset="0"/>
              </a:rPr>
              <a:t>The focus person </a:t>
            </a:r>
            <a:r>
              <a:rPr lang="en-US" sz="1400"/>
              <a:t>says whether he/she agrees with the rest of the group</a:t>
            </a:r>
            <a:r>
              <a:rPr lang="en-US" sz="1400">
                <a:latin typeface="Franklin Gothic Book" panose="020B0503020102020204" pitchFamily="34" charset="0"/>
              </a:rPr>
              <a:t>.</a:t>
            </a:r>
          </a:p>
          <a:p>
            <a:endParaRPr lang="en-US" sz="1400"/>
          </a:p>
        </p:txBody>
      </p:sp>
      <p:grpSp>
        <p:nvGrpSpPr>
          <p:cNvPr id="4" name="Gruppe 3">
            <a:extLst>
              <a:ext uri="{FF2B5EF4-FFF2-40B4-BE49-F238E27FC236}">
                <a16:creationId xmlns:a16="http://schemas.microsoft.com/office/drawing/2014/main" id="{B3B8FFAC-62E7-4689-89ED-53FCD2F04F8C}"/>
              </a:ext>
            </a:extLst>
          </p:cNvPr>
          <p:cNvGrpSpPr/>
          <p:nvPr/>
        </p:nvGrpSpPr>
        <p:grpSpPr>
          <a:xfrm>
            <a:off x="5720707" y="1849388"/>
            <a:ext cx="3175194" cy="1836290"/>
            <a:chOff x="5720707" y="1849388"/>
            <a:chExt cx="3175194" cy="1836290"/>
          </a:xfrm>
        </p:grpSpPr>
        <p:sp>
          <p:nvSpPr>
            <p:cNvPr id="8" name="Cirkulær pil 5">
              <a:extLst>
                <a:ext uri="{FF2B5EF4-FFF2-40B4-BE49-F238E27FC236}">
                  <a16:creationId xmlns:a16="http://schemas.microsoft.com/office/drawing/2014/main" id="{55E85E0F-0B01-4696-B5D7-6DEC7DAE6801}"/>
                </a:ext>
              </a:extLst>
            </p:cNvPr>
            <p:cNvSpPr/>
            <p:nvPr/>
          </p:nvSpPr>
          <p:spPr>
            <a:xfrm>
              <a:off x="6158412" y="1990844"/>
              <a:ext cx="2294518" cy="1542515"/>
            </a:xfrm>
            <a:prstGeom prst="circularArrow">
              <a:avLst>
                <a:gd name="adj1" fmla="val 4668"/>
                <a:gd name="adj2" fmla="val 272909"/>
                <a:gd name="adj3" fmla="val 13152637"/>
                <a:gd name="adj4" fmla="val 17815880"/>
                <a:gd name="adj5" fmla="val 4847"/>
              </a:avLst>
            </a:prstGeom>
            <a:solidFill>
              <a:schemeClr val="tx1"/>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9" name="Kombinationstegning 6">
              <a:extLst>
                <a:ext uri="{FF2B5EF4-FFF2-40B4-BE49-F238E27FC236}">
                  <a16:creationId xmlns:a16="http://schemas.microsoft.com/office/drawing/2014/main" id="{3B119E9C-9C4E-4061-9EAA-749CA191B16D}"/>
                </a:ext>
              </a:extLst>
            </p:cNvPr>
            <p:cNvSpPr/>
            <p:nvPr/>
          </p:nvSpPr>
          <p:spPr>
            <a:xfrm>
              <a:off x="6701271" y="1849388"/>
              <a:ext cx="1111089" cy="384844"/>
            </a:xfrm>
            <a:custGeom>
              <a:avLst/>
              <a:gdLst>
                <a:gd name="connsiteX0" fmla="*/ 0 w 2673651"/>
                <a:gd name="connsiteY0" fmla="*/ 182290 h 1093716"/>
                <a:gd name="connsiteX1" fmla="*/ 53392 w 2673651"/>
                <a:gd name="connsiteY1" fmla="*/ 53392 h 1093716"/>
                <a:gd name="connsiteX2" fmla="*/ 182291 w 2673651"/>
                <a:gd name="connsiteY2" fmla="*/ 1 h 1093716"/>
                <a:gd name="connsiteX3" fmla="*/ 2491361 w 2673651"/>
                <a:gd name="connsiteY3" fmla="*/ 0 h 1093716"/>
                <a:gd name="connsiteX4" fmla="*/ 2620259 w 2673651"/>
                <a:gd name="connsiteY4" fmla="*/ 53392 h 1093716"/>
                <a:gd name="connsiteX5" fmla="*/ 2673650 w 2673651"/>
                <a:gd name="connsiteY5" fmla="*/ 182291 h 1093716"/>
                <a:gd name="connsiteX6" fmla="*/ 2673651 w 2673651"/>
                <a:gd name="connsiteY6" fmla="*/ 911426 h 1093716"/>
                <a:gd name="connsiteX7" fmla="*/ 2620259 w 2673651"/>
                <a:gd name="connsiteY7" fmla="*/ 1040325 h 1093716"/>
                <a:gd name="connsiteX8" fmla="*/ 2491360 w 2673651"/>
                <a:gd name="connsiteY8" fmla="*/ 1093716 h 1093716"/>
                <a:gd name="connsiteX9" fmla="*/ 182290 w 2673651"/>
                <a:gd name="connsiteY9" fmla="*/ 1093716 h 1093716"/>
                <a:gd name="connsiteX10" fmla="*/ 53391 w 2673651"/>
                <a:gd name="connsiteY10" fmla="*/ 1040324 h 1093716"/>
                <a:gd name="connsiteX11" fmla="*/ 0 w 2673651"/>
                <a:gd name="connsiteY11" fmla="*/ 911425 h 1093716"/>
                <a:gd name="connsiteX12" fmla="*/ 0 w 2673651"/>
                <a:gd name="connsiteY12" fmla="*/ 182290 h 109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73651" h="1093716">
                  <a:moveTo>
                    <a:pt x="0" y="182290"/>
                  </a:moveTo>
                  <a:cubicBezTo>
                    <a:pt x="0" y="133944"/>
                    <a:pt x="19206" y="87577"/>
                    <a:pt x="53392" y="53392"/>
                  </a:cubicBezTo>
                  <a:cubicBezTo>
                    <a:pt x="87578" y="19206"/>
                    <a:pt x="133944" y="1"/>
                    <a:pt x="182291" y="1"/>
                  </a:cubicBezTo>
                  <a:lnTo>
                    <a:pt x="2491361" y="0"/>
                  </a:lnTo>
                  <a:cubicBezTo>
                    <a:pt x="2539707" y="0"/>
                    <a:pt x="2586074" y="19206"/>
                    <a:pt x="2620259" y="53392"/>
                  </a:cubicBezTo>
                  <a:cubicBezTo>
                    <a:pt x="2654445" y="87578"/>
                    <a:pt x="2673650" y="133944"/>
                    <a:pt x="2673650" y="182291"/>
                  </a:cubicBezTo>
                  <a:cubicBezTo>
                    <a:pt x="2673650" y="425336"/>
                    <a:pt x="2673651" y="668381"/>
                    <a:pt x="2673651" y="911426"/>
                  </a:cubicBezTo>
                  <a:cubicBezTo>
                    <a:pt x="2673651" y="959772"/>
                    <a:pt x="2654445" y="1006139"/>
                    <a:pt x="2620259" y="1040325"/>
                  </a:cubicBezTo>
                  <a:cubicBezTo>
                    <a:pt x="2586073" y="1074511"/>
                    <a:pt x="2539707" y="1093716"/>
                    <a:pt x="2491360" y="1093716"/>
                  </a:cubicBezTo>
                  <a:lnTo>
                    <a:pt x="182290" y="1093716"/>
                  </a:lnTo>
                  <a:cubicBezTo>
                    <a:pt x="133944" y="1093716"/>
                    <a:pt x="87577" y="1074510"/>
                    <a:pt x="53391" y="1040324"/>
                  </a:cubicBezTo>
                  <a:cubicBezTo>
                    <a:pt x="19205" y="1006138"/>
                    <a:pt x="0" y="959772"/>
                    <a:pt x="0" y="911425"/>
                  </a:cubicBezTo>
                  <a:lnTo>
                    <a:pt x="0" y="182290"/>
                  </a:lnTo>
                  <a:close/>
                </a:path>
              </a:pathLst>
            </a:custGeom>
            <a:solidFill>
              <a:srgbClr val="39AECA"/>
            </a:solidFill>
            <a:effectLst>
              <a:outerShdw blurRad="50800" dist="241300" dir="2700000" algn="tl" rotWithShape="0">
                <a:prstClr val="black">
                  <a:alpha val="40000"/>
                </a:prstClr>
              </a:outerShdw>
            </a:effectLst>
            <a:scene3d>
              <a:camera prst="orthographicFront"/>
              <a:lightRig rig="threePt" dir="t"/>
            </a:scene3d>
            <a:sp3d>
              <a:bevelT w="101600" h="114300"/>
            </a:sp3d>
          </p:spPr>
          <p:style>
            <a:lnRef idx="2">
              <a:schemeClr val="lt1">
                <a:hueOff val="0"/>
                <a:satOff val="0"/>
                <a:lumOff val="0"/>
                <a:alphaOff val="0"/>
              </a:schemeClr>
            </a:lnRef>
            <a:fillRef idx="1">
              <a:scrgbClr r="0" g="0" b="0"/>
            </a:fillRef>
            <a:effectRef idx="0">
              <a:scrgbClr r="0" g="0" b="0"/>
            </a:effectRef>
            <a:fontRef idx="minor">
              <a:schemeClr val="lt1"/>
            </a:fontRef>
          </p:style>
          <p:txBody>
            <a:bodyPr spcFirstLastPara="0" vert="horz" wrap="square" lIns="0" tIns="36000" rIns="0" bIns="0" numCol="1" spcCol="1270" anchor="t" anchorCtr="0">
              <a:noAutofit/>
              <a:sp3d extrusionH="57150" prstMaterial="metal">
                <a:bevelT w="50800" h="38100"/>
              </a:sp3d>
            </a:bodyPr>
            <a:lstStyle/>
            <a:p>
              <a:pPr lvl="0" algn="ctr" defTabSz="1066800">
                <a:lnSpc>
                  <a:spcPct val="90000"/>
                </a:lnSpc>
                <a:spcBef>
                  <a:spcPct val="0"/>
                </a:spcBef>
                <a:spcAft>
                  <a:spcPct val="35000"/>
                </a:spcAft>
              </a:pPr>
              <a:r>
                <a:rPr lang="en-US" sz="1200">
                  <a:solidFill>
                    <a:schemeClr val="tx1"/>
                  </a:solidFill>
                  <a:effectLst>
                    <a:outerShdw blurRad="50800" dir="2700000" algn="tl" rotWithShape="0">
                      <a:prstClr val="black">
                        <a:alpha val="40000"/>
                      </a:prstClr>
                    </a:outerShdw>
                  </a:effectLst>
                  <a:latin typeface="Franklin Gothic Book" panose="020B0503020102020204" pitchFamily="34" charset="0"/>
                </a:rPr>
                <a:t>Strength:</a:t>
              </a:r>
            </a:p>
          </p:txBody>
        </p:sp>
        <p:sp>
          <p:nvSpPr>
            <p:cNvPr id="10" name="Kombinationstegning 7">
              <a:extLst>
                <a:ext uri="{FF2B5EF4-FFF2-40B4-BE49-F238E27FC236}">
                  <a16:creationId xmlns:a16="http://schemas.microsoft.com/office/drawing/2014/main" id="{7CD466F8-0152-4C0A-8ED6-68CFE28E51ED}"/>
                </a:ext>
              </a:extLst>
            </p:cNvPr>
            <p:cNvSpPr/>
            <p:nvPr/>
          </p:nvSpPr>
          <p:spPr>
            <a:xfrm>
              <a:off x="7784812" y="2484089"/>
              <a:ext cx="1111089" cy="384844"/>
            </a:xfrm>
            <a:custGeom>
              <a:avLst/>
              <a:gdLst>
                <a:gd name="connsiteX0" fmla="*/ 0 w 2673651"/>
                <a:gd name="connsiteY0" fmla="*/ 182290 h 1093716"/>
                <a:gd name="connsiteX1" fmla="*/ 53392 w 2673651"/>
                <a:gd name="connsiteY1" fmla="*/ 53392 h 1093716"/>
                <a:gd name="connsiteX2" fmla="*/ 182291 w 2673651"/>
                <a:gd name="connsiteY2" fmla="*/ 1 h 1093716"/>
                <a:gd name="connsiteX3" fmla="*/ 2491361 w 2673651"/>
                <a:gd name="connsiteY3" fmla="*/ 0 h 1093716"/>
                <a:gd name="connsiteX4" fmla="*/ 2620259 w 2673651"/>
                <a:gd name="connsiteY4" fmla="*/ 53392 h 1093716"/>
                <a:gd name="connsiteX5" fmla="*/ 2673650 w 2673651"/>
                <a:gd name="connsiteY5" fmla="*/ 182291 h 1093716"/>
                <a:gd name="connsiteX6" fmla="*/ 2673651 w 2673651"/>
                <a:gd name="connsiteY6" fmla="*/ 911426 h 1093716"/>
                <a:gd name="connsiteX7" fmla="*/ 2620259 w 2673651"/>
                <a:gd name="connsiteY7" fmla="*/ 1040325 h 1093716"/>
                <a:gd name="connsiteX8" fmla="*/ 2491360 w 2673651"/>
                <a:gd name="connsiteY8" fmla="*/ 1093716 h 1093716"/>
                <a:gd name="connsiteX9" fmla="*/ 182290 w 2673651"/>
                <a:gd name="connsiteY9" fmla="*/ 1093716 h 1093716"/>
                <a:gd name="connsiteX10" fmla="*/ 53391 w 2673651"/>
                <a:gd name="connsiteY10" fmla="*/ 1040324 h 1093716"/>
                <a:gd name="connsiteX11" fmla="*/ 0 w 2673651"/>
                <a:gd name="connsiteY11" fmla="*/ 911425 h 1093716"/>
                <a:gd name="connsiteX12" fmla="*/ 0 w 2673651"/>
                <a:gd name="connsiteY12" fmla="*/ 182290 h 109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73651" h="1093716">
                  <a:moveTo>
                    <a:pt x="0" y="182290"/>
                  </a:moveTo>
                  <a:cubicBezTo>
                    <a:pt x="0" y="133944"/>
                    <a:pt x="19206" y="87577"/>
                    <a:pt x="53392" y="53392"/>
                  </a:cubicBezTo>
                  <a:cubicBezTo>
                    <a:pt x="87578" y="19206"/>
                    <a:pt x="133944" y="1"/>
                    <a:pt x="182291" y="1"/>
                  </a:cubicBezTo>
                  <a:lnTo>
                    <a:pt x="2491361" y="0"/>
                  </a:lnTo>
                  <a:cubicBezTo>
                    <a:pt x="2539707" y="0"/>
                    <a:pt x="2586074" y="19206"/>
                    <a:pt x="2620259" y="53392"/>
                  </a:cubicBezTo>
                  <a:cubicBezTo>
                    <a:pt x="2654445" y="87578"/>
                    <a:pt x="2673650" y="133944"/>
                    <a:pt x="2673650" y="182291"/>
                  </a:cubicBezTo>
                  <a:cubicBezTo>
                    <a:pt x="2673650" y="425336"/>
                    <a:pt x="2673651" y="668381"/>
                    <a:pt x="2673651" y="911426"/>
                  </a:cubicBezTo>
                  <a:cubicBezTo>
                    <a:pt x="2673651" y="959772"/>
                    <a:pt x="2654445" y="1006139"/>
                    <a:pt x="2620259" y="1040325"/>
                  </a:cubicBezTo>
                  <a:cubicBezTo>
                    <a:pt x="2586073" y="1074511"/>
                    <a:pt x="2539707" y="1093716"/>
                    <a:pt x="2491360" y="1093716"/>
                  </a:cubicBezTo>
                  <a:lnTo>
                    <a:pt x="182290" y="1093716"/>
                  </a:lnTo>
                  <a:cubicBezTo>
                    <a:pt x="133944" y="1093716"/>
                    <a:pt x="87577" y="1074510"/>
                    <a:pt x="53391" y="1040324"/>
                  </a:cubicBezTo>
                  <a:cubicBezTo>
                    <a:pt x="19205" y="1006138"/>
                    <a:pt x="0" y="959772"/>
                    <a:pt x="0" y="911425"/>
                  </a:cubicBezTo>
                  <a:lnTo>
                    <a:pt x="0" y="182290"/>
                  </a:lnTo>
                  <a:close/>
                </a:path>
              </a:pathLst>
            </a:custGeom>
            <a:solidFill>
              <a:srgbClr val="39AECA"/>
            </a:solidFill>
            <a:effectLst>
              <a:outerShdw blurRad="50800" dist="241300" dir="2700000" algn="tl" rotWithShape="0">
                <a:prstClr val="black">
                  <a:alpha val="40000"/>
                </a:prstClr>
              </a:outerShdw>
            </a:effectLst>
            <a:scene3d>
              <a:camera prst="orthographicFront"/>
              <a:lightRig rig="threePt" dir="t"/>
            </a:scene3d>
            <a:sp3d>
              <a:bevelT w="101600" h="114300"/>
            </a:sp3d>
          </p:spPr>
          <p:style>
            <a:lnRef idx="2">
              <a:schemeClr val="lt1">
                <a:hueOff val="0"/>
                <a:satOff val="0"/>
                <a:lumOff val="0"/>
                <a:alphaOff val="0"/>
              </a:schemeClr>
            </a:lnRef>
            <a:fillRef idx="1">
              <a:scrgbClr r="0" g="0" b="0"/>
            </a:fillRef>
            <a:effectRef idx="0">
              <a:scrgbClr r="0" g="0" b="0"/>
            </a:effectRef>
            <a:fontRef idx="minor">
              <a:schemeClr val="lt1"/>
            </a:fontRef>
          </p:style>
          <p:txBody>
            <a:bodyPr spcFirstLastPara="0" vert="horz" wrap="square" lIns="0" tIns="36000" rIns="0" bIns="0" numCol="1" spcCol="1270" anchor="t" anchorCtr="0">
              <a:noAutofit/>
              <a:sp3d extrusionH="57150" prstMaterial="metal">
                <a:bevelT w="50800" h="38100"/>
              </a:sp3d>
            </a:bodyPr>
            <a:lstStyle/>
            <a:p>
              <a:pPr lvl="0" algn="ctr" defTabSz="1066800">
                <a:lnSpc>
                  <a:spcPct val="90000"/>
                </a:lnSpc>
                <a:spcBef>
                  <a:spcPct val="0"/>
                </a:spcBef>
                <a:spcAft>
                  <a:spcPct val="35000"/>
                </a:spcAft>
              </a:pPr>
              <a:r>
                <a:rPr lang="en-US" sz="1200">
                  <a:solidFill>
                    <a:schemeClr val="tx1"/>
                  </a:solidFill>
                  <a:effectLst>
                    <a:outerShdw blurRad="50800" dir="2700000" algn="tl" rotWithShape="0">
                      <a:prstClr val="black">
                        <a:alpha val="40000"/>
                      </a:prstClr>
                    </a:outerShdw>
                  </a:effectLst>
                  <a:latin typeface="Franklin Gothic Book" panose="020B0503020102020204" pitchFamily="34" charset="0"/>
                </a:rPr>
                <a:t>Pitfall:</a:t>
              </a:r>
            </a:p>
          </p:txBody>
        </p:sp>
        <p:sp>
          <p:nvSpPr>
            <p:cNvPr id="11" name="Kombinationstegning 8">
              <a:extLst>
                <a:ext uri="{FF2B5EF4-FFF2-40B4-BE49-F238E27FC236}">
                  <a16:creationId xmlns:a16="http://schemas.microsoft.com/office/drawing/2014/main" id="{134E4986-566A-42CF-B7C7-969F24B6D880}"/>
                </a:ext>
              </a:extLst>
            </p:cNvPr>
            <p:cNvSpPr/>
            <p:nvPr/>
          </p:nvSpPr>
          <p:spPr>
            <a:xfrm>
              <a:off x="6674746" y="3300834"/>
              <a:ext cx="1111089" cy="384844"/>
            </a:xfrm>
            <a:custGeom>
              <a:avLst/>
              <a:gdLst>
                <a:gd name="connsiteX0" fmla="*/ 0 w 2673651"/>
                <a:gd name="connsiteY0" fmla="*/ 182290 h 1093716"/>
                <a:gd name="connsiteX1" fmla="*/ 53392 w 2673651"/>
                <a:gd name="connsiteY1" fmla="*/ 53392 h 1093716"/>
                <a:gd name="connsiteX2" fmla="*/ 182291 w 2673651"/>
                <a:gd name="connsiteY2" fmla="*/ 1 h 1093716"/>
                <a:gd name="connsiteX3" fmla="*/ 2491361 w 2673651"/>
                <a:gd name="connsiteY3" fmla="*/ 0 h 1093716"/>
                <a:gd name="connsiteX4" fmla="*/ 2620259 w 2673651"/>
                <a:gd name="connsiteY4" fmla="*/ 53392 h 1093716"/>
                <a:gd name="connsiteX5" fmla="*/ 2673650 w 2673651"/>
                <a:gd name="connsiteY5" fmla="*/ 182291 h 1093716"/>
                <a:gd name="connsiteX6" fmla="*/ 2673651 w 2673651"/>
                <a:gd name="connsiteY6" fmla="*/ 911426 h 1093716"/>
                <a:gd name="connsiteX7" fmla="*/ 2620259 w 2673651"/>
                <a:gd name="connsiteY7" fmla="*/ 1040325 h 1093716"/>
                <a:gd name="connsiteX8" fmla="*/ 2491360 w 2673651"/>
                <a:gd name="connsiteY8" fmla="*/ 1093716 h 1093716"/>
                <a:gd name="connsiteX9" fmla="*/ 182290 w 2673651"/>
                <a:gd name="connsiteY9" fmla="*/ 1093716 h 1093716"/>
                <a:gd name="connsiteX10" fmla="*/ 53391 w 2673651"/>
                <a:gd name="connsiteY10" fmla="*/ 1040324 h 1093716"/>
                <a:gd name="connsiteX11" fmla="*/ 0 w 2673651"/>
                <a:gd name="connsiteY11" fmla="*/ 911425 h 1093716"/>
                <a:gd name="connsiteX12" fmla="*/ 0 w 2673651"/>
                <a:gd name="connsiteY12" fmla="*/ 182290 h 109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73651" h="1093716">
                  <a:moveTo>
                    <a:pt x="0" y="182290"/>
                  </a:moveTo>
                  <a:cubicBezTo>
                    <a:pt x="0" y="133944"/>
                    <a:pt x="19206" y="87577"/>
                    <a:pt x="53392" y="53392"/>
                  </a:cubicBezTo>
                  <a:cubicBezTo>
                    <a:pt x="87578" y="19206"/>
                    <a:pt x="133944" y="1"/>
                    <a:pt x="182291" y="1"/>
                  </a:cubicBezTo>
                  <a:lnTo>
                    <a:pt x="2491361" y="0"/>
                  </a:lnTo>
                  <a:cubicBezTo>
                    <a:pt x="2539707" y="0"/>
                    <a:pt x="2586074" y="19206"/>
                    <a:pt x="2620259" y="53392"/>
                  </a:cubicBezTo>
                  <a:cubicBezTo>
                    <a:pt x="2654445" y="87578"/>
                    <a:pt x="2673650" y="133944"/>
                    <a:pt x="2673650" y="182291"/>
                  </a:cubicBezTo>
                  <a:cubicBezTo>
                    <a:pt x="2673650" y="425336"/>
                    <a:pt x="2673651" y="668381"/>
                    <a:pt x="2673651" y="911426"/>
                  </a:cubicBezTo>
                  <a:cubicBezTo>
                    <a:pt x="2673651" y="959772"/>
                    <a:pt x="2654445" y="1006139"/>
                    <a:pt x="2620259" y="1040325"/>
                  </a:cubicBezTo>
                  <a:cubicBezTo>
                    <a:pt x="2586073" y="1074511"/>
                    <a:pt x="2539707" y="1093716"/>
                    <a:pt x="2491360" y="1093716"/>
                  </a:cubicBezTo>
                  <a:lnTo>
                    <a:pt x="182290" y="1093716"/>
                  </a:lnTo>
                  <a:cubicBezTo>
                    <a:pt x="133944" y="1093716"/>
                    <a:pt x="87577" y="1074510"/>
                    <a:pt x="53391" y="1040324"/>
                  </a:cubicBezTo>
                  <a:cubicBezTo>
                    <a:pt x="19205" y="1006138"/>
                    <a:pt x="0" y="959772"/>
                    <a:pt x="0" y="911425"/>
                  </a:cubicBezTo>
                  <a:lnTo>
                    <a:pt x="0" y="182290"/>
                  </a:lnTo>
                  <a:close/>
                </a:path>
              </a:pathLst>
            </a:custGeom>
            <a:solidFill>
              <a:srgbClr val="39AECA"/>
            </a:solidFill>
            <a:effectLst>
              <a:outerShdw blurRad="50800" dist="241300" dir="2700000" algn="tl" rotWithShape="0">
                <a:prstClr val="black">
                  <a:alpha val="40000"/>
                </a:prstClr>
              </a:outerShdw>
            </a:effectLst>
            <a:scene3d>
              <a:camera prst="orthographicFront"/>
              <a:lightRig rig="threePt" dir="t"/>
            </a:scene3d>
            <a:sp3d>
              <a:bevelT w="101600" h="114300"/>
            </a:sp3d>
          </p:spPr>
          <p:style>
            <a:lnRef idx="2">
              <a:schemeClr val="lt1">
                <a:hueOff val="0"/>
                <a:satOff val="0"/>
                <a:lumOff val="0"/>
                <a:alphaOff val="0"/>
              </a:schemeClr>
            </a:lnRef>
            <a:fillRef idx="1">
              <a:scrgbClr r="0" g="0" b="0"/>
            </a:fillRef>
            <a:effectRef idx="0">
              <a:scrgbClr r="0" g="0" b="0"/>
            </a:effectRef>
            <a:fontRef idx="minor">
              <a:schemeClr val="lt1"/>
            </a:fontRef>
          </p:style>
          <p:txBody>
            <a:bodyPr spcFirstLastPara="0" vert="horz" wrap="square" lIns="0" tIns="36000" rIns="0" bIns="0" numCol="1" spcCol="1270" anchor="t" anchorCtr="0">
              <a:noAutofit/>
              <a:sp3d extrusionH="57150" prstMaterial="metal">
                <a:bevelT w="50800" h="38100"/>
              </a:sp3d>
            </a:bodyPr>
            <a:lstStyle/>
            <a:p>
              <a:pPr lvl="0" algn="ctr" defTabSz="977900">
                <a:lnSpc>
                  <a:spcPct val="90000"/>
                </a:lnSpc>
                <a:spcBef>
                  <a:spcPct val="0"/>
                </a:spcBef>
                <a:spcAft>
                  <a:spcPct val="35000"/>
                </a:spcAft>
              </a:pPr>
              <a:r>
                <a:rPr lang="en-US" sz="1200">
                  <a:solidFill>
                    <a:schemeClr val="tx1"/>
                  </a:solidFill>
                  <a:effectLst>
                    <a:outerShdw blurRad="50800" dir="2700000" algn="tl" rotWithShape="0">
                      <a:prstClr val="black">
                        <a:alpha val="40000"/>
                      </a:prstClr>
                    </a:outerShdw>
                  </a:effectLst>
                  <a:latin typeface="Franklin Gothic Book" panose="020B0503020102020204" pitchFamily="34" charset="0"/>
                </a:rPr>
                <a:t>Development point</a:t>
              </a:r>
              <a:r>
                <a:rPr lang="en-US" sz="1200">
                  <a:solidFill>
                    <a:schemeClr val="tx1"/>
                  </a:solidFill>
                  <a:effectLst>
                    <a:outerShdw blurRad="50800" dir="2700000" algn="tl" rotWithShape="0">
                      <a:prstClr val="black">
                        <a:alpha val="40000"/>
                      </a:prstClr>
                    </a:outerShdw>
                  </a:effectLst>
                </a:rPr>
                <a:t>:</a:t>
              </a:r>
            </a:p>
          </p:txBody>
        </p:sp>
        <p:sp>
          <p:nvSpPr>
            <p:cNvPr id="12" name="Kombinationstegning 9">
              <a:extLst>
                <a:ext uri="{FF2B5EF4-FFF2-40B4-BE49-F238E27FC236}">
                  <a16:creationId xmlns:a16="http://schemas.microsoft.com/office/drawing/2014/main" id="{30DBF4D9-6506-4BA4-AC20-FB42154F1D81}"/>
                </a:ext>
              </a:extLst>
            </p:cNvPr>
            <p:cNvSpPr/>
            <p:nvPr/>
          </p:nvSpPr>
          <p:spPr>
            <a:xfrm>
              <a:off x="5720707" y="2469451"/>
              <a:ext cx="1111089" cy="384844"/>
            </a:xfrm>
            <a:custGeom>
              <a:avLst/>
              <a:gdLst>
                <a:gd name="connsiteX0" fmla="*/ 0 w 2673651"/>
                <a:gd name="connsiteY0" fmla="*/ 182290 h 1093716"/>
                <a:gd name="connsiteX1" fmla="*/ 53392 w 2673651"/>
                <a:gd name="connsiteY1" fmla="*/ 53392 h 1093716"/>
                <a:gd name="connsiteX2" fmla="*/ 182291 w 2673651"/>
                <a:gd name="connsiteY2" fmla="*/ 1 h 1093716"/>
                <a:gd name="connsiteX3" fmla="*/ 2491361 w 2673651"/>
                <a:gd name="connsiteY3" fmla="*/ 0 h 1093716"/>
                <a:gd name="connsiteX4" fmla="*/ 2620259 w 2673651"/>
                <a:gd name="connsiteY4" fmla="*/ 53392 h 1093716"/>
                <a:gd name="connsiteX5" fmla="*/ 2673650 w 2673651"/>
                <a:gd name="connsiteY5" fmla="*/ 182291 h 1093716"/>
                <a:gd name="connsiteX6" fmla="*/ 2673651 w 2673651"/>
                <a:gd name="connsiteY6" fmla="*/ 911426 h 1093716"/>
                <a:gd name="connsiteX7" fmla="*/ 2620259 w 2673651"/>
                <a:gd name="connsiteY7" fmla="*/ 1040325 h 1093716"/>
                <a:gd name="connsiteX8" fmla="*/ 2491360 w 2673651"/>
                <a:gd name="connsiteY8" fmla="*/ 1093716 h 1093716"/>
                <a:gd name="connsiteX9" fmla="*/ 182290 w 2673651"/>
                <a:gd name="connsiteY9" fmla="*/ 1093716 h 1093716"/>
                <a:gd name="connsiteX10" fmla="*/ 53391 w 2673651"/>
                <a:gd name="connsiteY10" fmla="*/ 1040324 h 1093716"/>
                <a:gd name="connsiteX11" fmla="*/ 0 w 2673651"/>
                <a:gd name="connsiteY11" fmla="*/ 911425 h 1093716"/>
                <a:gd name="connsiteX12" fmla="*/ 0 w 2673651"/>
                <a:gd name="connsiteY12" fmla="*/ 182290 h 109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73651" h="1093716">
                  <a:moveTo>
                    <a:pt x="0" y="182290"/>
                  </a:moveTo>
                  <a:cubicBezTo>
                    <a:pt x="0" y="133944"/>
                    <a:pt x="19206" y="87577"/>
                    <a:pt x="53392" y="53392"/>
                  </a:cubicBezTo>
                  <a:cubicBezTo>
                    <a:pt x="87578" y="19206"/>
                    <a:pt x="133944" y="1"/>
                    <a:pt x="182291" y="1"/>
                  </a:cubicBezTo>
                  <a:lnTo>
                    <a:pt x="2491361" y="0"/>
                  </a:lnTo>
                  <a:cubicBezTo>
                    <a:pt x="2539707" y="0"/>
                    <a:pt x="2586074" y="19206"/>
                    <a:pt x="2620259" y="53392"/>
                  </a:cubicBezTo>
                  <a:cubicBezTo>
                    <a:pt x="2654445" y="87578"/>
                    <a:pt x="2673650" y="133944"/>
                    <a:pt x="2673650" y="182291"/>
                  </a:cubicBezTo>
                  <a:cubicBezTo>
                    <a:pt x="2673650" y="425336"/>
                    <a:pt x="2673651" y="668381"/>
                    <a:pt x="2673651" y="911426"/>
                  </a:cubicBezTo>
                  <a:cubicBezTo>
                    <a:pt x="2673651" y="959772"/>
                    <a:pt x="2654445" y="1006139"/>
                    <a:pt x="2620259" y="1040325"/>
                  </a:cubicBezTo>
                  <a:cubicBezTo>
                    <a:pt x="2586073" y="1074511"/>
                    <a:pt x="2539707" y="1093716"/>
                    <a:pt x="2491360" y="1093716"/>
                  </a:cubicBezTo>
                  <a:lnTo>
                    <a:pt x="182290" y="1093716"/>
                  </a:lnTo>
                  <a:cubicBezTo>
                    <a:pt x="133944" y="1093716"/>
                    <a:pt x="87577" y="1074510"/>
                    <a:pt x="53391" y="1040324"/>
                  </a:cubicBezTo>
                  <a:cubicBezTo>
                    <a:pt x="19205" y="1006138"/>
                    <a:pt x="0" y="959772"/>
                    <a:pt x="0" y="911425"/>
                  </a:cubicBezTo>
                  <a:lnTo>
                    <a:pt x="0" y="182290"/>
                  </a:lnTo>
                  <a:close/>
                </a:path>
              </a:pathLst>
            </a:custGeom>
            <a:solidFill>
              <a:srgbClr val="39AECA"/>
            </a:solidFill>
            <a:effectLst>
              <a:outerShdw blurRad="50800" dist="241300" dir="2700000" algn="tl" rotWithShape="0">
                <a:prstClr val="black">
                  <a:alpha val="40000"/>
                </a:prstClr>
              </a:outerShdw>
            </a:effectLst>
            <a:scene3d>
              <a:camera prst="orthographicFront"/>
              <a:lightRig rig="threePt" dir="t"/>
            </a:scene3d>
            <a:sp3d>
              <a:bevelT w="101600" h="114300"/>
            </a:sp3d>
          </p:spPr>
          <p:style>
            <a:lnRef idx="2">
              <a:schemeClr val="lt1">
                <a:hueOff val="0"/>
                <a:satOff val="0"/>
                <a:lumOff val="0"/>
                <a:alphaOff val="0"/>
              </a:schemeClr>
            </a:lnRef>
            <a:fillRef idx="1">
              <a:scrgbClr r="0" g="0" b="0"/>
            </a:fillRef>
            <a:effectRef idx="0">
              <a:scrgbClr r="0" g="0" b="0"/>
            </a:effectRef>
            <a:fontRef idx="minor">
              <a:schemeClr val="lt1"/>
            </a:fontRef>
          </p:style>
          <p:txBody>
            <a:bodyPr spcFirstLastPara="0" vert="horz" wrap="square" lIns="0" tIns="36000" rIns="0" bIns="0" numCol="1" spcCol="1270" anchor="t" anchorCtr="0">
              <a:noAutofit/>
              <a:sp3d extrusionH="57150" prstMaterial="metal">
                <a:bevelT w="50800" h="38100"/>
              </a:sp3d>
            </a:bodyPr>
            <a:lstStyle/>
            <a:p>
              <a:pPr lvl="0" algn="ctr" defTabSz="1066800">
                <a:lnSpc>
                  <a:spcPct val="90000"/>
                </a:lnSpc>
                <a:spcBef>
                  <a:spcPct val="0"/>
                </a:spcBef>
                <a:spcAft>
                  <a:spcPct val="35000"/>
                </a:spcAft>
              </a:pPr>
              <a:r>
                <a:rPr lang="en-US" sz="1200">
                  <a:solidFill>
                    <a:schemeClr val="tx1"/>
                  </a:solidFill>
                  <a:effectLst>
                    <a:outerShdw blurRad="50800" dir="2700000" algn="tl" rotWithShape="0">
                      <a:prstClr val="black">
                        <a:alpha val="40000"/>
                      </a:prstClr>
                    </a:outerShdw>
                  </a:effectLst>
                </a:rPr>
                <a:t>Provoked by:</a:t>
              </a:r>
            </a:p>
          </p:txBody>
        </p:sp>
        <p:sp>
          <p:nvSpPr>
            <p:cNvPr id="13" name="Line 14">
              <a:extLst>
                <a:ext uri="{FF2B5EF4-FFF2-40B4-BE49-F238E27FC236}">
                  <a16:creationId xmlns:a16="http://schemas.microsoft.com/office/drawing/2014/main" id="{C38DB1FF-A0E8-4D32-AAA6-A0C165F92BF2}"/>
                </a:ext>
              </a:extLst>
            </p:cNvPr>
            <p:cNvSpPr>
              <a:spLocks noChangeShapeType="1"/>
            </p:cNvSpPr>
            <p:nvPr/>
          </p:nvSpPr>
          <p:spPr bwMode="auto">
            <a:xfrm>
              <a:off x="7244640" y="2244618"/>
              <a:ext cx="0" cy="756000"/>
            </a:xfrm>
            <a:prstGeom prst="line">
              <a:avLst/>
            </a:prstGeom>
            <a:noFill/>
            <a:ln w="50800">
              <a:solidFill>
                <a:srgbClr val="39AECA"/>
              </a:solidFill>
              <a:prstDash val="sysDot"/>
              <a:round/>
              <a:headEnd/>
              <a:tailEnd type="triangle" w="med" len="med"/>
            </a:ln>
            <a:effectLst/>
          </p:spPr>
          <p:txBody>
            <a:bodyPr wrap="none" anchor="ctr"/>
            <a:lstStyle/>
            <a:p>
              <a:endParaRPr lang="en-US"/>
            </a:p>
          </p:txBody>
        </p:sp>
      </p:grpSp>
    </p:spTree>
    <p:extLst>
      <p:ext uri="{BB962C8B-B14F-4D97-AF65-F5344CB8AC3E}">
        <p14:creationId xmlns:p14="http://schemas.microsoft.com/office/powerpoint/2010/main" val="28852879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6DEE96C3-2765-46A4-941C-C47AA525B3FA}"/>
              </a:ext>
            </a:extLst>
          </p:cNvPr>
          <p:cNvSpPr>
            <a:spLocks noGrp="1"/>
          </p:cNvSpPr>
          <p:nvPr>
            <p:ph type="body" sz="quarter" idx="11"/>
          </p:nvPr>
        </p:nvSpPr>
        <p:spPr>
          <a:xfrm>
            <a:off x="107505" y="0"/>
            <a:ext cx="7222701" cy="883828"/>
          </a:xfrm>
        </p:spPr>
        <p:txBody>
          <a:bodyPr/>
          <a:lstStyle/>
          <a:p>
            <a:r>
              <a:rPr lang="en-US"/>
              <a:t>Description of the exercise </a:t>
            </a:r>
            <a:r>
              <a:rPr lang="da-DK"/>
              <a:t>”</a:t>
            </a:r>
            <a:r>
              <a:rPr lang="en-US"/>
              <a:t>Strengths &amp; Pitfalls</a:t>
            </a:r>
            <a:r>
              <a:rPr lang="da-DK"/>
              <a:t>”</a:t>
            </a:r>
          </a:p>
        </p:txBody>
      </p:sp>
      <p:sp>
        <p:nvSpPr>
          <p:cNvPr id="3" name="Pladsholder til tekst 2">
            <a:extLst>
              <a:ext uri="{FF2B5EF4-FFF2-40B4-BE49-F238E27FC236}">
                <a16:creationId xmlns:a16="http://schemas.microsoft.com/office/drawing/2014/main" id="{6C39333B-77A0-42D7-81EF-11666578F22E}"/>
              </a:ext>
            </a:extLst>
          </p:cNvPr>
          <p:cNvSpPr>
            <a:spLocks noGrp="1"/>
          </p:cNvSpPr>
          <p:nvPr>
            <p:ph type="body" sz="quarter" idx="13"/>
          </p:nvPr>
        </p:nvSpPr>
        <p:spPr/>
        <p:txBody>
          <a:bodyPr/>
          <a:lstStyle/>
          <a:p>
            <a:endParaRPr lang="en-GB"/>
          </a:p>
        </p:txBody>
      </p:sp>
      <p:sp>
        <p:nvSpPr>
          <p:cNvPr id="4" name="Pladsholder til tekst 3">
            <a:extLst>
              <a:ext uri="{FF2B5EF4-FFF2-40B4-BE49-F238E27FC236}">
                <a16:creationId xmlns:a16="http://schemas.microsoft.com/office/drawing/2014/main" id="{607D29BE-C20C-4F75-8F32-E9F9A3FC8295}"/>
              </a:ext>
            </a:extLst>
          </p:cNvPr>
          <p:cNvSpPr>
            <a:spLocks noGrp="1"/>
          </p:cNvSpPr>
          <p:nvPr>
            <p:ph type="body" sz="quarter" idx="14"/>
          </p:nvPr>
        </p:nvSpPr>
        <p:spPr>
          <a:xfrm>
            <a:off x="395536" y="1086351"/>
            <a:ext cx="8568952" cy="4033043"/>
          </a:xfrm>
        </p:spPr>
        <p:txBody>
          <a:bodyPr/>
          <a:lstStyle/>
          <a:p>
            <a:pPr marL="987425" indent="-987425"/>
            <a:r>
              <a:rPr lang="en-US" sz="1200">
                <a:solidFill>
                  <a:schemeClr val="tx1"/>
                </a:solidFill>
              </a:rPr>
              <a:t>Purpose:	To increase each individual’s awareness of his/her own strengths and pitfalls as well as any potential development areas in relation to other people. Also builds the group’s and individual’s skills in constructive feedback.</a:t>
            </a:r>
          </a:p>
          <a:p>
            <a:pPr marL="987425" indent="-987425"/>
            <a:r>
              <a:rPr lang="en-US" sz="1200">
                <a:solidFill>
                  <a:schemeClr val="tx1"/>
                </a:solidFill>
              </a:rPr>
              <a:t>Materials: 	Print the work sheets for the groups, so they can fill one in for each participant.</a:t>
            </a:r>
          </a:p>
          <a:p>
            <a:pPr marL="987425" indent="-987425"/>
            <a:r>
              <a:rPr lang="en-US" sz="1200">
                <a:solidFill>
                  <a:schemeClr val="tx1"/>
                </a:solidFill>
              </a:rPr>
              <a:t>Exercise:	Is described on the previous slide. Remember to check first, whether there are any difficult unresolved conflicts between any of the participants. Consider which types you put together in the groups. </a:t>
            </a:r>
          </a:p>
          <a:p>
            <a:pPr marL="987425" indent="-987425"/>
            <a:r>
              <a:rPr lang="en-US" sz="1200">
                <a:solidFill>
                  <a:schemeClr val="tx1"/>
                </a:solidFill>
              </a:rPr>
              <a:t>Observations:	Keep an eye on whether the groups work constructively and appreciatively. Accept if someone does not want to have a turn as focus person in this exercise. Notice whether the composition of types means anything for how the group cooperates (openness/focus/patience). </a:t>
            </a:r>
          </a:p>
          <a:p>
            <a:pPr marL="987425" indent="-987425"/>
            <a:r>
              <a:rPr lang="en-US" sz="1200">
                <a:solidFill>
                  <a:schemeClr val="tx1"/>
                </a:solidFill>
              </a:rPr>
              <a:t>Reflections: 	How can this exercise/method be applied in your daily life?</a:t>
            </a:r>
          </a:p>
          <a:p>
            <a:pPr marL="984250"/>
            <a:r>
              <a:rPr lang="en-US" sz="1200">
                <a:solidFill>
                  <a:schemeClr val="tx1"/>
                </a:solidFill>
              </a:rPr>
              <a:t>What was it like to be the focus person?</a:t>
            </a:r>
          </a:p>
          <a:p>
            <a:pPr marL="984250"/>
            <a:r>
              <a:rPr lang="en-US" sz="1200">
                <a:solidFill>
                  <a:schemeClr val="tx1"/>
                </a:solidFill>
              </a:rPr>
              <a:t>How did the group cooperate? Did the group recognize the typologies as they relate to behavior in the group?</a:t>
            </a:r>
          </a:p>
          <a:p>
            <a:pPr marL="984250"/>
            <a:r>
              <a:rPr lang="en-US" sz="1200">
                <a:solidFill>
                  <a:schemeClr val="tx1"/>
                </a:solidFill>
              </a:rPr>
              <a:t>How good are we at giving constructive feedback in our everyday life?</a:t>
            </a:r>
          </a:p>
        </p:txBody>
      </p:sp>
    </p:spTree>
    <p:extLst>
      <p:ext uri="{BB962C8B-B14F-4D97-AF65-F5344CB8AC3E}">
        <p14:creationId xmlns:p14="http://schemas.microsoft.com/office/powerpoint/2010/main" val="80405723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1"/>
          </p:nvPr>
        </p:nvSpPr>
        <p:spPr>
          <a:xfrm>
            <a:off x="107505" y="0"/>
            <a:ext cx="8475160" cy="883828"/>
          </a:xfrm>
        </p:spPr>
        <p:txBody>
          <a:bodyPr/>
          <a:lstStyle/>
          <a:p>
            <a:r>
              <a:rPr lang="en-US"/>
              <a:t>Example of a filled in strengths &amp; Weaknesses framework</a:t>
            </a:r>
          </a:p>
        </p:txBody>
      </p:sp>
      <p:sp>
        <p:nvSpPr>
          <p:cNvPr id="3" name="Pladsholder til tekst 2"/>
          <p:cNvSpPr>
            <a:spLocks noGrp="1"/>
          </p:cNvSpPr>
          <p:nvPr>
            <p:ph type="body" sz="quarter" idx="13"/>
          </p:nvPr>
        </p:nvSpPr>
        <p:spPr>
          <a:xfrm>
            <a:off x="251520" y="553244"/>
            <a:ext cx="360000" cy="18000"/>
          </a:xfrm>
        </p:spPr>
        <p:txBody>
          <a:bodyPr/>
          <a:lstStyle/>
          <a:p>
            <a:endParaRPr lang="en-US"/>
          </a:p>
        </p:txBody>
      </p:sp>
      <p:sp>
        <p:nvSpPr>
          <p:cNvPr id="5" name="Cirkulær pil 4"/>
          <p:cNvSpPr/>
          <p:nvPr/>
        </p:nvSpPr>
        <p:spPr>
          <a:xfrm>
            <a:off x="2555312" y="1459411"/>
            <a:ext cx="4412106" cy="3140306"/>
          </a:xfrm>
          <a:prstGeom prst="circularArrow">
            <a:avLst>
              <a:gd name="adj1" fmla="val 4668"/>
              <a:gd name="adj2" fmla="val 272909"/>
              <a:gd name="adj3" fmla="val 13152637"/>
              <a:gd name="adj4" fmla="val 17815880"/>
              <a:gd name="adj5" fmla="val 4847"/>
            </a:avLst>
          </a:prstGeom>
          <a:solidFill>
            <a:schemeClr val="tx1"/>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6" name="Kombinationstegning 5"/>
          <p:cNvSpPr/>
          <p:nvPr/>
        </p:nvSpPr>
        <p:spPr>
          <a:xfrm>
            <a:off x="3542785" y="1171430"/>
            <a:ext cx="2136502" cy="783479"/>
          </a:xfrm>
          <a:custGeom>
            <a:avLst/>
            <a:gdLst>
              <a:gd name="connsiteX0" fmla="*/ 0 w 2673651"/>
              <a:gd name="connsiteY0" fmla="*/ 182290 h 1093716"/>
              <a:gd name="connsiteX1" fmla="*/ 53392 w 2673651"/>
              <a:gd name="connsiteY1" fmla="*/ 53392 h 1093716"/>
              <a:gd name="connsiteX2" fmla="*/ 182291 w 2673651"/>
              <a:gd name="connsiteY2" fmla="*/ 1 h 1093716"/>
              <a:gd name="connsiteX3" fmla="*/ 2491361 w 2673651"/>
              <a:gd name="connsiteY3" fmla="*/ 0 h 1093716"/>
              <a:gd name="connsiteX4" fmla="*/ 2620259 w 2673651"/>
              <a:gd name="connsiteY4" fmla="*/ 53392 h 1093716"/>
              <a:gd name="connsiteX5" fmla="*/ 2673650 w 2673651"/>
              <a:gd name="connsiteY5" fmla="*/ 182291 h 1093716"/>
              <a:gd name="connsiteX6" fmla="*/ 2673651 w 2673651"/>
              <a:gd name="connsiteY6" fmla="*/ 911426 h 1093716"/>
              <a:gd name="connsiteX7" fmla="*/ 2620259 w 2673651"/>
              <a:gd name="connsiteY7" fmla="*/ 1040325 h 1093716"/>
              <a:gd name="connsiteX8" fmla="*/ 2491360 w 2673651"/>
              <a:gd name="connsiteY8" fmla="*/ 1093716 h 1093716"/>
              <a:gd name="connsiteX9" fmla="*/ 182290 w 2673651"/>
              <a:gd name="connsiteY9" fmla="*/ 1093716 h 1093716"/>
              <a:gd name="connsiteX10" fmla="*/ 53391 w 2673651"/>
              <a:gd name="connsiteY10" fmla="*/ 1040324 h 1093716"/>
              <a:gd name="connsiteX11" fmla="*/ 0 w 2673651"/>
              <a:gd name="connsiteY11" fmla="*/ 911425 h 1093716"/>
              <a:gd name="connsiteX12" fmla="*/ 0 w 2673651"/>
              <a:gd name="connsiteY12" fmla="*/ 182290 h 109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73651" h="1093716">
                <a:moveTo>
                  <a:pt x="0" y="182290"/>
                </a:moveTo>
                <a:cubicBezTo>
                  <a:pt x="0" y="133944"/>
                  <a:pt x="19206" y="87577"/>
                  <a:pt x="53392" y="53392"/>
                </a:cubicBezTo>
                <a:cubicBezTo>
                  <a:pt x="87578" y="19206"/>
                  <a:pt x="133944" y="1"/>
                  <a:pt x="182291" y="1"/>
                </a:cubicBezTo>
                <a:lnTo>
                  <a:pt x="2491361" y="0"/>
                </a:lnTo>
                <a:cubicBezTo>
                  <a:pt x="2539707" y="0"/>
                  <a:pt x="2586074" y="19206"/>
                  <a:pt x="2620259" y="53392"/>
                </a:cubicBezTo>
                <a:cubicBezTo>
                  <a:pt x="2654445" y="87578"/>
                  <a:pt x="2673650" y="133944"/>
                  <a:pt x="2673650" y="182291"/>
                </a:cubicBezTo>
                <a:cubicBezTo>
                  <a:pt x="2673650" y="425336"/>
                  <a:pt x="2673651" y="668381"/>
                  <a:pt x="2673651" y="911426"/>
                </a:cubicBezTo>
                <a:cubicBezTo>
                  <a:pt x="2673651" y="959772"/>
                  <a:pt x="2654445" y="1006139"/>
                  <a:pt x="2620259" y="1040325"/>
                </a:cubicBezTo>
                <a:cubicBezTo>
                  <a:pt x="2586073" y="1074511"/>
                  <a:pt x="2539707" y="1093716"/>
                  <a:pt x="2491360" y="1093716"/>
                </a:cubicBezTo>
                <a:lnTo>
                  <a:pt x="182290" y="1093716"/>
                </a:lnTo>
                <a:cubicBezTo>
                  <a:pt x="133944" y="1093716"/>
                  <a:pt x="87577" y="1074510"/>
                  <a:pt x="53391" y="1040324"/>
                </a:cubicBezTo>
                <a:cubicBezTo>
                  <a:pt x="19205" y="1006138"/>
                  <a:pt x="0" y="959772"/>
                  <a:pt x="0" y="911425"/>
                </a:cubicBezTo>
                <a:lnTo>
                  <a:pt x="0" y="182290"/>
                </a:lnTo>
                <a:close/>
              </a:path>
            </a:pathLst>
          </a:custGeom>
          <a:solidFill>
            <a:srgbClr val="39AECA"/>
          </a:solidFill>
          <a:effectLst>
            <a:outerShdw blurRad="50800" dist="241300" dir="2700000" algn="tl" rotWithShape="0">
              <a:prstClr val="black">
                <a:alpha val="40000"/>
              </a:prstClr>
            </a:outerShdw>
          </a:effectLst>
          <a:scene3d>
            <a:camera prst="orthographicFront"/>
            <a:lightRig rig="threePt" dir="t"/>
          </a:scene3d>
          <a:sp3d>
            <a:bevelT w="101600" h="114300"/>
          </a:sp3d>
        </p:spPr>
        <p:style>
          <a:lnRef idx="2">
            <a:schemeClr val="lt1">
              <a:hueOff val="0"/>
              <a:satOff val="0"/>
              <a:lumOff val="0"/>
              <a:alphaOff val="0"/>
            </a:schemeClr>
          </a:lnRef>
          <a:fillRef idx="1">
            <a:scrgbClr r="0" g="0" b="0"/>
          </a:fillRef>
          <a:effectRef idx="0">
            <a:scrgbClr r="0" g="0" b="0"/>
          </a:effectRef>
          <a:fontRef idx="minor">
            <a:schemeClr val="lt1"/>
          </a:fontRef>
        </p:style>
        <p:txBody>
          <a:bodyPr spcFirstLastPara="0" vert="horz" wrap="square" lIns="144831" tIns="144831" rIns="144831" bIns="144831" numCol="1" spcCol="1270" anchor="t" anchorCtr="0">
            <a:noAutofit/>
            <a:sp3d extrusionH="57150" prstMaterial="metal">
              <a:bevelT w="50800" h="38100"/>
            </a:sp3d>
          </a:bodyPr>
          <a:lstStyle/>
          <a:p>
            <a:pPr lvl="0" algn="ctr" defTabSz="1066800">
              <a:lnSpc>
                <a:spcPct val="90000"/>
              </a:lnSpc>
              <a:spcBef>
                <a:spcPct val="0"/>
              </a:spcBef>
              <a:spcAft>
                <a:spcPct val="35000"/>
              </a:spcAft>
            </a:pPr>
            <a:r>
              <a:rPr lang="en-US" sz="2000">
                <a:solidFill>
                  <a:schemeClr val="tx1"/>
                </a:solidFill>
                <a:effectLst>
                  <a:outerShdw blurRad="50800" dir="2700000" algn="tl" rotWithShape="0">
                    <a:prstClr val="black">
                      <a:alpha val="40000"/>
                    </a:prstClr>
                  </a:outerShdw>
                </a:effectLst>
                <a:latin typeface="Franklin Gothic Book" panose="020B0503020102020204" pitchFamily="34" charset="0"/>
              </a:rPr>
              <a:t>Strength</a:t>
            </a:r>
            <a:r>
              <a:rPr lang="en-US" sz="2000" kern="1200">
                <a:solidFill>
                  <a:schemeClr val="tx1"/>
                </a:solidFill>
                <a:effectLst>
                  <a:outerShdw blurRad="50800" dir="2700000" algn="tl" rotWithShape="0">
                    <a:prstClr val="black">
                      <a:alpha val="40000"/>
                    </a:prstClr>
                  </a:outerShdw>
                </a:effectLst>
                <a:latin typeface="Franklin Gothic Book" panose="020B0503020102020204" pitchFamily="34" charset="0"/>
              </a:rPr>
              <a:t>:</a:t>
            </a:r>
          </a:p>
        </p:txBody>
      </p:sp>
      <p:sp>
        <p:nvSpPr>
          <p:cNvPr id="7" name="Kombinationstegning 6"/>
          <p:cNvSpPr/>
          <p:nvPr/>
        </p:nvSpPr>
        <p:spPr>
          <a:xfrm>
            <a:off x="5682700" y="2463577"/>
            <a:ext cx="2136502" cy="783479"/>
          </a:xfrm>
          <a:custGeom>
            <a:avLst/>
            <a:gdLst>
              <a:gd name="connsiteX0" fmla="*/ 0 w 2673651"/>
              <a:gd name="connsiteY0" fmla="*/ 182290 h 1093716"/>
              <a:gd name="connsiteX1" fmla="*/ 53392 w 2673651"/>
              <a:gd name="connsiteY1" fmla="*/ 53392 h 1093716"/>
              <a:gd name="connsiteX2" fmla="*/ 182291 w 2673651"/>
              <a:gd name="connsiteY2" fmla="*/ 1 h 1093716"/>
              <a:gd name="connsiteX3" fmla="*/ 2491361 w 2673651"/>
              <a:gd name="connsiteY3" fmla="*/ 0 h 1093716"/>
              <a:gd name="connsiteX4" fmla="*/ 2620259 w 2673651"/>
              <a:gd name="connsiteY4" fmla="*/ 53392 h 1093716"/>
              <a:gd name="connsiteX5" fmla="*/ 2673650 w 2673651"/>
              <a:gd name="connsiteY5" fmla="*/ 182291 h 1093716"/>
              <a:gd name="connsiteX6" fmla="*/ 2673651 w 2673651"/>
              <a:gd name="connsiteY6" fmla="*/ 911426 h 1093716"/>
              <a:gd name="connsiteX7" fmla="*/ 2620259 w 2673651"/>
              <a:gd name="connsiteY7" fmla="*/ 1040325 h 1093716"/>
              <a:gd name="connsiteX8" fmla="*/ 2491360 w 2673651"/>
              <a:gd name="connsiteY8" fmla="*/ 1093716 h 1093716"/>
              <a:gd name="connsiteX9" fmla="*/ 182290 w 2673651"/>
              <a:gd name="connsiteY9" fmla="*/ 1093716 h 1093716"/>
              <a:gd name="connsiteX10" fmla="*/ 53391 w 2673651"/>
              <a:gd name="connsiteY10" fmla="*/ 1040324 h 1093716"/>
              <a:gd name="connsiteX11" fmla="*/ 0 w 2673651"/>
              <a:gd name="connsiteY11" fmla="*/ 911425 h 1093716"/>
              <a:gd name="connsiteX12" fmla="*/ 0 w 2673651"/>
              <a:gd name="connsiteY12" fmla="*/ 182290 h 109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73651" h="1093716">
                <a:moveTo>
                  <a:pt x="0" y="182290"/>
                </a:moveTo>
                <a:cubicBezTo>
                  <a:pt x="0" y="133944"/>
                  <a:pt x="19206" y="87577"/>
                  <a:pt x="53392" y="53392"/>
                </a:cubicBezTo>
                <a:cubicBezTo>
                  <a:pt x="87578" y="19206"/>
                  <a:pt x="133944" y="1"/>
                  <a:pt x="182291" y="1"/>
                </a:cubicBezTo>
                <a:lnTo>
                  <a:pt x="2491361" y="0"/>
                </a:lnTo>
                <a:cubicBezTo>
                  <a:pt x="2539707" y="0"/>
                  <a:pt x="2586074" y="19206"/>
                  <a:pt x="2620259" y="53392"/>
                </a:cubicBezTo>
                <a:cubicBezTo>
                  <a:pt x="2654445" y="87578"/>
                  <a:pt x="2673650" y="133944"/>
                  <a:pt x="2673650" y="182291"/>
                </a:cubicBezTo>
                <a:cubicBezTo>
                  <a:pt x="2673650" y="425336"/>
                  <a:pt x="2673651" y="668381"/>
                  <a:pt x="2673651" y="911426"/>
                </a:cubicBezTo>
                <a:cubicBezTo>
                  <a:pt x="2673651" y="959772"/>
                  <a:pt x="2654445" y="1006139"/>
                  <a:pt x="2620259" y="1040325"/>
                </a:cubicBezTo>
                <a:cubicBezTo>
                  <a:pt x="2586073" y="1074511"/>
                  <a:pt x="2539707" y="1093716"/>
                  <a:pt x="2491360" y="1093716"/>
                </a:cubicBezTo>
                <a:lnTo>
                  <a:pt x="182290" y="1093716"/>
                </a:lnTo>
                <a:cubicBezTo>
                  <a:pt x="133944" y="1093716"/>
                  <a:pt x="87577" y="1074510"/>
                  <a:pt x="53391" y="1040324"/>
                </a:cubicBezTo>
                <a:cubicBezTo>
                  <a:pt x="19205" y="1006138"/>
                  <a:pt x="0" y="959772"/>
                  <a:pt x="0" y="911425"/>
                </a:cubicBezTo>
                <a:lnTo>
                  <a:pt x="0" y="182290"/>
                </a:lnTo>
                <a:close/>
              </a:path>
            </a:pathLst>
          </a:custGeom>
          <a:solidFill>
            <a:srgbClr val="39AECA"/>
          </a:solidFill>
          <a:effectLst>
            <a:outerShdw blurRad="50800" dist="241300" dir="2700000" algn="tl" rotWithShape="0">
              <a:prstClr val="black">
                <a:alpha val="40000"/>
              </a:prstClr>
            </a:outerShdw>
          </a:effectLst>
          <a:scene3d>
            <a:camera prst="orthographicFront"/>
            <a:lightRig rig="threePt" dir="t"/>
          </a:scene3d>
          <a:sp3d>
            <a:bevelT w="101600" h="114300"/>
          </a:sp3d>
        </p:spPr>
        <p:style>
          <a:lnRef idx="2">
            <a:schemeClr val="lt1">
              <a:hueOff val="0"/>
              <a:satOff val="0"/>
              <a:lumOff val="0"/>
              <a:alphaOff val="0"/>
            </a:schemeClr>
          </a:lnRef>
          <a:fillRef idx="1">
            <a:scrgbClr r="0" g="0" b="0"/>
          </a:fillRef>
          <a:effectRef idx="0">
            <a:scrgbClr r="0" g="0" b="0"/>
          </a:effectRef>
          <a:fontRef idx="minor">
            <a:schemeClr val="lt1"/>
          </a:fontRef>
        </p:style>
        <p:txBody>
          <a:bodyPr spcFirstLastPara="0" vert="horz" wrap="square" lIns="144831" tIns="144831" rIns="144831" bIns="144831" numCol="1" spcCol="1270" anchor="t" anchorCtr="0">
            <a:noAutofit/>
            <a:sp3d extrusionH="57150" prstMaterial="metal">
              <a:bevelT w="50800" h="38100"/>
            </a:sp3d>
          </a:bodyPr>
          <a:lstStyle/>
          <a:p>
            <a:pPr lvl="0" algn="ctr" defTabSz="1066800">
              <a:lnSpc>
                <a:spcPct val="90000"/>
              </a:lnSpc>
              <a:spcBef>
                <a:spcPct val="0"/>
              </a:spcBef>
              <a:spcAft>
                <a:spcPct val="35000"/>
              </a:spcAft>
            </a:pPr>
            <a:r>
              <a:rPr lang="en-US" sz="2000">
                <a:solidFill>
                  <a:schemeClr val="tx1"/>
                </a:solidFill>
                <a:effectLst>
                  <a:outerShdw blurRad="50800" dir="2700000" algn="tl" rotWithShape="0">
                    <a:prstClr val="black">
                      <a:alpha val="40000"/>
                    </a:prstClr>
                  </a:outerShdw>
                </a:effectLst>
                <a:latin typeface="Franklin Gothic Book" panose="020B0503020102020204" pitchFamily="34" charset="0"/>
              </a:rPr>
              <a:t>Pitfall</a:t>
            </a:r>
            <a:r>
              <a:rPr lang="en-US" sz="2000" kern="1200">
                <a:solidFill>
                  <a:schemeClr val="tx1"/>
                </a:solidFill>
                <a:effectLst>
                  <a:outerShdw blurRad="50800" dir="2700000" algn="tl" rotWithShape="0">
                    <a:prstClr val="black">
                      <a:alpha val="40000"/>
                    </a:prstClr>
                  </a:outerShdw>
                </a:effectLst>
                <a:latin typeface="Franklin Gothic Book" panose="020B0503020102020204" pitchFamily="34" charset="0"/>
              </a:rPr>
              <a:t>:</a:t>
            </a:r>
          </a:p>
        </p:txBody>
      </p:sp>
      <p:sp>
        <p:nvSpPr>
          <p:cNvPr id="8" name="Kombinationstegning 7"/>
          <p:cNvSpPr/>
          <p:nvPr/>
        </p:nvSpPr>
        <p:spPr>
          <a:xfrm>
            <a:off x="3548165" y="4126335"/>
            <a:ext cx="2136502" cy="783479"/>
          </a:xfrm>
          <a:custGeom>
            <a:avLst/>
            <a:gdLst>
              <a:gd name="connsiteX0" fmla="*/ 0 w 2673651"/>
              <a:gd name="connsiteY0" fmla="*/ 182290 h 1093716"/>
              <a:gd name="connsiteX1" fmla="*/ 53392 w 2673651"/>
              <a:gd name="connsiteY1" fmla="*/ 53392 h 1093716"/>
              <a:gd name="connsiteX2" fmla="*/ 182291 w 2673651"/>
              <a:gd name="connsiteY2" fmla="*/ 1 h 1093716"/>
              <a:gd name="connsiteX3" fmla="*/ 2491361 w 2673651"/>
              <a:gd name="connsiteY3" fmla="*/ 0 h 1093716"/>
              <a:gd name="connsiteX4" fmla="*/ 2620259 w 2673651"/>
              <a:gd name="connsiteY4" fmla="*/ 53392 h 1093716"/>
              <a:gd name="connsiteX5" fmla="*/ 2673650 w 2673651"/>
              <a:gd name="connsiteY5" fmla="*/ 182291 h 1093716"/>
              <a:gd name="connsiteX6" fmla="*/ 2673651 w 2673651"/>
              <a:gd name="connsiteY6" fmla="*/ 911426 h 1093716"/>
              <a:gd name="connsiteX7" fmla="*/ 2620259 w 2673651"/>
              <a:gd name="connsiteY7" fmla="*/ 1040325 h 1093716"/>
              <a:gd name="connsiteX8" fmla="*/ 2491360 w 2673651"/>
              <a:gd name="connsiteY8" fmla="*/ 1093716 h 1093716"/>
              <a:gd name="connsiteX9" fmla="*/ 182290 w 2673651"/>
              <a:gd name="connsiteY9" fmla="*/ 1093716 h 1093716"/>
              <a:gd name="connsiteX10" fmla="*/ 53391 w 2673651"/>
              <a:gd name="connsiteY10" fmla="*/ 1040324 h 1093716"/>
              <a:gd name="connsiteX11" fmla="*/ 0 w 2673651"/>
              <a:gd name="connsiteY11" fmla="*/ 911425 h 1093716"/>
              <a:gd name="connsiteX12" fmla="*/ 0 w 2673651"/>
              <a:gd name="connsiteY12" fmla="*/ 182290 h 109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73651" h="1093716">
                <a:moveTo>
                  <a:pt x="0" y="182290"/>
                </a:moveTo>
                <a:cubicBezTo>
                  <a:pt x="0" y="133944"/>
                  <a:pt x="19206" y="87577"/>
                  <a:pt x="53392" y="53392"/>
                </a:cubicBezTo>
                <a:cubicBezTo>
                  <a:pt x="87578" y="19206"/>
                  <a:pt x="133944" y="1"/>
                  <a:pt x="182291" y="1"/>
                </a:cubicBezTo>
                <a:lnTo>
                  <a:pt x="2491361" y="0"/>
                </a:lnTo>
                <a:cubicBezTo>
                  <a:pt x="2539707" y="0"/>
                  <a:pt x="2586074" y="19206"/>
                  <a:pt x="2620259" y="53392"/>
                </a:cubicBezTo>
                <a:cubicBezTo>
                  <a:pt x="2654445" y="87578"/>
                  <a:pt x="2673650" y="133944"/>
                  <a:pt x="2673650" y="182291"/>
                </a:cubicBezTo>
                <a:cubicBezTo>
                  <a:pt x="2673650" y="425336"/>
                  <a:pt x="2673651" y="668381"/>
                  <a:pt x="2673651" y="911426"/>
                </a:cubicBezTo>
                <a:cubicBezTo>
                  <a:pt x="2673651" y="959772"/>
                  <a:pt x="2654445" y="1006139"/>
                  <a:pt x="2620259" y="1040325"/>
                </a:cubicBezTo>
                <a:cubicBezTo>
                  <a:pt x="2586073" y="1074511"/>
                  <a:pt x="2539707" y="1093716"/>
                  <a:pt x="2491360" y="1093716"/>
                </a:cubicBezTo>
                <a:lnTo>
                  <a:pt x="182290" y="1093716"/>
                </a:lnTo>
                <a:cubicBezTo>
                  <a:pt x="133944" y="1093716"/>
                  <a:pt x="87577" y="1074510"/>
                  <a:pt x="53391" y="1040324"/>
                </a:cubicBezTo>
                <a:cubicBezTo>
                  <a:pt x="19205" y="1006138"/>
                  <a:pt x="0" y="959772"/>
                  <a:pt x="0" y="911425"/>
                </a:cubicBezTo>
                <a:lnTo>
                  <a:pt x="0" y="182290"/>
                </a:lnTo>
                <a:close/>
              </a:path>
            </a:pathLst>
          </a:custGeom>
          <a:solidFill>
            <a:srgbClr val="39AECA"/>
          </a:solidFill>
          <a:effectLst>
            <a:outerShdw blurRad="50800" dist="241300" dir="2700000" algn="tl" rotWithShape="0">
              <a:prstClr val="black">
                <a:alpha val="40000"/>
              </a:prstClr>
            </a:outerShdw>
          </a:effectLst>
          <a:scene3d>
            <a:camera prst="orthographicFront"/>
            <a:lightRig rig="threePt" dir="t"/>
          </a:scene3d>
          <a:sp3d>
            <a:bevelT w="101600" h="114300"/>
          </a:sp3d>
        </p:spPr>
        <p:style>
          <a:lnRef idx="2">
            <a:schemeClr val="lt1">
              <a:hueOff val="0"/>
              <a:satOff val="0"/>
              <a:lumOff val="0"/>
              <a:alphaOff val="0"/>
            </a:schemeClr>
          </a:lnRef>
          <a:fillRef idx="1">
            <a:scrgbClr r="0" g="0" b="0"/>
          </a:fillRef>
          <a:effectRef idx="0">
            <a:scrgbClr r="0" g="0" b="0"/>
          </a:effectRef>
          <a:fontRef idx="minor">
            <a:schemeClr val="lt1"/>
          </a:fontRef>
        </p:style>
        <p:txBody>
          <a:bodyPr spcFirstLastPara="0" vert="horz" wrap="square" lIns="137211" tIns="137211" rIns="137211" bIns="137211" numCol="1" spcCol="1270" anchor="t" anchorCtr="0">
            <a:noAutofit/>
            <a:sp3d extrusionH="57150" prstMaterial="metal">
              <a:bevelT w="50800" h="38100"/>
            </a:sp3d>
          </a:bodyPr>
          <a:lstStyle/>
          <a:p>
            <a:pPr lvl="0" algn="ctr" defTabSz="977900">
              <a:lnSpc>
                <a:spcPct val="90000"/>
              </a:lnSpc>
              <a:spcBef>
                <a:spcPct val="0"/>
              </a:spcBef>
              <a:spcAft>
                <a:spcPct val="35000"/>
              </a:spcAft>
            </a:pPr>
            <a:r>
              <a:rPr lang="en-US" sz="1700" kern="1200">
                <a:solidFill>
                  <a:schemeClr val="tx1"/>
                </a:solidFill>
                <a:effectLst>
                  <a:outerShdw blurRad="50800" dir="2700000" algn="tl" rotWithShape="0">
                    <a:prstClr val="black">
                      <a:alpha val="40000"/>
                    </a:prstClr>
                  </a:outerShdw>
                </a:effectLst>
                <a:latin typeface="Franklin Gothic Book" panose="020B0503020102020204" pitchFamily="34" charset="0"/>
              </a:rPr>
              <a:t>Development point</a:t>
            </a:r>
            <a:r>
              <a:rPr lang="en-US" sz="1700" kern="1200">
                <a:solidFill>
                  <a:schemeClr val="tx1"/>
                </a:solidFill>
                <a:effectLst>
                  <a:outerShdw blurRad="50800" dir="2700000" algn="tl" rotWithShape="0">
                    <a:prstClr val="black">
                      <a:alpha val="40000"/>
                    </a:prstClr>
                  </a:outerShdw>
                </a:effectLst>
              </a:rPr>
              <a:t>:</a:t>
            </a:r>
          </a:p>
        </p:txBody>
      </p:sp>
      <p:sp>
        <p:nvSpPr>
          <p:cNvPr id="9" name="Kombinationstegning 8"/>
          <p:cNvSpPr/>
          <p:nvPr/>
        </p:nvSpPr>
        <p:spPr>
          <a:xfrm>
            <a:off x="1713653" y="2433776"/>
            <a:ext cx="2136502" cy="783479"/>
          </a:xfrm>
          <a:custGeom>
            <a:avLst/>
            <a:gdLst>
              <a:gd name="connsiteX0" fmla="*/ 0 w 2673651"/>
              <a:gd name="connsiteY0" fmla="*/ 182290 h 1093716"/>
              <a:gd name="connsiteX1" fmla="*/ 53392 w 2673651"/>
              <a:gd name="connsiteY1" fmla="*/ 53392 h 1093716"/>
              <a:gd name="connsiteX2" fmla="*/ 182291 w 2673651"/>
              <a:gd name="connsiteY2" fmla="*/ 1 h 1093716"/>
              <a:gd name="connsiteX3" fmla="*/ 2491361 w 2673651"/>
              <a:gd name="connsiteY3" fmla="*/ 0 h 1093716"/>
              <a:gd name="connsiteX4" fmla="*/ 2620259 w 2673651"/>
              <a:gd name="connsiteY4" fmla="*/ 53392 h 1093716"/>
              <a:gd name="connsiteX5" fmla="*/ 2673650 w 2673651"/>
              <a:gd name="connsiteY5" fmla="*/ 182291 h 1093716"/>
              <a:gd name="connsiteX6" fmla="*/ 2673651 w 2673651"/>
              <a:gd name="connsiteY6" fmla="*/ 911426 h 1093716"/>
              <a:gd name="connsiteX7" fmla="*/ 2620259 w 2673651"/>
              <a:gd name="connsiteY7" fmla="*/ 1040325 h 1093716"/>
              <a:gd name="connsiteX8" fmla="*/ 2491360 w 2673651"/>
              <a:gd name="connsiteY8" fmla="*/ 1093716 h 1093716"/>
              <a:gd name="connsiteX9" fmla="*/ 182290 w 2673651"/>
              <a:gd name="connsiteY9" fmla="*/ 1093716 h 1093716"/>
              <a:gd name="connsiteX10" fmla="*/ 53391 w 2673651"/>
              <a:gd name="connsiteY10" fmla="*/ 1040324 h 1093716"/>
              <a:gd name="connsiteX11" fmla="*/ 0 w 2673651"/>
              <a:gd name="connsiteY11" fmla="*/ 911425 h 1093716"/>
              <a:gd name="connsiteX12" fmla="*/ 0 w 2673651"/>
              <a:gd name="connsiteY12" fmla="*/ 182290 h 109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73651" h="1093716">
                <a:moveTo>
                  <a:pt x="0" y="182290"/>
                </a:moveTo>
                <a:cubicBezTo>
                  <a:pt x="0" y="133944"/>
                  <a:pt x="19206" y="87577"/>
                  <a:pt x="53392" y="53392"/>
                </a:cubicBezTo>
                <a:cubicBezTo>
                  <a:pt x="87578" y="19206"/>
                  <a:pt x="133944" y="1"/>
                  <a:pt x="182291" y="1"/>
                </a:cubicBezTo>
                <a:lnTo>
                  <a:pt x="2491361" y="0"/>
                </a:lnTo>
                <a:cubicBezTo>
                  <a:pt x="2539707" y="0"/>
                  <a:pt x="2586074" y="19206"/>
                  <a:pt x="2620259" y="53392"/>
                </a:cubicBezTo>
                <a:cubicBezTo>
                  <a:pt x="2654445" y="87578"/>
                  <a:pt x="2673650" y="133944"/>
                  <a:pt x="2673650" y="182291"/>
                </a:cubicBezTo>
                <a:cubicBezTo>
                  <a:pt x="2673650" y="425336"/>
                  <a:pt x="2673651" y="668381"/>
                  <a:pt x="2673651" y="911426"/>
                </a:cubicBezTo>
                <a:cubicBezTo>
                  <a:pt x="2673651" y="959772"/>
                  <a:pt x="2654445" y="1006139"/>
                  <a:pt x="2620259" y="1040325"/>
                </a:cubicBezTo>
                <a:cubicBezTo>
                  <a:pt x="2586073" y="1074511"/>
                  <a:pt x="2539707" y="1093716"/>
                  <a:pt x="2491360" y="1093716"/>
                </a:cubicBezTo>
                <a:lnTo>
                  <a:pt x="182290" y="1093716"/>
                </a:lnTo>
                <a:cubicBezTo>
                  <a:pt x="133944" y="1093716"/>
                  <a:pt x="87577" y="1074510"/>
                  <a:pt x="53391" y="1040324"/>
                </a:cubicBezTo>
                <a:cubicBezTo>
                  <a:pt x="19205" y="1006138"/>
                  <a:pt x="0" y="959772"/>
                  <a:pt x="0" y="911425"/>
                </a:cubicBezTo>
                <a:lnTo>
                  <a:pt x="0" y="182290"/>
                </a:lnTo>
                <a:close/>
              </a:path>
            </a:pathLst>
          </a:custGeom>
          <a:solidFill>
            <a:srgbClr val="39AECA"/>
          </a:solidFill>
          <a:effectLst>
            <a:outerShdw blurRad="50800" dist="241300" dir="2700000" algn="tl" rotWithShape="0">
              <a:prstClr val="black">
                <a:alpha val="40000"/>
              </a:prstClr>
            </a:outerShdw>
          </a:effectLst>
          <a:scene3d>
            <a:camera prst="orthographicFront"/>
            <a:lightRig rig="threePt" dir="t"/>
          </a:scene3d>
          <a:sp3d>
            <a:bevelT w="101600" h="114300"/>
          </a:sp3d>
        </p:spPr>
        <p:style>
          <a:lnRef idx="2">
            <a:schemeClr val="lt1">
              <a:hueOff val="0"/>
              <a:satOff val="0"/>
              <a:lumOff val="0"/>
              <a:alphaOff val="0"/>
            </a:schemeClr>
          </a:lnRef>
          <a:fillRef idx="1">
            <a:scrgbClr r="0" g="0" b="0"/>
          </a:fillRef>
          <a:effectRef idx="0">
            <a:scrgbClr r="0" g="0" b="0"/>
          </a:effectRef>
          <a:fontRef idx="minor">
            <a:schemeClr val="lt1"/>
          </a:fontRef>
        </p:style>
        <p:txBody>
          <a:bodyPr spcFirstLastPara="0" vert="horz" wrap="square" lIns="144831" tIns="144831" rIns="144831" bIns="144831" numCol="1" spcCol="1270" anchor="t" anchorCtr="0">
            <a:noAutofit/>
            <a:sp3d extrusionH="57150" prstMaterial="metal">
              <a:bevelT w="50800" h="38100"/>
            </a:sp3d>
          </a:bodyPr>
          <a:lstStyle/>
          <a:p>
            <a:pPr lvl="0" algn="ctr" defTabSz="1066800">
              <a:lnSpc>
                <a:spcPct val="90000"/>
              </a:lnSpc>
              <a:spcBef>
                <a:spcPct val="0"/>
              </a:spcBef>
              <a:spcAft>
                <a:spcPct val="35000"/>
              </a:spcAft>
            </a:pPr>
            <a:r>
              <a:rPr lang="en-US" sz="2000">
                <a:solidFill>
                  <a:schemeClr val="tx1"/>
                </a:solidFill>
                <a:effectLst>
                  <a:outerShdw blurRad="50800" dir="2700000" algn="tl" rotWithShape="0">
                    <a:prstClr val="black">
                      <a:alpha val="40000"/>
                    </a:prstClr>
                  </a:outerShdw>
                </a:effectLst>
              </a:rPr>
              <a:t>Provoked by</a:t>
            </a:r>
            <a:r>
              <a:rPr lang="en-US" sz="2000" kern="1200">
                <a:solidFill>
                  <a:schemeClr val="tx1"/>
                </a:solidFill>
                <a:effectLst>
                  <a:outerShdw blurRad="50800" dir="2700000" algn="tl" rotWithShape="0">
                    <a:prstClr val="black">
                      <a:alpha val="40000"/>
                    </a:prstClr>
                  </a:outerShdw>
                </a:effectLst>
              </a:rPr>
              <a:t>:</a:t>
            </a:r>
          </a:p>
        </p:txBody>
      </p:sp>
      <p:sp>
        <p:nvSpPr>
          <p:cNvPr id="10" name="Tekstboks 17"/>
          <p:cNvSpPr txBox="1"/>
          <p:nvPr/>
        </p:nvSpPr>
        <p:spPr>
          <a:xfrm>
            <a:off x="4091093" y="1549369"/>
            <a:ext cx="1000354" cy="276999"/>
          </a:xfrm>
          <a:prstGeom prst="rect">
            <a:avLst/>
          </a:prstGeom>
          <a:noFill/>
        </p:spPr>
        <p:txBody>
          <a:bodyPr wrap="square" rtlCol="0">
            <a:spAutoFit/>
          </a:bodyPr>
          <a:lstStyle/>
          <a:p>
            <a:pPr algn="ctr"/>
            <a:r>
              <a:rPr lang="en-US" sz="1200">
                <a:solidFill>
                  <a:schemeClr val="bg1"/>
                </a:solidFill>
                <a:latin typeface="Franklin Gothic Book" panose="020B0503020102020204" pitchFamily="34" charset="0"/>
              </a:rPr>
              <a:t>FAST</a:t>
            </a:r>
          </a:p>
        </p:txBody>
      </p:sp>
      <p:sp>
        <p:nvSpPr>
          <p:cNvPr id="11" name="Tekstboks 18"/>
          <p:cNvSpPr txBox="1"/>
          <p:nvPr/>
        </p:nvSpPr>
        <p:spPr>
          <a:xfrm>
            <a:off x="6300192" y="2815830"/>
            <a:ext cx="1000354" cy="276999"/>
          </a:xfrm>
          <a:prstGeom prst="rect">
            <a:avLst/>
          </a:prstGeom>
          <a:noFill/>
        </p:spPr>
        <p:txBody>
          <a:bodyPr wrap="square" rtlCol="0">
            <a:spAutoFit/>
          </a:bodyPr>
          <a:lstStyle/>
          <a:p>
            <a:pPr algn="ctr"/>
            <a:r>
              <a:rPr lang="en-US" sz="1200">
                <a:solidFill>
                  <a:schemeClr val="bg1"/>
                </a:solidFill>
                <a:latin typeface="Franklin Gothic Book" panose="020B0503020102020204" pitchFamily="34" charset="0"/>
              </a:rPr>
              <a:t>SLOPPY</a:t>
            </a:r>
          </a:p>
        </p:txBody>
      </p:sp>
      <p:sp>
        <p:nvSpPr>
          <p:cNvPr id="12" name="Tekstboks 20"/>
          <p:cNvSpPr txBox="1"/>
          <p:nvPr/>
        </p:nvSpPr>
        <p:spPr>
          <a:xfrm>
            <a:off x="3641978" y="4492919"/>
            <a:ext cx="2000705" cy="276999"/>
          </a:xfrm>
          <a:prstGeom prst="rect">
            <a:avLst/>
          </a:prstGeom>
          <a:noFill/>
        </p:spPr>
        <p:txBody>
          <a:bodyPr wrap="square" rtlCol="0">
            <a:spAutoFit/>
          </a:bodyPr>
          <a:lstStyle/>
          <a:p>
            <a:pPr algn="ctr"/>
            <a:r>
              <a:rPr lang="en-US" sz="1200">
                <a:solidFill>
                  <a:schemeClr val="bg1"/>
                </a:solidFill>
                <a:latin typeface="Franklin Gothic Book" panose="020B0503020102020204" pitchFamily="34" charset="0"/>
              </a:rPr>
              <a:t>ALWAYS CHECK AGAIN</a:t>
            </a:r>
          </a:p>
        </p:txBody>
      </p:sp>
      <p:sp>
        <p:nvSpPr>
          <p:cNvPr id="13" name="Tekstboks 23"/>
          <p:cNvSpPr txBox="1"/>
          <p:nvPr/>
        </p:nvSpPr>
        <p:spPr>
          <a:xfrm>
            <a:off x="1881586" y="2785391"/>
            <a:ext cx="1800635" cy="461665"/>
          </a:xfrm>
          <a:prstGeom prst="rect">
            <a:avLst/>
          </a:prstGeom>
          <a:noFill/>
        </p:spPr>
        <p:txBody>
          <a:bodyPr wrap="square" rtlCol="0">
            <a:spAutoFit/>
          </a:bodyPr>
          <a:lstStyle/>
          <a:p>
            <a:pPr algn="ctr"/>
            <a:r>
              <a:rPr lang="en-US" sz="1200">
                <a:solidFill>
                  <a:schemeClr val="bg1"/>
                </a:solidFill>
                <a:latin typeface="Franklin Gothic Book" panose="020B0503020102020204" pitchFamily="34" charset="0"/>
              </a:rPr>
              <a:t>A THOROUGH AND CAREFUL PERSON</a:t>
            </a:r>
          </a:p>
        </p:txBody>
      </p:sp>
    </p:spTree>
    <p:extLst>
      <p:ext uri="{BB962C8B-B14F-4D97-AF65-F5344CB8AC3E}">
        <p14:creationId xmlns:p14="http://schemas.microsoft.com/office/powerpoint/2010/main" val="2318091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dissolve">
                                      <p:cBhvr>
                                        <p:cTn id="13" dur="500"/>
                                        <p:tgtEl>
                                          <p:spTgt spid="8"/>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dissolve">
                                      <p:cBhvr>
                                        <p:cTn id="16" dur="500"/>
                                        <p:tgtEl>
                                          <p:spTgt spid="9"/>
                                        </p:tgtEl>
                                      </p:cBhvr>
                                    </p:animEffect>
                                  </p:childTnLst>
                                </p:cTn>
                              </p:par>
                              <p:par>
                                <p:cTn id="17" presetID="31" presetClass="entr" presetSubtype="0" fill="hold" nodeType="withEffect">
                                  <p:stCondLst>
                                    <p:cond delay="0"/>
                                  </p:stCondLst>
                                  <p:iterate type="lt">
                                    <p:tmPct val="5000"/>
                                  </p:iterate>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anim calcmode="lin" valueType="num">
                                      <p:cBhvr>
                                        <p:cTn id="21" dur="1000" fill="hold"/>
                                        <p:tgtEl>
                                          <p:spTgt spid="5"/>
                                        </p:tgtEl>
                                        <p:attrNameLst>
                                          <p:attrName>style.rotation</p:attrName>
                                        </p:attrNameLst>
                                      </p:cBhvr>
                                      <p:tavLst>
                                        <p:tav tm="0">
                                          <p:val>
                                            <p:fltVal val="90"/>
                                          </p:val>
                                        </p:tav>
                                        <p:tav tm="100000">
                                          <p:val>
                                            <p:fltVal val="0"/>
                                          </p:val>
                                        </p:tav>
                                      </p:tavLst>
                                    </p:anim>
                                    <p:animEffect transition="in" filter="fade">
                                      <p:cBhvr>
                                        <p:cTn id="22" dur="1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dissolv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dissolv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dissolve">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p:bldP spid="11" grpId="0"/>
      <p:bldP spid="12" grpId="0"/>
      <p:bldP spid="13"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1"/>
          </p:nvPr>
        </p:nvSpPr>
        <p:spPr>
          <a:xfrm>
            <a:off x="107505" y="0"/>
            <a:ext cx="8475160" cy="883828"/>
          </a:xfrm>
        </p:spPr>
        <p:txBody>
          <a:bodyPr/>
          <a:lstStyle/>
          <a:p>
            <a:r>
              <a:rPr lang="en-US"/>
              <a:t>Example of a filled in strengths &amp; Weaknesses framework</a:t>
            </a:r>
          </a:p>
        </p:txBody>
      </p:sp>
      <p:sp>
        <p:nvSpPr>
          <p:cNvPr id="3" name="Pladsholder til tekst 2"/>
          <p:cNvSpPr>
            <a:spLocks noGrp="1"/>
          </p:cNvSpPr>
          <p:nvPr>
            <p:ph type="body" sz="quarter" idx="13"/>
          </p:nvPr>
        </p:nvSpPr>
        <p:spPr>
          <a:xfrm>
            <a:off x="251520" y="553244"/>
            <a:ext cx="360000" cy="18000"/>
          </a:xfrm>
        </p:spPr>
        <p:txBody>
          <a:bodyPr/>
          <a:lstStyle/>
          <a:p>
            <a:endParaRPr lang="en-US"/>
          </a:p>
        </p:txBody>
      </p:sp>
      <p:sp>
        <p:nvSpPr>
          <p:cNvPr id="5" name="Cirkulær pil 4"/>
          <p:cNvSpPr/>
          <p:nvPr/>
        </p:nvSpPr>
        <p:spPr>
          <a:xfrm>
            <a:off x="2555312" y="1459411"/>
            <a:ext cx="4412106" cy="3140306"/>
          </a:xfrm>
          <a:prstGeom prst="circularArrow">
            <a:avLst>
              <a:gd name="adj1" fmla="val 4668"/>
              <a:gd name="adj2" fmla="val 272909"/>
              <a:gd name="adj3" fmla="val 13152637"/>
              <a:gd name="adj4" fmla="val 17815880"/>
              <a:gd name="adj5" fmla="val 4847"/>
            </a:avLst>
          </a:prstGeom>
          <a:solidFill>
            <a:schemeClr val="tx1"/>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6" name="Kombinationstegning 5"/>
          <p:cNvSpPr/>
          <p:nvPr/>
        </p:nvSpPr>
        <p:spPr>
          <a:xfrm>
            <a:off x="3542785" y="1171430"/>
            <a:ext cx="2136502" cy="783479"/>
          </a:xfrm>
          <a:custGeom>
            <a:avLst/>
            <a:gdLst>
              <a:gd name="connsiteX0" fmla="*/ 0 w 2673651"/>
              <a:gd name="connsiteY0" fmla="*/ 182290 h 1093716"/>
              <a:gd name="connsiteX1" fmla="*/ 53392 w 2673651"/>
              <a:gd name="connsiteY1" fmla="*/ 53392 h 1093716"/>
              <a:gd name="connsiteX2" fmla="*/ 182291 w 2673651"/>
              <a:gd name="connsiteY2" fmla="*/ 1 h 1093716"/>
              <a:gd name="connsiteX3" fmla="*/ 2491361 w 2673651"/>
              <a:gd name="connsiteY3" fmla="*/ 0 h 1093716"/>
              <a:gd name="connsiteX4" fmla="*/ 2620259 w 2673651"/>
              <a:gd name="connsiteY4" fmla="*/ 53392 h 1093716"/>
              <a:gd name="connsiteX5" fmla="*/ 2673650 w 2673651"/>
              <a:gd name="connsiteY5" fmla="*/ 182291 h 1093716"/>
              <a:gd name="connsiteX6" fmla="*/ 2673651 w 2673651"/>
              <a:gd name="connsiteY6" fmla="*/ 911426 h 1093716"/>
              <a:gd name="connsiteX7" fmla="*/ 2620259 w 2673651"/>
              <a:gd name="connsiteY7" fmla="*/ 1040325 h 1093716"/>
              <a:gd name="connsiteX8" fmla="*/ 2491360 w 2673651"/>
              <a:gd name="connsiteY8" fmla="*/ 1093716 h 1093716"/>
              <a:gd name="connsiteX9" fmla="*/ 182290 w 2673651"/>
              <a:gd name="connsiteY9" fmla="*/ 1093716 h 1093716"/>
              <a:gd name="connsiteX10" fmla="*/ 53391 w 2673651"/>
              <a:gd name="connsiteY10" fmla="*/ 1040324 h 1093716"/>
              <a:gd name="connsiteX11" fmla="*/ 0 w 2673651"/>
              <a:gd name="connsiteY11" fmla="*/ 911425 h 1093716"/>
              <a:gd name="connsiteX12" fmla="*/ 0 w 2673651"/>
              <a:gd name="connsiteY12" fmla="*/ 182290 h 109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73651" h="1093716">
                <a:moveTo>
                  <a:pt x="0" y="182290"/>
                </a:moveTo>
                <a:cubicBezTo>
                  <a:pt x="0" y="133944"/>
                  <a:pt x="19206" y="87577"/>
                  <a:pt x="53392" y="53392"/>
                </a:cubicBezTo>
                <a:cubicBezTo>
                  <a:pt x="87578" y="19206"/>
                  <a:pt x="133944" y="1"/>
                  <a:pt x="182291" y="1"/>
                </a:cubicBezTo>
                <a:lnTo>
                  <a:pt x="2491361" y="0"/>
                </a:lnTo>
                <a:cubicBezTo>
                  <a:pt x="2539707" y="0"/>
                  <a:pt x="2586074" y="19206"/>
                  <a:pt x="2620259" y="53392"/>
                </a:cubicBezTo>
                <a:cubicBezTo>
                  <a:pt x="2654445" y="87578"/>
                  <a:pt x="2673650" y="133944"/>
                  <a:pt x="2673650" y="182291"/>
                </a:cubicBezTo>
                <a:cubicBezTo>
                  <a:pt x="2673650" y="425336"/>
                  <a:pt x="2673651" y="668381"/>
                  <a:pt x="2673651" y="911426"/>
                </a:cubicBezTo>
                <a:cubicBezTo>
                  <a:pt x="2673651" y="959772"/>
                  <a:pt x="2654445" y="1006139"/>
                  <a:pt x="2620259" y="1040325"/>
                </a:cubicBezTo>
                <a:cubicBezTo>
                  <a:pt x="2586073" y="1074511"/>
                  <a:pt x="2539707" y="1093716"/>
                  <a:pt x="2491360" y="1093716"/>
                </a:cubicBezTo>
                <a:lnTo>
                  <a:pt x="182290" y="1093716"/>
                </a:lnTo>
                <a:cubicBezTo>
                  <a:pt x="133944" y="1093716"/>
                  <a:pt x="87577" y="1074510"/>
                  <a:pt x="53391" y="1040324"/>
                </a:cubicBezTo>
                <a:cubicBezTo>
                  <a:pt x="19205" y="1006138"/>
                  <a:pt x="0" y="959772"/>
                  <a:pt x="0" y="911425"/>
                </a:cubicBezTo>
                <a:lnTo>
                  <a:pt x="0" y="182290"/>
                </a:lnTo>
                <a:close/>
              </a:path>
            </a:pathLst>
          </a:custGeom>
          <a:solidFill>
            <a:srgbClr val="39AECA"/>
          </a:solidFill>
          <a:effectLst>
            <a:outerShdw blurRad="50800" dist="241300" dir="2700000" algn="tl" rotWithShape="0">
              <a:prstClr val="black">
                <a:alpha val="40000"/>
              </a:prstClr>
            </a:outerShdw>
          </a:effectLst>
          <a:scene3d>
            <a:camera prst="orthographicFront"/>
            <a:lightRig rig="threePt" dir="t"/>
          </a:scene3d>
          <a:sp3d>
            <a:bevelT w="101600" h="114300"/>
          </a:sp3d>
        </p:spPr>
        <p:style>
          <a:lnRef idx="2">
            <a:schemeClr val="lt1">
              <a:hueOff val="0"/>
              <a:satOff val="0"/>
              <a:lumOff val="0"/>
              <a:alphaOff val="0"/>
            </a:schemeClr>
          </a:lnRef>
          <a:fillRef idx="1">
            <a:scrgbClr r="0" g="0" b="0"/>
          </a:fillRef>
          <a:effectRef idx="0">
            <a:scrgbClr r="0" g="0" b="0"/>
          </a:effectRef>
          <a:fontRef idx="minor">
            <a:schemeClr val="lt1"/>
          </a:fontRef>
        </p:style>
        <p:txBody>
          <a:bodyPr spcFirstLastPara="0" vert="horz" wrap="square" lIns="144831" tIns="144831" rIns="144831" bIns="144831" numCol="1" spcCol="1270" anchor="t" anchorCtr="0">
            <a:noAutofit/>
            <a:sp3d extrusionH="57150" prstMaterial="metal">
              <a:bevelT w="50800" h="38100"/>
            </a:sp3d>
          </a:bodyPr>
          <a:lstStyle/>
          <a:p>
            <a:pPr lvl="0" algn="ctr" defTabSz="1066800">
              <a:lnSpc>
                <a:spcPct val="90000"/>
              </a:lnSpc>
              <a:spcBef>
                <a:spcPct val="0"/>
              </a:spcBef>
              <a:spcAft>
                <a:spcPct val="35000"/>
              </a:spcAft>
            </a:pPr>
            <a:r>
              <a:rPr lang="en-US" sz="2000">
                <a:solidFill>
                  <a:schemeClr val="tx1"/>
                </a:solidFill>
                <a:effectLst>
                  <a:outerShdw blurRad="50800" dir="2700000" algn="tl" rotWithShape="0">
                    <a:prstClr val="black">
                      <a:alpha val="40000"/>
                    </a:prstClr>
                  </a:outerShdw>
                </a:effectLst>
                <a:latin typeface="Franklin Gothic Book" panose="020B0503020102020204" pitchFamily="34" charset="0"/>
              </a:rPr>
              <a:t>Strength</a:t>
            </a:r>
            <a:r>
              <a:rPr lang="en-US" sz="2000" kern="1200">
                <a:solidFill>
                  <a:schemeClr val="tx1"/>
                </a:solidFill>
                <a:effectLst>
                  <a:outerShdw blurRad="50800" dir="2700000" algn="tl" rotWithShape="0">
                    <a:prstClr val="black">
                      <a:alpha val="40000"/>
                    </a:prstClr>
                  </a:outerShdw>
                </a:effectLst>
                <a:latin typeface="Franklin Gothic Book" panose="020B0503020102020204" pitchFamily="34" charset="0"/>
              </a:rPr>
              <a:t>:</a:t>
            </a:r>
          </a:p>
        </p:txBody>
      </p:sp>
      <p:sp>
        <p:nvSpPr>
          <p:cNvPr id="7" name="Kombinationstegning 6"/>
          <p:cNvSpPr/>
          <p:nvPr/>
        </p:nvSpPr>
        <p:spPr>
          <a:xfrm>
            <a:off x="5682700" y="2463577"/>
            <a:ext cx="2136502" cy="783479"/>
          </a:xfrm>
          <a:custGeom>
            <a:avLst/>
            <a:gdLst>
              <a:gd name="connsiteX0" fmla="*/ 0 w 2673651"/>
              <a:gd name="connsiteY0" fmla="*/ 182290 h 1093716"/>
              <a:gd name="connsiteX1" fmla="*/ 53392 w 2673651"/>
              <a:gd name="connsiteY1" fmla="*/ 53392 h 1093716"/>
              <a:gd name="connsiteX2" fmla="*/ 182291 w 2673651"/>
              <a:gd name="connsiteY2" fmla="*/ 1 h 1093716"/>
              <a:gd name="connsiteX3" fmla="*/ 2491361 w 2673651"/>
              <a:gd name="connsiteY3" fmla="*/ 0 h 1093716"/>
              <a:gd name="connsiteX4" fmla="*/ 2620259 w 2673651"/>
              <a:gd name="connsiteY4" fmla="*/ 53392 h 1093716"/>
              <a:gd name="connsiteX5" fmla="*/ 2673650 w 2673651"/>
              <a:gd name="connsiteY5" fmla="*/ 182291 h 1093716"/>
              <a:gd name="connsiteX6" fmla="*/ 2673651 w 2673651"/>
              <a:gd name="connsiteY6" fmla="*/ 911426 h 1093716"/>
              <a:gd name="connsiteX7" fmla="*/ 2620259 w 2673651"/>
              <a:gd name="connsiteY7" fmla="*/ 1040325 h 1093716"/>
              <a:gd name="connsiteX8" fmla="*/ 2491360 w 2673651"/>
              <a:gd name="connsiteY8" fmla="*/ 1093716 h 1093716"/>
              <a:gd name="connsiteX9" fmla="*/ 182290 w 2673651"/>
              <a:gd name="connsiteY9" fmla="*/ 1093716 h 1093716"/>
              <a:gd name="connsiteX10" fmla="*/ 53391 w 2673651"/>
              <a:gd name="connsiteY10" fmla="*/ 1040324 h 1093716"/>
              <a:gd name="connsiteX11" fmla="*/ 0 w 2673651"/>
              <a:gd name="connsiteY11" fmla="*/ 911425 h 1093716"/>
              <a:gd name="connsiteX12" fmla="*/ 0 w 2673651"/>
              <a:gd name="connsiteY12" fmla="*/ 182290 h 109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73651" h="1093716">
                <a:moveTo>
                  <a:pt x="0" y="182290"/>
                </a:moveTo>
                <a:cubicBezTo>
                  <a:pt x="0" y="133944"/>
                  <a:pt x="19206" y="87577"/>
                  <a:pt x="53392" y="53392"/>
                </a:cubicBezTo>
                <a:cubicBezTo>
                  <a:pt x="87578" y="19206"/>
                  <a:pt x="133944" y="1"/>
                  <a:pt x="182291" y="1"/>
                </a:cubicBezTo>
                <a:lnTo>
                  <a:pt x="2491361" y="0"/>
                </a:lnTo>
                <a:cubicBezTo>
                  <a:pt x="2539707" y="0"/>
                  <a:pt x="2586074" y="19206"/>
                  <a:pt x="2620259" y="53392"/>
                </a:cubicBezTo>
                <a:cubicBezTo>
                  <a:pt x="2654445" y="87578"/>
                  <a:pt x="2673650" y="133944"/>
                  <a:pt x="2673650" y="182291"/>
                </a:cubicBezTo>
                <a:cubicBezTo>
                  <a:pt x="2673650" y="425336"/>
                  <a:pt x="2673651" y="668381"/>
                  <a:pt x="2673651" y="911426"/>
                </a:cubicBezTo>
                <a:cubicBezTo>
                  <a:pt x="2673651" y="959772"/>
                  <a:pt x="2654445" y="1006139"/>
                  <a:pt x="2620259" y="1040325"/>
                </a:cubicBezTo>
                <a:cubicBezTo>
                  <a:pt x="2586073" y="1074511"/>
                  <a:pt x="2539707" y="1093716"/>
                  <a:pt x="2491360" y="1093716"/>
                </a:cubicBezTo>
                <a:lnTo>
                  <a:pt x="182290" y="1093716"/>
                </a:lnTo>
                <a:cubicBezTo>
                  <a:pt x="133944" y="1093716"/>
                  <a:pt x="87577" y="1074510"/>
                  <a:pt x="53391" y="1040324"/>
                </a:cubicBezTo>
                <a:cubicBezTo>
                  <a:pt x="19205" y="1006138"/>
                  <a:pt x="0" y="959772"/>
                  <a:pt x="0" y="911425"/>
                </a:cubicBezTo>
                <a:lnTo>
                  <a:pt x="0" y="182290"/>
                </a:lnTo>
                <a:close/>
              </a:path>
            </a:pathLst>
          </a:custGeom>
          <a:solidFill>
            <a:srgbClr val="39AECA"/>
          </a:solidFill>
          <a:effectLst>
            <a:outerShdw blurRad="50800" dist="241300" dir="2700000" algn="tl" rotWithShape="0">
              <a:prstClr val="black">
                <a:alpha val="40000"/>
              </a:prstClr>
            </a:outerShdw>
          </a:effectLst>
          <a:scene3d>
            <a:camera prst="orthographicFront"/>
            <a:lightRig rig="threePt" dir="t"/>
          </a:scene3d>
          <a:sp3d>
            <a:bevelT w="101600" h="114300"/>
          </a:sp3d>
        </p:spPr>
        <p:style>
          <a:lnRef idx="2">
            <a:schemeClr val="lt1">
              <a:hueOff val="0"/>
              <a:satOff val="0"/>
              <a:lumOff val="0"/>
              <a:alphaOff val="0"/>
            </a:schemeClr>
          </a:lnRef>
          <a:fillRef idx="1">
            <a:scrgbClr r="0" g="0" b="0"/>
          </a:fillRef>
          <a:effectRef idx="0">
            <a:scrgbClr r="0" g="0" b="0"/>
          </a:effectRef>
          <a:fontRef idx="minor">
            <a:schemeClr val="lt1"/>
          </a:fontRef>
        </p:style>
        <p:txBody>
          <a:bodyPr spcFirstLastPara="0" vert="horz" wrap="square" lIns="144831" tIns="144831" rIns="144831" bIns="144831" numCol="1" spcCol="1270" anchor="t" anchorCtr="0">
            <a:noAutofit/>
            <a:sp3d extrusionH="57150" prstMaterial="metal">
              <a:bevelT w="50800" h="38100"/>
            </a:sp3d>
          </a:bodyPr>
          <a:lstStyle/>
          <a:p>
            <a:pPr lvl="0" algn="ctr" defTabSz="1066800">
              <a:lnSpc>
                <a:spcPct val="90000"/>
              </a:lnSpc>
              <a:spcBef>
                <a:spcPct val="0"/>
              </a:spcBef>
              <a:spcAft>
                <a:spcPct val="35000"/>
              </a:spcAft>
            </a:pPr>
            <a:r>
              <a:rPr lang="en-US" sz="2000">
                <a:solidFill>
                  <a:schemeClr val="tx1"/>
                </a:solidFill>
                <a:effectLst>
                  <a:outerShdw blurRad="50800" dir="2700000" algn="tl" rotWithShape="0">
                    <a:prstClr val="black">
                      <a:alpha val="40000"/>
                    </a:prstClr>
                  </a:outerShdw>
                </a:effectLst>
                <a:latin typeface="Franklin Gothic Book" panose="020B0503020102020204" pitchFamily="34" charset="0"/>
              </a:rPr>
              <a:t>Pitfall</a:t>
            </a:r>
            <a:r>
              <a:rPr lang="en-US" sz="2000" kern="1200">
                <a:solidFill>
                  <a:schemeClr val="tx1"/>
                </a:solidFill>
                <a:effectLst>
                  <a:outerShdw blurRad="50800" dir="2700000" algn="tl" rotWithShape="0">
                    <a:prstClr val="black">
                      <a:alpha val="40000"/>
                    </a:prstClr>
                  </a:outerShdw>
                </a:effectLst>
                <a:latin typeface="Franklin Gothic Book" panose="020B0503020102020204" pitchFamily="34" charset="0"/>
              </a:rPr>
              <a:t>:</a:t>
            </a:r>
          </a:p>
        </p:txBody>
      </p:sp>
      <p:sp>
        <p:nvSpPr>
          <p:cNvPr id="8" name="Kombinationstegning 7"/>
          <p:cNvSpPr/>
          <p:nvPr/>
        </p:nvSpPr>
        <p:spPr>
          <a:xfrm>
            <a:off x="3548165" y="4126335"/>
            <a:ext cx="2136502" cy="783479"/>
          </a:xfrm>
          <a:custGeom>
            <a:avLst/>
            <a:gdLst>
              <a:gd name="connsiteX0" fmla="*/ 0 w 2673651"/>
              <a:gd name="connsiteY0" fmla="*/ 182290 h 1093716"/>
              <a:gd name="connsiteX1" fmla="*/ 53392 w 2673651"/>
              <a:gd name="connsiteY1" fmla="*/ 53392 h 1093716"/>
              <a:gd name="connsiteX2" fmla="*/ 182291 w 2673651"/>
              <a:gd name="connsiteY2" fmla="*/ 1 h 1093716"/>
              <a:gd name="connsiteX3" fmla="*/ 2491361 w 2673651"/>
              <a:gd name="connsiteY3" fmla="*/ 0 h 1093716"/>
              <a:gd name="connsiteX4" fmla="*/ 2620259 w 2673651"/>
              <a:gd name="connsiteY4" fmla="*/ 53392 h 1093716"/>
              <a:gd name="connsiteX5" fmla="*/ 2673650 w 2673651"/>
              <a:gd name="connsiteY5" fmla="*/ 182291 h 1093716"/>
              <a:gd name="connsiteX6" fmla="*/ 2673651 w 2673651"/>
              <a:gd name="connsiteY6" fmla="*/ 911426 h 1093716"/>
              <a:gd name="connsiteX7" fmla="*/ 2620259 w 2673651"/>
              <a:gd name="connsiteY7" fmla="*/ 1040325 h 1093716"/>
              <a:gd name="connsiteX8" fmla="*/ 2491360 w 2673651"/>
              <a:gd name="connsiteY8" fmla="*/ 1093716 h 1093716"/>
              <a:gd name="connsiteX9" fmla="*/ 182290 w 2673651"/>
              <a:gd name="connsiteY9" fmla="*/ 1093716 h 1093716"/>
              <a:gd name="connsiteX10" fmla="*/ 53391 w 2673651"/>
              <a:gd name="connsiteY10" fmla="*/ 1040324 h 1093716"/>
              <a:gd name="connsiteX11" fmla="*/ 0 w 2673651"/>
              <a:gd name="connsiteY11" fmla="*/ 911425 h 1093716"/>
              <a:gd name="connsiteX12" fmla="*/ 0 w 2673651"/>
              <a:gd name="connsiteY12" fmla="*/ 182290 h 109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73651" h="1093716">
                <a:moveTo>
                  <a:pt x="0" y="182290"/>
                </a:moveTo>
                <a:cubicBezTo>
                  <a:pt x="0" y="133944"/>
                  <a:pt x="19206" y="87577"/>
                  <a:pt x="53392" y="53392"/>
                </a:cubicBezTo>
                <a:cubicBezTo>
                  <a:pt x="87578" y="19206"/>
                  <a:pt x="133944" y="1"/>
                  <a:pt x="182291" y="1"/>
                </a:cubicBezTo>
                <a:lnTo>
                  <a:pt x="2491361" y="0"/>
                </a:lnTo>
                <a:cubicBezTo>
                  <a:pt x="2539707" y="0"/>
                  <a:pt x="2586074" y="19206"/>
                  <a:pt x="2620259" y="53392"/>
                </a:cubicBezTo>
                <a:cubicBezTo>
                  <a:pt x="2654445" y="87578"/>
                  <a:pt x="2673650" y="133944"/>
                  <a:pt x="2673650" y="182291"/>
                </a:cubicBezTo>
                <a:cubicBezTo>
                  <a:pt x="2673650" y="425336"/>
                  <a:pt x="2673651" y="668381"/>
                  <a:pt x="2673651" y="911426"/>
                </a:cubicBezTo>
                <a:cubicBezTo>
                  <a:pt x="2673651" y="959772"/>
                  <a:pt x="2654445" y="1006139"/>
                  <a:pt x="2620259" y="1040325"/>
                </a:cubicBezTo>
                <a:cubicBezTo>
                  <a:pt x="2586073" y="1074511"/>
                  <a:pt x="2539707" y="1093716"/>
                  <a:pt x="2491360" y="1093716"/>
                </a:cubicBezTo>
                <a:lnTo>
                  <a:pt x="182290" y="1093716"/>
                </a:lnTo>
                <a:cubicBezTo>
                  <a:pt x="133944" y="1093716"/>
                  <a:pt x="87577" y="1074510"/>
                  <a:pt x="53391" y="1040324"/>
                </a:cubicBezTo>
                <a:cubicBezTo>
                  <a:pt x="19205" y="1006138"/>
                  <a:pt x="0" y="959772"/>
                  <a:pt x="0" y="911425"/>
                </a:cubicBezTo>
                <a:lnTo>
                  <a:pt x="0" y="182290"/>
                </a:lnTo>
                <a:close/>
              </a:path>
            </a:pathLst>
          </a:custGeom>
          <a:solidFill>
            <a:srgbClr val="39AECA"/>
          </a:solidFill>
          <a:effectLst>
            <a:outerShdw blurRad="50800" dist="241300" dir="2700000" algn="tl" rotWithShape="0">
              <a:prstClr val="black">
                <a:alpha val="40000"/>
              </a:prstClr>
            </a:outerShdw>
          </a:effectLst>
          <a:scene3d>
            <a:camera prst="orthographicFront"/>
            <a:lightRig rig="threePt" dir="t"/>
          </a:scene3d>
          <a:sp3d>
            <a:bevelT w="101600" h="114300"/>
          </a:sp3d>
        </p:spPr>
        <p:style>
          <a:lnRef idx="2">
            <a:schemeClr val="lt1">
              <a:hueOff val="0"/>
              <a:satOff val="0"/>
              <a:lumOff val="0"/>
              <a:alphaOff val="0"/>
            </a:schemeClr>
          </a:lnRef>
          <a:fillRef idx="1">
            <a:scrgbClr r="0" g="0" b="0"/>
          </a:fillRef>
          <a:effectRef idx="0">
            <a:scrgbClr r="0" g="0" b="0"/>
          </a:effectRef>
          <a:fontRef idx="minor">
            <a:schemeClr val="lt1"/>
          </a:fontRef>
        </p:style>
        <p:txBody>
          <a:bodyPr spcFirstLastPara="0" vert="horz" wrap="square" lIns="137211" tIns="137211" rIns="137211" bIns="137211" numCol="1" spcCol="1270" anchor="t" anchorCtr="0">
            <a:noAutofit/>
            <a:sp3d extrusionH="57150" prstMaterial="metal">
              <a:bevelT w="50800" h="38100"/>
            </a:sp3d>
          </a:bodyPr>
          <a:lstStyle/>
          <a:p>
            <a:pPr lvl="0" algn="ctr" defTabSz="977900">
              <a:lnSpc>
                <a:spcPct val="90000"/>
              </a:lnSpc>
              <a:spcBef>
                <a:spcPct val="0"/>
              </a:spcBef>
              <a:spcAft>
                <a:spcPct val="35000"/>
              </a:spcAft>
            </a:pPr>
            <a:r>
              <a:rPr lang="en-US" sz="1700" kern="1200">
                <a:solidFill>
                  <a:schemeClr val="tx1"/>
                </a:solidFill>
                <a:effectLst>
                  <a:outerShdw blurRad="50800" dir="2700000" algn="tl" rotWithShape="0">
                    <a:prstClr val="black">
                      <a:alpha val="40000"/>
                    </a:prstClr>
                  </a:outerShdw>
                </a:effectLst>
                <a:latin typeface="Franklin Gothic Book" panose="020B0503020102020204" pitchFamily="34" charset="0"/>
              </a:rPr>
              <a:t>Development point</a:t>
            </a:r>
            <a:r>
              <a:rPr lang="en-US" sz="1700" kern="1200">
                <a:solidFill>
                  <a:schemeClr val="tx1"/>
                </a:solidFill>
                <a:effectLst>
                  <a:outerShdw blurRad="50800" dir="2700000" algn="tl" rotWithShape="0">
                    <a:prstClr val="black">
                      <a:alpha val="40000"/>
                    </a:prstClr>
                  </a:outerShdw>
                </a:effectLst>
              </a:rPr>
              <a:t>:</a:t>
            </a:r>
          </a:p>
        </p:txBody>
      </p:sp>
      <p:sp>
        <p:nvSpPr>
          <p:cNvPr id="9" name="Kombinationstegning 8"/>
          <p:cNvSpPr/>
          <p:nvPr/>
        </p:nvSpPr>
        <p:spPr>
          <a:xfrm>
            <a:off x="1713653" y="2433776"/>
            <a:ext cx="2136502" cy="783479"/>
          </a:xfrm>
          <a:custGeom>
            <a:avLst/>
            <a:gdLst>
              <a:gd name="connsiteX0" fmla="*/ 0 w 2673651"/>
              <a:gd name="connsiteY0" fmla="*/ 182290 h 1093716"/>
              <a:gd name="connsiteX1" fmla="*/ 53392 w 2673651"/>
              <a:gd name="connsiteY1" fmla="*/ 53392 h 1093716"/>
              <a:gd name="connsiteX2" fmla="*/ 182291 w 2673651"/>
              <a:gd name="connsiteY2" fmla="*/ 1 h 1093716"/>
              <a:gd name="connsiteX3" fmla="*/ 2491361 w 2673651"/>
              <a:gd name="connsiteY3" fmla="*/ 0 h 1093716"/>
              <a:gd name="connsiteX4" fmla="*/ 2620259 w 2673651"/>
              <a:gd name="connsiteY4" fmla="*/ 53392 h 1093716"/>
              <a:gd name="connsiteX5" fmla="*/ 2673650 w 2673651"/>
              <a:gd name="connsiteY5" fmla="*/ 182291 h 1093716"/>
              <a:gd name="connsiteX6" fmla="*/ 2673651 w 2673651"/>
              <a:gd name="connsiteY6" fmla="*/ 911426 h 1093716"/>
              <a:gd name="connsiteX7" fmla="*/ 2620259 w 2673651"/>
              <a:gd name="connsiteY7" fmla="*/ 1040325 h 1093716"/>
              <a:gd name="connsiteX8" fmla="*/ 2491360 w 2673651"/>
              <a:gd name="connsiteY8" fmla="*/ 1093716 h 1093716"/>
              <a:gd name="connsiteX9" fmla="*/ 182290 w 2673651"/>
              <a:gd name="connsiteY9" fmla="*/ 1093716 h 1093716"/>
              <a:gd name="connsiteX10" fmla="*/ 53391 w 2673651"/>
              <a:gd name="connsiteY10" fmla="*/ 1040324 h 1093716"/>
              <a:gd name="connsiteX11" fmla="*/ 0 w 2673651"/>
              <a:gd name="connsiteY11" fmla="*/ 911425 h 1093716"/>
              <a:gd name="connsiteX12" fmla="*/ 0 w 2673651"/>
              <a:gd name="connsiteY12" fmla="*/ 182290 h 109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73651" h="1093716">
                <a:moveTo>
                  <a:pt x="0" y="182290"/>
                </a:moveTo>
                <a:cubicBezTo>
                  <a:pt x="0" y="133944"/>
                  <a:pt x="19206" y="87577"/>
                  <a:pt x="53392" y="53392"/>
                </a:cubicBezTo>
                <a:cubicBezTo>
                  <a:pt x="87578" y="19206"/>
                  <a:pt x="133944" y="1"/>
                  <a:pt x="182291" y="1"/>
                </a:cubicBezTo>
                <a:lnTo>
                  <a:pt x="2491361" y="0"/>
                </a:lnTo>
                <a:cubicBezTo>
                  <a:pt x="2539707" y="0"/>
                  <a:pt x="2586074" y="19206"/>
                  <a:pt x="2620259" y="53392"/>
                </a:cubicBezTo>
                <a:cubicBezTo>
                  <a:pt x="2654445" y="87578"/>
                  <a:pt x="2673650" y="133944"/>
                  <a:pt x="2673650" y="182291"/>
                </a:cubicBezTo>
                <a:cubicBezTo>
                  <a:pt x="2673650" y="425336"/>
                  <a:pt x="2673651" y="668381"/>
                  <a:pt x="2673651" y="911426"/>
                </a:cubicBezTo>
                <a:cubicBezTo>
                  <a:pt x="2673651" y="959772"/>
                  <a:pt x="2654445" y="1006139"/>
                  <a:pt x="2620259" y="1040325"/>
                </a:cubicBezTo>
                <a:cubicBezTo>
                  <a:pt x="2586073" y="1074511"/>
                  <a:pt x="2539707" y="1093716"/>
                  <a:pt x="2491360" y="1093716"/>
                </a:cubicBezTo>
                <a:lnTo>
                  <a:pt x="182290" y="1093716"/>
                </a:lnTo>
                <a:cubicBezTo>
                  <a:pt x="133944" y="1093716"/>
                  <a:pt x="87577" y="1074510"/>
                  <a:pt x="53391" y="1040324"/>
                </a:cubicBezTo>
                <a:cubicBezTo>
                  <a:pt x="19205" y="1006138"/>
                  <a:pt x="0" y="959772"/>
                  <a:pt x="0" y="911425"/>
                </a:cubicBezTo>
                <a:lnTo>
                  <a:pt x="0" y="182290"/>
                </a:lnTo>
                <a:close/>
              </a:path>
            </a:pathLst>
          </a:custGeom>
          <a:solidFill>
            <a:srgbClr val="39AECA"/>
          </a:solidFill>
          <a:effectLst>
            <a:outerShdw blurRad="50800" dist="241300" dir="2700000" algn="tl" rotWithShape="0">
              <a:prstClr val="black">
                <a:alpha val="40000"/>
              </a:prstClr>
            </a:outerShdw>
          </a:effectLst>
          <a:scene3d>
            <a:camera prst="orthographicFront"/>
            <a:lightRig rig="threePt" dir="t"/>
          </a:scene3d>
          <a:sp3d>
            <a:bevelT w="101600" h="114300"/>
          </a:sp3d>
        </p:spPr>
        <p:style>
          <a:lnRef idx="2">
            <a:schemeClr val="lt1">
              <a:hueOff val="0"/>
              <a:satOff val="0"/>
              <a:lumOff val="0"/>
              <a:alphaOff val="0"/>
            </a:schemeClr>
          </a:lnRef>
          <a:fillRef idx="1">
            <a:scrgbClr r="0" g="0" b="0"/>
          </a:fillRef>
          <a:effectRef idx="0">
            <a:scrgbClr r="0" g="0" b="0"/>
          </a:effectRef>
          <a:fontRef idx="minor">
            <a:schemeClr val="lt1"/>
          </a:fontRef>
        </p:style>
        <p:txBody>
          <a:bodyPr spcFirstLastPara="0" vert="horz" wrap="square" lIns="144831" tIns="144831" rIns="144831" bIns="144831" numCol="1" spcCol="1270" anchor="t" anchorCtr="0">
            <a:noAutofit/>
            <a:sp3d extrusionH="57150" prstMaterial="metal">
              <a:bevelT w="50800" h="38100"/>
            </a:sp3d>
          </a:bodyPr>
          <a:lstStyle/>
          <a:p>
            <a:pPr lvl="0" algn="ctr" defTabSz="1066800">
              <a:lnSpc>
                <a:spcPct val="90000"/>
              </a:lnSpc>
              <a:spcBef>
                <a:spcPct val="0"/>
              </a:spcBef>
              <a:spcAft>
                <a:spcPct val="35000"/>
              </a:spcAft>
            </a:pPr>
            <a:r>
              <a:rPr lang="en-US" sz="2000">
                <a:solidFill>
                  <a:schemeClr val="tx1"/>
                </a:solidFill>
                <a:effectLst>
                  <a:outerShdw blurRad="50800" dir="2700000" algn="tl" rotWithShape="0">
                    <a:prstClr val="black">
                      <a:alpha val="40000"/>
                    </a:prstClr>
                  </a:outerShdw>
                </a:effectLst>
              </a:rPr>
              <a:t>Provoked by</a:t>
            </a:r>
            <a:r>
              <a:rPr lang="en-US" sz="2000" kern="1200">
                <a:solidFill>
                  <a:schemeClr val="tx1"/>
                </a:solidFill>
                <a:effectLst>
                  <a:outerShdw blurRad="50800" dir="2700000" algn="tl" rotWithShape="0">
                    <a:prstClr val="black">
                      <a:alpha val="40000"/>
                    </a:prstClr>
                  </a:outerShdw>
                </a:effectLst>
              </a:rPr>
              <a:t>:</a:t>
            </a:r>
          </a:p>
        </p:txBody>
      </p:sp>
      <p:sp>
        <p:nvSpPr>
          <p:cNvPr id="10" name="Tekstboks 17"/>
          <p:cNvSpPr txBox="1"/>
          <p:nvPr/>
        </p:nvSpPr>
        <p:spPr>
          <a:xfrm>
            <a:off x="3923928" y="1549369"/>
            <a:ext cx="1368151" cy="276999"/>
          </a:xfrm>
          <a:prstGeom prst="rect">
            <a:avLst/>
          </a:prstGeom>
          <a:noFill/>
        </p:spPr>
        <p:txBody>
          <a:bodyPr wrap="square" rtlCol="0">
            <a:spAutoFit/>
          </a:bodyPr>
          <a:lstStyle/>
          <a:p>
            <a:pPr algn="ctr"/>
            <a:r>
              <a:rPr lang="en-US" sz="1200">
                <a:solidFill>
                  <a:schemeClr val="bg1"/>
                </a:solidFill>
                <a:latin typeface="Franklin Gothic Book" panose="020B0503020102020204" pitchFamily="34" charset="0"/>
              </a:rPr>
              <a:t>TAKES ACTION</a:t>
            </a:r>
          </a:p>
        </p:txBody>
      </p:sp>
      <p:sp>
        <p:nvSpPr>
          <p:cNvPr id="11" name="Tekstboks 18"/>
          <p:cNvSpPr txBox="1"/>
          <p:nvPr/>
        </p:nvSpPr>
        <p:spPr>
          <a:xfrm>
            <a:off x="6300192" y="2815830"/>
            <a:ext cx="1000354" cy="276999"/>
          </a:xfrm>
          <a:prstGeom prst="rect">
            <a:avLst/>
          </a:prstGeom>
          <a:noFill/>
        </p:spPr>
        <p:txBody>
          <a:bodyPr wrap="square" rtlCol="0">
            <a:spAutoFit/>
          </a:bodyPr>
          <a:lstStyle/>
          <a:p>
            <a:pPr algn="ctr"/>
            <a:r>
              <a:rPr lang="en-US" sz="1200">
                <a:solidFill>
                  <a:schemeClr val="bg1"/>
                </a:solidFill>
                <a:latin typeface="Franklin Gothic Book" panose="020B0503020102020204" pitchFamily="34" charset="0"/>
              </a:rPr>
              <a:t>BULLDOZES </a:t>
            </a:r>
          </a:p>
        </p:txBody>
      </p:sp>
      <p:sp>
        <p:nvSpPr>
          <p:cNvPr id="12" name="Tekstboks 20"/>
          <p:cNvSpPr txBox="1"/>
          <p:nvPr/>
        </p:nvSpPr>
        <p:spPr>
          <a:xfrm>
            <a:off x="3641978" y="4492919"/>
            <a:ext cx="2000705" cy="461665"/>
          </a:xfrm>
          <a:prstGeom prst="rect">
            <a:avLst/>
          </a:prstGeom>
          <a:noFill/>
        </p:spPr>
        <p:txBody>
          <a:bodyPr wrap="square" rtlCol="0">
            <a:spAutoFit/>
          </a:bodyPr>
          <a:lstStyle/>
          <a:p>
            <a:pPr algn="ctr"/>
            <a:r>
              <a:rPr lang="en-US" sz="1200">
                <a:solidFill>
                  <a:schemeClr val="bg1"/>
                </a:solidFill>
                <a:latin typeface="Franklin Gothic Book" panose="020B0503020102020204" pitchFamily="34" charset="0"/>
              </a:rPr>
              <a:t>BRING OTHERS ALONG FOR GREATER IMPACT </a:t>
            </a:r>
          </a:p>
        </p:txBody>
      </p:sp>
      <p:sp>
        <p:nvSpPr>
          <p:cNvPr id="13" name="Tekstboks 23"/>
          <p:cNvSpPr txBox="1"/>
          <p:nvPr/>
        </p:nvSpPr>
        <p:spPr>
          <a:xfrm>
            <a:off x="1881586" y="2785391"/>
            <a:ext cx="1800635" cy="276999"/>
          </a:xfrm>
          <a:prstGeom prst="rect">
            <a:avLst/>
          </a:prstGeom>
          <a:noFill/>
        </p:spPr>
        <p:txBody>
          <a:bodyPr wrap="square" rtlCol="0">
            <a:spAutoFit/>
          </a:bodyPr>
          <a:lstStyle/>
          <a:p>
            <a:pPr algn="ctr"/>
            <a:r>
              <a:rPr lang="en-US" sz="1200">
                <a:solidFill>
                  <a:schemeClr val="bg1"/>
                </a:solidFill>
                <a:latin typeface="Franklin Gothic Book" panose="020B0503020102020204" pitchFamily="34" charset="0"/>
              </a:rPr>
              <a:t>A DEPENDENT PERSON</a:t>
            </a:r>
          </a:p>
        </p:txBody>
      </p:sp>
    </p:spTree>
    <p:extLst>
      <p:ext uri="{BB962C8B-B14F-4D97-AF65-F5344CB8AC3E}">
        <p14:creationId xmlns:p14="http://schemas.microsoft.com/office/powerpoint/2010/main" val="3471431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dissolve">
                                      <p:cBhvr>
                                        <p:cTn id="13" dur="500"/>
                                        <p:tgtEl>
                                          <p:spTgt spid="8"/>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dissolve">
                                      <p:cBhvr>
                                        <p:cTn id="16" dur="500"/>
                                        <p:tgtEl>
                                          <p:spTgt spid="9"/>
                                        </p:tgtEl>
                                      </p:cBhvr>
                                    </p:animEffect>
                                  </p:childTnLst>
                                </p:cTn>
                              </p:par>
                              <p:par>
                                <p:cTn id="17" presetID="31" presetClass="entr" presetSubtype="0" fill="hold" nodeType="withEffect">
                                  <p:stCondLst>
                                    <p:cond delay="0"/>
                                  </p:stCondLst>
                                  <p:iterate type="lt">
                                    <p:tmPct val="5000"/>
                                  </p:iterate>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anim calcmode="lin" valueType="num">
                                      <p:cBhvr>
                                        <p:cTn id="21" dur="1000" fill="hold"/>
                                        <p:tgtEl>
                                          <p:spTgt spid="5"/>
                                        </p:tgtEl>
                                        <p:attrNameLst>
                                          <p:attrName>style.rotation</p:attrName>
                                        </p:attrNameLst>
                                      </p:cBhvr>
                                      <p:tavLst>
                                        <p:tav tm="0">
                                          <p:val>
                                            <p:fltVal val="90"/>
                                          </p:val>
                                        </p:tav>
                                        <p:tav tm="100000">
                                          <p:val>
                                            <p:fltVal val="0"/>
                                          </p:val>
                                        </p:tav>
                                      </p:tavLst>
                                    </p:anim>
                                    <p:animEffect transition="in" filter="fade">
                                      <p:cBhvr>
                                        <p:cTn id="22" dur="1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dissolv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dissolv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dissolve">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p:bldP spid="11" grpId="0"/>
      <p:bldP spid="12" grpId="0"/>
      <p:bldP spid="13"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1"/>
          </p:nvPr>
        </p:nvSpPr>
        <p:spPr>
          <a:xfrm>
            <a:off x="107505" y="0"/>
            <a:ext cx="6008138" cy="883828"/>
          </a:xfrm>
        </p:spPr>
        <p:txBody>
          <a:bodyPr/>
          <a:lstStyle/>
          <a:p>
            <a:r>
              <a:rPr lang="en-US"/>
              <a:t>EASI strengths &amp; Weaknesses FRAMEWORK</a:t>
            </a:r>
          </a:p>
        </p:txBody>
      </p:sp>
      <p:sp>
        <p:nvSpPr>
          <p:cNvPr id="3" name="Pladsholder til tekst 2"/>
          <p:cNvSpPr>
            <a:spLocks noGrp="1"/>
          </p:cNvSpPr>
          <p:nvPr>
            <p:ph type="body" sz="quarter" idx="13"/>
          </p:nvPr>
        </p:nvSpPr>
        <p:spPr/>
        <p:txBody>
          <a:bodyPr/>
          <a:lstStyle/>
          <a:p>
            <a:endParaRPr lang="en-US"/>
          </a:p>
        </p:txBody>
      </p:sp>
      <p:grpSp>
        <p:nvGrpSpPr>
          <p:cNvPr id="5" name="Gruppe 4">
            <a:extLst>
              <a:ext uri="{FF2B5EF4-FFF2-40B4-BE49-F238E27FC236}">
                <a16:creationId xmlns:a16="http://schemas.microsoft.com/office/drawing/2014/main" id="{70B4CE10-1C19-4EFE-8FC3-99A37FDE5A35}"/>
              </a:ext>
            </a:extLst>
          </p:cNvPr>
          <p:cNvGrpSpPr/>
          <p:nvPr/>
        </p:nvGrpSpPr>
        <p:grpSpPr>
          <a:xfrm>
            <a:off x="1713653" y="1171430"/>
            <a:ext cx="6105549" cy="3738384"/>
            <a:chOff x="1713653" y="1171430"/>
            <a:chExt cx="6105549" cy="3738384"/>
          </a:xfrm>
        </p:grpSpPr>
        <p:sp>
          <p:nvSpPr>
            <p:cNvPr id="6" name="Cirkulær pil 5"/>
            <p:cNvSpPr/>
            <p:nvPr/>
          </p:nvSpPr>
          <p:spPr>
            <a:xfrm>
              <a:off x="2555312" y="1459411"/>
              <a:ext cx="4412106" cy="3140306"/>
            </a:xfrm>
            <a:prstGeom prst="circularArrow">
              <a:avLst>
                <a:gd name="adj1" fmla="val 4668"/>
                <a:gd name="adj2" fmla="val 272909"/>
                <a:gd name="adj3" fmla="val 13152637"/>
                <a:gd name="adj4" fmla="val 17815880"/>
                <a:gd name="adj5" fmla="val 4847"/>
              </a:avLst>
            </a:prstGeom>
            <a:solidFill>
              <a:schemeClr val="tx1"/>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7" name="Kombinationstegning 6"/>
            <p:cNvSpPr/>
            <p:nvPr/>
          </p:nvSpPr>
          <p:spPr>
            <a:xfrm>
              <a:off x="3542785" y="1171430"/>
              <a:ext cx="2136502" cy="783479"/>
            </a:xfrm>
            <a:custGeom>
              <a:avLst/>
              <a:gdLst>
                <a:gd name="connsiteX0" fmla="*/ 0 w 2673651"/>
                <a:gd name="connsiteY0" fmla="*/ 182290 h 1093716"/>
                <a:gd name="connsiteX1" fmla="*/ 53392 w 2673651"/>
                <a:gd name="connsiteY1" fmla="*/ 53392 h 1093716"/>
                <a:gd name="connsiteX2" fmla="*/ 182291 w 2673651"/>
                <a:gd name="connsiteY2" fmla="*/ 1 h 1093716"/>
                <a:gd name="connsiteX3" fmla="*/ 2491361 w 2673651"/>
                <a:gd name="connsiteY3" fmla="*/ 0 h 1093716"/>
                <a:gd name="connsiteX4" fmla="*/ 2620259 w 2673651"/>
                <a:gd name="connsiteY4" fmla="*/ 53392 h 1093716"/>
                <a:gd name="connsiteX5" fmla="*/ 2673650 w 2673651"/>
                <a:gd name="connsiteY5" fmla="*/ 182291 h 1093716"/>
                <a:gd name="connsiteX6" fmla="*/ 2673651 w 2673651"/>
                <a:gd name="connsiteY6" fmla="*/ 911426 h 1093716"/>
                <a:gd name="connsiteX7" fmla="*/ 2620259 w 2673651"/>
                <a:gd name="connsiteY7" fmla="*/ 1040325 h 1093716"/>
                <a:gd name="connsiteX8" fmla="*/ 2491360 w 2673651"/>
                <a:gd name="connsiteY8" fmla="*/ 1093716 h 1093716"/>
                <a:gd name="connsiteX9" fmla="*/ 182290 w 2673651"/>
                <a:gd name="connsiteY9" fmla="*/ 1093716 h 1093716"/>
                <a:gd name="connsiteX10" fmla="*/ 53391 w 2673651"/>
                <a:gd name="connsiteY10" fmla="*/ 1040324 h 1093716"/>
                <a:gd name="connsiteX11" fmla="*/ 0 w 2673651"/>
                <a:gd name="connsiteY11" fmla="*/ 911425 h 1093716"/>
                <a:gd name="connsiteX12" fmla="*/ 0 w 2673651"/>
                <a:gd name="connsiteY12" fmla="*/ 182290 h 109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73651" h="1093716">
                  <a:moveTo>
                    <a:pt x="0" y="182290"/>
                  </a:moveTo>
                  <a:cubicBezTo>
                    <a:pt x="0" y="133944"/>
                    <a:pt x="19206" y="87577"/>
                    <a:pt x="53392" y="53392"/>
                  </a:cubicBezTo>
                  <a:cubicBezTo>
                    <a:pt x="87578" y="19206"/>
                    <a:pt x="133944" y="1"/>
                    <a:pt x="182291" y="1"/>
                  </a:cubicBezTo>
                  <a:lnTo>
                    <a:pt x="2491361" y="0"/>
                  </a:lnTo>
                  <a:cubicBezTo>
                    <a:pt x="2539707" y="0"/>
                    <a:pt x="2586074" y="19206"/>
                    <a:pt x="2620259" y="53392"/>
                  </a:cubicBezTo>
                  <a:cubicBezTo>
                    <a:pt x="2654445" y="87578"/>
                    <a:pt x="2673650" y="133944"/>
                    <a:pt x="2673650" y="182291"/>
                  </a:cubicBezTo>
                  <a:cubicBezTo>
                    <a:pt x="2673650" y="425336"/>
                    <a:pt x="2673651" y="668381"/>
                    <a:pt x="2673651" y="911426"/>
                  </a:cubicBezTo>
                  <a:cubicBezTo>
                    <a:pt x="2673651" y="959772"/>
                    <a:pt x="2654445" y="1006139"/>
                    <a:pt x="2620259" y="1040325"/>
                  </a:cubicBezTo>
                  <a:cubicBezTo>
                    <a:pt x="2586073" y="1074511"/>
                    <a:pt x="2539707" y="1093716"/>
                    <a:pt x="2491360" y="1093716"/>
                  </a:cubicBezTo>
                  <a:lnTo>
                    <a:pt x="182290" y="1093716"/>
                  </a:lnTo>
                  <a:cubicBezTo>
                    <a:pt x="133944" y="1093716"/>
                    <a:pt x="87577" y="1074510"/>
                    <a:pt x="53391" y="1040324"/>
                  </a:cubicBezTo>
                  <a:cubicBezTo>
                    <a:pt x="19205" y="1006138"/>
                    <a:pt x="0" y="959772"/>
                    <a:pt x="0" y="911425"/>
                  </a:cubicBezTo>
                  <a:lnTo>
                    <a:pt x="0" y="182290"/>
                  </a:lnTo>
                  <a:close/>
                </a:path>
              </a:pathLst>
            </a:custGeom>
            <a:solidFill>
              <a:srgbClr val="39AECA"/>
            </a:solidFill>
            <a:effectLst>
              <a:outerShdw blurRad="50800" dist="241300" dir="2700000" algn="tl" rotWithShape="0">
                <a:prstClr val="black">
                  <a:alpha val="40000"/>
                </a:prstClr>
              </a:outerShdw>
            </a:effectLst>
            <a:scene3d>
              <a:camera prst="orthographicFront"/>
              <a:lightRig rig="threePt" dir="t"/>
            </a:scene3d>
            <a:sp3d>
              <a:bevelT w="101600" h="114300"/>
            </a:sp3d>
          </p:spPr>
          <p:style>
            <a:lnRef idx="2">
              <a:schemeClr val="lt1">
                <a:hueOff val="0"/>
                <a:satOff val="0"/>
                <a:lumOff val="0"/>
                <a:alphaOff val="0"/>
              </a:schemeClr>
            </a:lnRef>
            <a:fillRef idx="1">
              <a:scrgbClr r="0" g="0" b="0"/>
            </a:fillRef>
            <a:effectRef idx="0">
              <a:scrgbClr r="0" g="0" b="0"/>
            </a:effectRef>
            <a:fontRef idx="minor">
              <a:schemeClr val="lt1"/>
            </a:fontRef>
          </p:style>
          <p:txBody>
            <a:bodyPr spcFirstLastPara="0" vert="horz" wrap="square" lIns="144831" tIns="144831" rIns="144831" bIns="144831" numCol="1" spcCol="1270" anchor="t" anchorCtr="0">
              <a:noAutofit/>
              <a:sp3d extrusionH="57150" prstMaterial="metal">
                <a:bevelT w="50800" h="38100"/>
              </a:sp3d>
            </a:bodyPr>
            <a:lstStyle/>
            <a:p>
              <a:pPr lvl="0" algn="ctr" defTabSz="1066800">
                <a:lnSpc>
                  <a:spcPct val="90000"/>
                </a:lnSpc>
                <a:spcBef>
                  <a:spcPct val="0"/>
                </a:spcBef>
                <a:spcAft>
                  <a:spcPct val="35000"/>
                </a:spcAft>
              </a:pPr>
              <a:r>
                <a:rPr lang="en-US" sz="2000">
                  <a:solidFill>
                    <a:schemeClr val="tx1"/>
                  </a:solidFill>
                  <a:effectLst>
                    <a:outerShdw blurRad="50800" dir="2700000" algn="tl" rotWithShape="0">
                      <a:prstClr val="black">
                        <a:alpha val="40000"/>
                      </a:prstClr>
                    </a:outerShdw>
                  </a:effectLst>
                  <a:latin typeface="Franklin Gothic Book" panose="020B0503020102020204" pitchFamily="34" charset="0"/>
                </a:rPr>
                <a:t>Strength:</a:t>
              </a:r>
            </a:p>
          </p:txBody>
        </p:sp>
        <p:sp>
          <p:nvSpPr>
            <p:cNvPr id="8" name="Kombinationstegning 7"/>
            <p:cNvSpPr/>
            <p:nvPr/>
          </p:nvSpPr>
          <p:spPr>
            <a:xfrm>
              <a:off x="5682700" y="2463577"/>
              <a:ext cx="2136502" cy="783479"/>
            </a:xfrm>
            <a:custGeom>
              <a:avLst/>
              <a:gdLst>
                <a:gd name="connsiteX0" fmla="*/ 0 w 2673651"/>
                <a:gd name="connsiteY0" fmla="*/ 182290 h 1093716"/>
                <a:gd name="connsiteX1" fmla="*/ 53392 w 2673651"/>
                <a:gd name="connsiteY1" fmla="*/ 53392 h 1093716"/>
                <a:gd name="connsiteX2" fmla="*/ 182291 w 2673651"/>
                <a:gd name="connsiteY2" fmla="*/ 1 h 1093716"/>
                <a:gd name="connsiteX3" fmla="*/ 2491361 w 2673651"/>
                <a:gd name="connsiteY3" fmla="*/ 0 h 1093716"/>
                <a:gd name="connsiteX4" fmla="*/ 2620259 w 2673651"/>
                <a:gd name="connsiteY4" fmla="*/ 53392 h 1093716"/>
                <a:gd name="connsiteX5" fmla="*/ 2673650 w 2673651"/>
                <a:gd name="connsiteY5" fmla="*/ 182291 h 1093716"/>
                <a:gd name="connsiteX6" fmla="*/ 2673651 w 2673651"/>
                <a:gd name="connsiteY6" fmla="*/ 911426 h 1093716"/>
                <a:gd name="connsiteX7" fmla="*/ 2620259 w 2673651"/>
                <a:gd name="connsiteY7" fmla="*/ 1040325 h 1093716"/>
                <a:gd name="connsiteX8" fmla="*/ 2491360 w 2673651"/>
                <a:gd name="connsiteY8" fmla="*/ 1093716 h 1093716"/>
                <a:gd name="connsiteX9" fmla="*/ 182290 w 2673651"/>
                <a:gd name="connsiteY9" fmla="*/ 1093716 h 1093716"/>
                <a:gd name="connsiteX10" fmla="*/ 53391 w 2673651"/>
                <a:gd name="connsiteY10" fmla="*/ 1040324 h 1093716"/>
                <a:gd name="connsiteX11" fmla="*/ 0 w 2673651"/>
                <a:gd name="connsiteY11" fmla="*/ 911425 h 1093716"/>
                <a:gd name="connsiteX12" fmla="*/ 0 w 2673651"/>
                <a:gd name="connsiteY12" fmla="*/ 182290 h 109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73651" h="1093716">
                  <a:moveTo>
                    <a:pt x="0" y="182290"/>
                  </a:moveTo>
                  <a:cubicBezTo>
                    <a:pt x="0" y="133944"/>
                    <a:pt x="19206" y="87577"/>
                    <a:pt x="53392" y="53392"/>
                  </a:cubicBezTo>
                  <a:cubicBezTo>
                    <a:pt x="87578" y="19206"/>
                    <a:pt x="133944" y="1"/>
                    <a:pt x="182291" y="1"/>
                  </a:cubicBezTo>
                  <a:lnTo>
                    <a:pt x="2491361" y="0"/>
                  </a:lnTo>
                  <a:cubicBezTo>
                    <a:pt x="2539707" y="0"/>
                    <a:pt x="2586074" y="19206"/>
                    <a:pt x="2620259" y="53392"/>
                  </a:cubicBezTo>
                  <a:cubicBezTo>
                    <a:pt x="2654445" y="87578"/>
                    <a:pt x="2673650" y="133944"/>
                    <a:pt x="2673650" y="182291"/>
                  </a:cubicBezTo>
                  <a:cubicBezTo>
                    <a:pt x="2673650" y="425336"/>
                    <a:pt x="2673651" y="668381"/>
                    <a:pt x="2673651" y="911426"/>
                  </a:cubicBezTo>
                  <a:cubicBezTo>
                    <a:pt x="2673651" y="959772"/>
                    <a:pt x="2654445" y="1006139"/>
                    <a:pt x="2620259" y="1040325"/>
                  </a:cubicBezTo>
                  <a:cubicBezTo>
                    <a:pt x="2586073" y="1074511"/>
                    <a:pt x="2539707" y="1093716"/>
                    <a:pt x="2491360" y="1093716"/>
                  </a:cubicBezTo>
                  <a:lnTo>
                    <a:pt x="182290" y="1093716"/>
                  </a:lnTo>
                  <a:cubicBezTo>
                    <a:pt x="133944" y="1093716"/>
                    <a:pt x="87577" y="1074510"/>
                    <a:pt x="53391" y="1040324"/>
                  </a:cubicBezTo>
                  <a:cubicBezTo>
                    <a:pt x="19205" y="1006138"/>
                    <a:pt x="0" y="959772"/>
                    <a:pt x="0" y="911425"/>
                  </a:cubicBezTo>
                  <a:lnTo>
                    <a:pt x="0" y="182290"/>
                  </a:lnTo>
                  <a:close/>
                </a:path>
              </a:pathLst>
            </a:custGeom>
            <a:solidFill>
              <a:srgbClr val="39AECA"/>
            </a:solidFill>
            <a:effectLst>
              <a:outerShdw blurRad="50800" dist="241300" dir="2700000" algn="tl" rotWithShape="0">
                <a:prstClr val="black">
                  <a:alpha val="40000"/>
                </a:prstClr>
              </a:outerShdw>
            </a:effectLst>
            <a:scene3d>
              <a:camera prst="orthographicFront"/>
              <a:lightRig rig="threePt" dir="t"/>
            </a:scene3d>
            <a:sp3d>
              <a:bevelT w="101600" h="114300"/>
            </a:sp3d>
          </p:spPr>
          <p:style>
            <a:lnRef idx="2">
              <a:schemeClr val="lt1">
                <a:hueOff val="0"/>
                <a:satOff val="0"/>
                <a:lumOff val="0"/>
                <a:alphaOff val="0"/>
              </a:schemeClr>
            </a:lnRef>
            <a:fillRef idx="1">
              <a:scrgbClr r="0" g="0" b="0"/>
            </a:fillRef>
            <a:effectRef idx="0">
              <a:scrgbClr r="0" g="0" b="0"/>
            </a:effectRef>
            <a:fontRef idx="minor">
              <a:schemeClr val="lt1"/>
            </a:fontRef>
          </p:style>
          <p:txBody>
            <a:bodyPr spcFirstLastPara="0" vert="horz" wrap="square" lIns="144831" tIns="144831" rIns="144831" bIns="144831" numCol="1" spcCol="1270" anchor="t" anchorCtr="0">
              <a:noAutofit/>
              <a:sp3d extrusionH="57150" prstMaterial="metal">
                <a:bevelT w="50800" h="38100"/>
              </a:sp3d>
            </a:bodyPr>
            <a:lstStyle/>
            <a:p>
              <a:pPr lvl="0" algn="ctr" defTabSz="1066800">
                <a:lnSpc>
                  <a:spcPct val="90000"/>
                </a:lnSpc>
                <a:spcBef>
                  <a:spcPct val="0"/>
                </a:spcBef>
                <a:spcAft>
                  <a:spcPct val="35000"/>
                </a:spcAft>
              </a:pPr>
              <a:r>
                <a:rPr lang="en-US" sz="2000">
                  <a:solidFill>
                    <a:schemeClr val="tx1"/>
                  </a:solidFill>
                  <a:effectLst>
                    <a:outerShdw blurRad="50800" dir="2700000" algn="tl" rotWithShape="0">
                      <a:prstClr val="black">
                        <a:alpha val="40000"/>
                      </a:prstClr>
                    </a:outerShdw>
                  </a:effectLst>
                  <a:latin typeface="Franklin Gothic Book" panose="020B0503020102020204" pitchFamily="34" charset="0"/>
                </a:rPr>
                <a:t>Pitfall:</a:t>
              </a:r>
            </a:p>
          </p:txBody>
        </p:sp>
        <p:sp>
          <p:nvSpPr>
            <p:cNvPr id="9" name="Kombinationstegning 8"/>
            <p:cNvSpPr/>
            <p:nvPr/>
          </p:nvSpPr>
          <p:spPr>
            <a:xfrm>
              <a:off x="3548165" y="4126335"/>
              <a:ext cx="2136502" cy="783479"/>
            </a:xfrm>
            <a:custGeom>
              <a:avLst/>
              <a:gdLst>
                <a:gd name="connsiteX0" fmla="*/ 0 w 2673651"/>
                <a:gd name="connsiteY0" fmla="*/ 182290 h 1093716"/>
                <a:gd name="connsiteX1" fmla="*/ 53392 w 2673651"/>
                <a:gd name="connsiteY1" fmla="*/ 53392 h 1093716"/>
                <a:gd name="connsiteX2" fmla="*/ 182291 w 2673651"/>
                <a:gd name="connsiteY2" fmla="*/ 1 h 1093716"/>
                <a:gd name="connsiteX3" fmla="*/ 2491361 w 2673651"/>
                <a:gd name="connsiteY3" fmla="*/ 0 h 1093716"/>
                <a:gd name="connsiteX4" fmla="*/ 2620259 w 2673651"/>
                <a:gd name="connsiteY4" fmla="*/ 53392 h 1093716"/>
                <a:gd name="connsiteX5" fmla="*/ 2673650 w 2673651"/>
                <a:gd name="connsiteY5" fmla="*/ 182291 h 1093716"/>
                <a:gd name="connsiteX6" fmla="*/ 2673651 w 2673651"/>
                <a:gd name="connsiteY6" fmla="*/ 911426 h 1093716"/>
                <a:gd name="connsiteX7" fmla="*/ 2620259 w 2673651"/>
                <a:gd name="connsiteY7" fmla="*/ 1040325 h 1093716"/>
                <a:gd name="connsiteX8" fmla="*/ 2491360 w 2673651"/>
                <a:gd name="connsiteY8" fmla="*/ 1093716 h 1093716"/>
                <a:gd name="connsiteX9" fmla="*/ 182290 w 2673651"/>
                <a:gd name="connsiteY9" fmla="*/ 1093716 h 1093716"/>
                <a:gd name="connsiteX10" fmla="*/ 53391 w 2673651"/>
                <a:gd name="connsiteY10" fmla="*/ 1040324 h 1093716"/>
                <a:gd name="connsiteX11" fmla="*/ 0 w 2673651"/>
                <a:gd name="connsiteY11" fmla="*/ 911425 h 1093716"/>
                <a:gd name="connsiteX12" fmla="*/ 0 w 2673651"/>
                <a:gd name="connsiteY12" fmla="*/ 182290 h 109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73651" h="1093716">
                  <a:moveTo>
                    <a:pt x="0" y="182290"/>
                  </a:moveTo>
                  <a:cubicBezTo>
                    <a:pt x="0" y="133944"/>
                    <a:pt x="19206" y="87577"/>
                    <a:pt x="53392" y="53392"/>
                  </a:cubicBezTo>
                  <a:cubicBezTo>
                    <a:pt x="87578" y="19206"/>
                    <a:pt x="133944" y="1"/>
                    <a:pt x="182291" y="1"/>
                  </a:cubicBezTo>
                  <a:lnTo>
                    <a:pt x="2491361" y="0"/>
                  </a:lnTo>
                  <a:cubicBezTo>
                    <a:pt x="2539707" y="0"/>
                    <a:pt x="2586074" y="19206"/>
                    <a:pt x="2620259" y="53392"/>
                  </a:cubicBezTo>
                  <a:cubicBezTo>
                    <a:pt x="2654445" y="87578"/>
                    <a:pt x="2673650" y="133944"/>
                    <a:pt x="2673650" y="182291"/>
                  </a:cubicBezTo>
                  <a:cubicBezTo>
                    <a:pt x="2673650" y="425336"/>
                    <a:pt x="2673651" y="668381"/>
                    <a:pt x="2673651" y="911426"/>
                  </a:cubicBezTo>
                  <a:cubicBezTo>
                    <a:pt x="2673651" y="959772"/>
                    <a:pt x="2654445" y="1006139"/>
                    <a:pt x="2620259" y="1040325"/>
                  </a:cubicBezTo>
                  <a:cubicBezTo>
                    <a:pt x="2586073" y="1074511"/>
                    <a:pt x="2539707" y="1093716"/>
                    <a:pt x="2491360" y="1093716"/>
                  </a:cubicBezTo>
                  <a:lnTo>
                    <a:pt x="182290" y="1093716"/>
                  </a:lnTo>
                  <a:cubicBezTo>
                    <a:pt x="133944" y="1093716"/>
                    <a:pt x="87577" y="1074510"/>
                    <a:pt x="53391" y="1040324"/>
                  </a:cubicBezTo>
                  <a:cubicBezTo>
                    <a:pt x="19205" y="1006138"/>
                    <a:pt x="0" y="959772"/>
                    <a:pt x="0" y="911425"/>
                  </a:cubicBezTo>
                  <a:lnTo>
                    <a:pt x="0" y="182290"/>
                  </a:lnTo>
                  <a:close/>
                </a:path>
              </a:pathLst>
            </a:custGeom>
            <a:solidFill>
              <a:srgbClr val="39AECA"/>
            </a:solidFill>
            <a:effectLst>
              <a:outerShdw blurRad="50800" dist="241300" dir="2700000" algn="tl" rotWithShape="0">
                <a:prstClr val="black">
                  <a:alpha val="40000"/>
                </a:prstClr>
              </a:outerShdw>
            </a:effectLst>
            <a:scene3d>
              <a:camera prst="orthographicFront"/>
              <a:lightRig rig="threePt" dir="t"/>
            </a:scene3d>
            <a:sp3d>
              <a:bevelT w="101600" h="114300"/>
            </a:sp3d>
          </p:spPr>
          <p:style>
            <a:lnRef idx="2">
              <a:schemeClr val="lt1">
                <a:hueOff val="0"/>
                <a:satOff val="0"/>
                <a:lumOff val="0"/>
                <a:alphaOff val="0"/>
              </a:schemeClr>
            </a:lnRef>
            <a:fillRef idx="1">
              <a:scrgbClr r="0" g="0" b="0"/>
            </a:fillRef>
            <a:effectRef idx="0">
              <a:scrgbClr r="0" g="0" b="0"/>
            </a:effectRef>
            <a:fontRef idx="minor">
              <a:schemeClr val="lt1"/>
            </a:fontRef>
          </p:style>
          <p:txBody>
            <a:bodyPr spcFirstLastPara="0" vert="horz" wrap="square" lIns="137211" tIns="137211" rIns="137211" bIns="137211" numCol="1" spcCol="1270" anchor="t" anchorCtr="0">
              <a:noAutofit/>
              <a:sp3d extrusionH="57150" prstMaterial="metal">
                <a:bevelT w="50800" h="38100"/>
              </a:sp3d>
            </a:bodyPr>
            <a:lstStyle/>
            <a:p>
              <a:pPr lvl="0" algn="ctr" defTabSz="977900">
                <a:lnSpc>
                  <a:spcPct val="90000"/>
                </a:lnSpc>
                <a:spcBef>
                  <a:spcPct val="0"/>
                </a:spcBef>
                <a:spcAft>
                  <a:spcPct val="35000"/>
                </a:spcAft>
              </a:pPr>
              <a:r>
                <a:rPr lang="en-US" sz="1700">
                  <a:solidFill>
                    <a:schemeClr val="tx1"/>
                  </a:solidFill>
                  <a:effectLst>
                    <a:outerShdw blurRad="50800" dir="2700000" algn="tl" rotWithShape="0">
                      <a:prstClr val="black">
                        <a:alpha val="40000"/>
                      </a:prstClr>
                    </a:outerShdw>
                  </a:effectLst>
                  <a:latin typeface="Franklin Gothic Book" panose="020B0503020102020204" pitchFamily="34" charset="0"/>
                </a:rPr>
                <a:t>Development point</a:t>
              </a:r>
              <a:r>
                <a:rPr lang="en-US" sz="1700">
                  <a:solidFill>
                    <a:schemeClr val="tx1"/>
                  </a:solidFill>
                  <a:effectLst>
                    <a:outerShdw blurRad="50800" dir="2700000" algn="tl" rotWithShape="0">
                      <a:prstClr val="black">
                        <a:alpha val="40000"/>
                      </a:prstClr>
                    </a:outerShdw>
                  </a:effectLst>
                </a:rPr>
                <a:t>:</a:t>
              </a:r>
            </a:p>
          </p:txBody>
        </p:sp>
        <p:sp>
          <p:nvSpPr>
            <p:cNvPr id="10" name="Kombinationstegning 9"/>
            <p:cNvSpPr/>
            <p:nvPr/>
          </p:nvSpPr>
          <p:spPr>
            <a:xfrm>
              <a:off x="1713653" y="2433776"/>
              <a:ext cx="2136502" cy="783479"/>
            </a:xfrm>
            <a:custGeom>
              <a:avLst/>
              <a:gdLst>
                <a:gd name="connsiteX0" fmla="*/ 0 w 2673651"/>
                <a:gd name="connsiteY0" fmla="*/ 182290 h 1093716"/>
                <a:gd name="connsiteX1" fmla="*/ 53392 w 2673651"/>
                <a:gd name="connsiteY1" fmla="*/ 53392 h 1093716"/>
                <a:gd name="connsiteX2" fmla="*/ 182291 w 2673651"/>
                <a:gd name="connsiteY2" fmla="*/ 1 h 1093716"/>
                <a:gd name="connsiteX3" fmla="*/ 2491361 w 2673651"/>
                <a:gd name="connsiteY3" fmla="*/ 0 h 1093716"/>
                <a:gd name="connsiteX4" fmla="*/ 2620259 w 2673651"/>
                <a:gd name="connsiteY4" fmla="*/ 53392 h 1093716"/>
                <a:gd name="connsiteX5" fmla="*/ 2673650 w 2673651"/>
                <a:gd name="connsiteY5" fmla="*/ 182291 h 1093716"/>
                <a:gd name="connsiteX6" fmla="*/ 2673651 w 2673651"/>
                <a:gd name="connsiteY6" fmla="*/ 911426 h 1093716"/>
                <a:gd name="connsiteX7" fmla="*/ 2620259 w 2673651"/>
                <a:gd name="connsiteY7" fmla="*/ 1040325 h 1093716"/>
                <a:gd name="connsiteX8" fmla="*/ 2491360 w 2673651"/>
                <a:gd name="connsiteY8" fmla="*/ 1093716 h 1093716"/>
                <a:gd name="connsiteX9" fmla="*/ 182290 w 2673651"/>
                <a:gd name="connsiteY9" fmla="*/ 1093716 h 1093716"/>
                <a:gd name="connsiteX10" fmla="*/ 53391 w 2673651"/>
                <a:gd name="connsiteY10" fmla="*/ 1040324 h 1093716"/>
                <a:gd name="connsiteX11" fmla="*/ 0 w 2673651"/>
                <a:gd name="connsiteY11" fmla="*/ 911425 h 1093716"/>
                <a:gd name="connsiteX12" fmla="*/ 0 w 2673651"/>
                <a:gd name="connsiteY12" fmla="*/ 182290 h 109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73651" h="1093716">
                  <a:moveTo>
                    <a:pt x="0" y="182290"/>
                  </a:moveTo>
                  <a:cubicBezTo>
                    <a:pt x="0" y="133944"/>
                    <a:pt x="19206" y="87577"/>
                    <a:pt x="53392" y="53392"/>
                  </a:cubicBezTo>
                  <a:cubicBezTo>
                    <a:pt x="87578" y="19206"/>
                    <a:pt x="133944" y="1"/>
                    <a:pt x="182291" y="1"/>
                  </a:cubicBezTo>
                  <a:lnTo>
                    <a:pt x="2491361" y="0"/>
                  </a:lnTo>
                  <a:cubicBezTo>
                    <a:pt x="2539707" y="0"/>
                    <a:pt x="2586074" y="19206"/>
                    <a:pt x="2620259" y="53392"/>
                  </a:cubicBezTo>
                  <a:cubicBezTo>
                    <a:pt x="2654445" y="87578"/>
                    <a:pt x="2673650" y="133944"/>
                    <a:pt x="2673650" y="182291"/>
                  </a:cubicBezTo>
                  <a:cubicBezTo>
                    <a:pt x="2673650" y="425336"/>
                    <a:pt x="2673651" y="668381"/>
                    <a:pt x="2673651" y="911426"/>
                  </a:cubicBezTo>
                  <a:cubicBezTo>
                    <a:pt x="2673651" y="959772"/>
                    <a:pt x="2654445" y="1006139"/>
                    <a:pt x="2620259" y="1040325"/>
                  </a:cubicBezTo>
                  <a:cubicBezTo>
                    <a:pt x="2586073" y="1074511"/>
                    <a:pt x="2539707" y="1093716"/>
                    <a:pt x="2491360" y="1093716"/>
                  </a:cubicBezTo>
                  <a:lnTo>
                    <a:pt x="182290" y="1093716"/>
                  </a:lnTo>
                  <a:cubicBezTo>
                    <a:pt x="133944" y="1093716"/>
                    <a:pt x="87577" y="1074510"/>
                    <a:pt x="53391" y="1040324"/>
                  </a:cubicBezTo>
                  <a:cubicBezTo>
                    <a:pt x="19205" y="1006138"/>
                    <a:pt x="0" y="959772"/>
                    <a:pt x="0" y="911425"/>
                  </a:cubicBezTo>
                  <a:lnTo>
                    <a:pt x="0" y="182290"/>
                  </a:lnTo>
                  <a:close/>
                </a:path>
              </a:pathLst>
            </a:custGeom>
            <a:solidFill>
              <a:srgbClr val="39AECA"/>
            </a:solidFill>
            <a:effectLst>
              <a:outerShdw blurRad="50800" dist="241300" dir="2700000" algn="tl" rotWithShape="0">
                <a:prstClr val="black">
                  <a:alpha val="40000"/>
                </a:prstClr>
              </a:outerShdw>
            </a:effectLst>
            <a:scene3d>
              <a:camera prst="orthographicFront"/>
              <a:lightRig rig="threePt" dir="t"/>
            </a:scene3d>
            <a:sp3d>
              <a:bevelT w="101600" h="114300"/>
            </a:sp3d>
          </p:spPr>
          <p:style>
            <a:lnRef idx="2">
              <a:schemeClr val="lt1">
                <a:hueOff val="0"/>
                <a:satOff val="0"/>
                <a:lumOff val="0"/>
                <a:alphaOff val="0"/>
              </a:schemeClr>
            </a:lnRef>
            <a:fillRef idx="1">
              <a:scrgbClr r="0" g="0" b="0"/>
            </a:fillRef>
            <a:effectRef idx="0">
              <a:scrgbClr r="0" g="0" b="0"/>
            </a:effectRef>
            <a:fontRef idx="minor">
              <a:schemeClr val="lt1"/>
            </a:fontRef>
          </p:style>
          <p:txBody>
            <a:bodyPr spcFirstLastPara="0" vert="horz" wrap="square" lIns="144831" tIns="144831" rIns="144831" bIns="144831" numCol="1" spcCol="1270" anchor="t" anchorCtr="0">
              <a:noAutofit/>
              <a:sp3d extrusionH="57150" prstMaterial="metal">
                <a:bevelT w="50800" h="38100"/>
              </a:sp3d>
            </a:bodyPr>
            <a:lstStyle/>
            <a:p>
              <a:pPr lvl="0" algn="ctr" defTabSz="1066800">
                <a:lnSpc>
                  <a:spcPct val="90000"/>
                </a:lnSpc>
                <a:spcBef>
                  <a:spcPct val="0"/>
                </a:spcBef>
                <a:spcAft>
                  <a:spcPct val="35000"/>
                </a:spcAft>
              </a:pPr>
              <a:r>
                <a:rPr lang="en-US" sz="2000">
                  <a:solidFill>
                    <a:schemeClr val="tx1"/>
                  </a:solidFill>
                  <a:effectLst>
                    <a:outerShdw blurRad="50800" dir="2700000" algn="tl" rotWithShape="0">
                      <a:prstClr val="black">
                        <a:alpha val="40000"/>
                      </a:prstClr>
                    </a:outerShdw>
                  </a:effectLst>
                </a:rPr>
                <a:t>Provoked by:</a:t>
              </a:r>
            </a:p>
          </p:txBody>
        </p:sp>
        <p:sp>
          <p:nvSpPr>
            <p:cNvPr id="15" name="Line 14">
              <a:extLst>
                <a:ext uri="{FF2B5EF4-FFF2-40B4-BE49-F238E27FC236}">
                  <a16:creationId xmlns:a16="http://schemas.microsoft.com/office/drawing/2014/main" id="{2C7083EA-808D-4BED-AF34-5F5C6C567575}"/>
                </a:ext>
              </a:extLst>
            </p:cNvPr>
            <p:cNvSpPr>
              <a:spLocks noChangeShapeType="1"/>
            </p:cNvSpPr>
            <p:nvPr/>
          </p:nvSpPr>
          <p:spPr bwMode="auto">
            <a:xfrm>
              <a:off x="4644008" y="1976053"/>
              <a:ext cx="19050" cy="1695450"/>
            </a:xfrm>
            <a:prstGeom prst="line">
              <a:avLst/>
            </a:prstGeom>
            <a:noFill/>
            <a:ln w="127000">
              <a:solidFill>
                <a:srgbClr val="39AECA"/>
              </a:solidFill>
              <a:prstDash val="sysDot"/>
              <a:round/>
              <a:headEnd/>
              <a:tailEnd type="triangle" w="med" len="med"/>
            </a:ln>
            <a:effectLst/>
          </p:spPr>
          <p:txBody>
            <a:bodyPr wrap="none" anchor="ctr"/>
            <a:lstStyle/>
            <a:p>
              <a:endParaRPr lang="en-US"/>
            </a:p>
          </p:txBody>
        </p:sp>
      </p:grpSp>
    </p:spTree>
    <p:extLst>
      <p:ext uri="{BB962C8B-B14F-4D97-AF65-F5344CB8AC3E}">
        <p14:creationId xmlns:p14="http://schemas.microsoft.com/office/powerpoint/2010/main" val="165736855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3" name="Undertitel 2">
            <a:extLst>
              <a:ext uri="{FF2B5EF4-FFF2-40B4-BE49-F238E27FC236}">
                <a16:creationId xmlns:a16="http://schemas.microsoft.com/office/drawing/2014/main" id="{9BF1ADDC-370F-4228-89C4-9BD83FB7AE33}"/>
              </a:ext>
            </a:extLst>
          </p:cNvPr>
          <p:cNvSpPr>
            <a:spLocks noGrp="1"/>
          </p:cNvSpPr>
          <p:nvPr>
            <p:ph type="subTitle" idx="1"/>
          </p:nvPr>
        </p:nvSpPr>
        <p:spPr/>
        <p:txBody>
          <a:bodyPr/>
          <a:lstStyle/>
          <a:p>
            <a:pPr marL="285750" indent="-285750">
              <a:buFont typeface="Wingdings" panose="05000000000000000000" pitchFamily="2" charset="2"/>
              <a:buChar char="ü"/>
            </a:pPr>
            <a:r>
              <a:rPr lang="en-GB">
                <a:solidFill>
                  <a:schemeClr val="tx2"/>
                </a:solidFill>
              </a:rPr>
              <a:t>Select and adjust the relevant slides</a:t>
            </a:r>
          </a:p>
          <a:p>
            <a:pPr marL="285750" indent="-285750">
              <a:buFont typeface="Wingdings" panose="05000000000000000000" pitchFamily="2" charset="2"/>
              <a:buChar char="ü"/>
            </a:pPr>
            <a:r>
              <a:rPr lang="en-GB">
                <a:solidFill>
                  <a:schemeClr val="tx2"/>
                </a:solidFill>
              </a:rPr>
              <a:t>Replace analyses with the team’s own analyses</a:t>
            </a:r>
          </a:p>
          <a:p>
            <a:pPr marL="285750" indent="-285750">
              <a:buFont typeface="Wingdings" panose="05000000000000000000" pitchFamily="2" charset="2"/>
              <a:buChar char="ü"/>
            </a:pPr>
            <a:r>
              <a:rPr lang="en-GB">
                <a:solidFill>
                  <a:schemeClr val="tx2"/>
                </a:solidFill>
              </a:rPr>
              <a:t>Delete the other slides</a:t>
            </a:r>
          </a:p>
          <a:p>
            <a:pPr marL="285750" indent="-285750">
              <a:buFont typeface="Wingdings" panose="05000000000000000000" pitchFamily="2" charset="2"/>
              <a:buChar char="ü"/>
            </a:pPr>
            <a:r>
              <a:rPr lang="en-GB">
                <a:solidFill>
                  <a:schemeClr val="tx2"/>
                </a:solidFill>
              </a:rPr>
              <a:t>Delete these instructions</a:t>
            </a:r>
            <a:endParaRPr lang="da-DK">
              <a:solidFill>
                <a:schemeClr val="tx2"/>
              </a:solidFill>
            </a:endParaRPr>
          </a:p>
          <a:p>
            <a:pPr marL="285750" indent="-285750">
              <a:buFont typeface="Wingdings" panose="05000000000000000000" pitchFamily="2" charset="2"/>
              <a:buChar char="ü"/>
            </a:pPr>
            <a:endParaRPr lang="da-DK">
              <a:solidFill>
                <a:schemeClr val="tx2"/>
              </a:solidFill>
              <a:latin typeface="+mn-lt"/>
            </a:endParaRPr>
          </a:p>
        </p:txBody>
      </p:sp>
      <p:sp>
        <p:nvSpPr>
          <p:cNvPr id="4" name="Pladsholder til tekst 3">
            <a:extLst>
              <a:ext uri="{FF2B5EF4-FFF2-40B4-BE49-F238E27FC236}">
                <a16:creationId xmlns:a16="http://schemas.microsoft.com/office/drawing/2014/main" id="{47DCB648-B909-4D9A-899B-98018EBE2D46}"/>
              </a:ext>
            </a:extLst>
          </p:cNvPr>
          <p:cNvSpPr>
            <a:spLocks noGrp="1"/>
          </p:cNvSpPr>
          <p:nvPr>
            <p:ph type="body" sz="quarter" idx="13"/>
          </p:nvPr>
        </p:nvSpPr>
        <p:spPr/>
        <p:txBody>
          <a:bodyPr/>
          <a:lstStyle/>
          <a:p>
            <a:endParaRPr lang="da-DK"/>
          </a:p>
        </p:txBody>
      </p:sp>
      <p:sp>
        <p:nvSpPr>
          <p:cNvPr id="5" name="Pladsholder til tekst 4">
            <a:extLst>
              <a:ext uri="{FF2B5EF4-FFF2-40B4-BE49-F238E27FC236}">
                <a16:creationId xmlns:a16="http://schemas.microsoft.com/office/drawing/2014/main" id="{F853F8E0-DAEB-4B50-AEB1-0B3AD374BEB7}"/>
              </a:ext>
            </a:extLst>
          </p:cNvPr>
          <p:cNvSpPr>
            <a:spLocks noGrp="1"/>
          </p:cNvSpPr>
          <p:nvPr>
            <p:ph type="body" sz="quarter" idx="14"/>
          </p:nvPr>
        </p:nvSpPr>
        <p:spPr>
          <a:xfrm>
            <a:off x="2124074" y="1777380"/>
            <a:ext cx="4968205" cy="792163"/>
          </a:xfrm>
        </p:spPr>
        <p:txBody>
          <a:bodyPr/>
          <a:lstStyle/>
          <a:p>
            <a:r>
              <a:rPr lang="da-DK" b="1">
                <a:solidFill>
                  <a:schemeClr val="tx2"/>
                </a:solidFill>
              </a:rPr>
              <a:t>TOPIC – motivation</a:t>
            </a:r>
          </a:p>
        </p:txBody>
      </p:sp>
    </p:spTree>
    <p:extLst>
      <p:ext uri="{BB962C8B-B14F-4D97-AF65-F5344CB8AC3E}">
        <p14:creationId xmlns:p14="http://schemas.microsoft.com/office/powerpoint/2010/main" val="278147080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1"/>
          </p:nvPr>
        </p:nvSpPr>
        <p:spPr>
          <a:xfrm>
            <a:off x="107505" y="0"/>
            <a:ext cx="4282602" cy="883828"/>
          </a:xfrm>
        </p:spPr>
        <p:txBody>
          <a:bodyPr/>
          <a:lstStyle/>
          <a:p>
            <a:r>
              <a:rPr lang="en-US">
                <a:sym typeface="Tahoma" pitchFamily="34" charset="0"/>
              </a:rPr>
              <a:t>BEHAVIOR VERSUS motivation</a:t>
            </a:r>
          </a:p>
        </p:txBody>
      </p:sp>
      <p:sp>
        <p:nvSpPr>
          <p:cNvPr id="3" name="Pladsholder til tekst 2"/>
          <p:cNvSpPr>
            <a:spLocks noGrp="1"/>
          </p:cNvSpPr>
          <p:nvPr>
            <p:ph type="body" sz="quarter" idx="13"/>
          </p:nvPr>
        </p:nvSpPr>
        <p:spPr/>
        <p:txBody>
          <a:bodyPr/>
          <a:lstStyle/>
          <a:p>
            <a:endParaRPr lang="en-US"/>
          </a:p>
        </p:txBody>
      </p:sp>
      <p:sp>
        <p:nvSpPr>
          <p:cNvPr id="9" name="Pladsholder til indhold 2"/>
          <p:cNvSpPr txBox="1">
            <a:spLocks/>
          </p:cNvSpPr>
          <p:nvPr/>
        </p:nvSpPr>
        <p:spPr>
          <a:xfrm>
            <a:off x="311658" y="1023466"/>
            <a:ext cx="7571184" cy="898724"/>
          </a:xfrm>
          <a:prstGeom prst="rect">
            <a:avLst/>
          </a:prstGeom>
        </p:spPr>
        <p:txBody>
          <a:bodyPr>
            <a:normAutofit/>
          </a:bodyPr>
          <a:lstStyle/>
          <a:p>
            <a:pPr marR="0" lvl="0" algn="l" defTabSz="914400" rtl="0" eaLnBrk="1" fontAlgn="auto" latinLnBrk="0" hangingPunct="1">
              <a:lnSpc>
                <a:spcPct val="100000"/>
              </a:lnSpc>
              <a:spcBef>
                <a:spcPct val="20000"/>
              </a:spcBef>
              <a:spcAft>
                <a:spcPts val="600"/>
              </a:spcAft>
              <a:buClr>
                <a:schemeClr val="tx1"/>
              </a:buClr>
              <a:buSzTx/>
              <a:tabLst/>
              <a:defRPr/>
            </a:pPr>
            <a:r>
              <a:rPr kumimoji="0" lang="en-US" sz="1600" b="0" i="0" u="none" strike="noStrike" kern="1200" cap="none" spc="0" normalizeH="0" baseline="0">
                <a:ln>
                  <a:noFill/>
                </a:ln>
                <a:solidFill>
                  <a:srgbClr val="3D4955"/>
                </a:solidFill>
                <a:effectLst/>
                <a:uLnTx/>
                <a:uFillTx/>
                <a:latin typeface="Franklin Gothic Book" panose="020B0503020102020204" pitchFamily="34" charset="0"/>
                <a:sym typeface="Tahoma" pitchFamily="34" charset="0"/>
              </a:rPr>
              <a:t>Behavior: What we do in our daily work.</a:t>
            </a:r>
          </a:p>
          <a:p>
            <a:pPr marR="0" lvl="0" algn="l" defTabSz="914400" rtl="0" eaLnBrk="1" fontAlgn="auto" latinLnBrk="0" hangingPunct="1">
              <a:lnSpc>
                <a:spcPct val="100000"/>
              </a:lnSpc>
              <a:spcBef>
                <a:spcPct val="20000"/>
              </a:spcBef>
              <a:spcAft>
                <a:spcPts val="600"/>
              </a:spcAft>
              <a:buClr>
                <a:schemeClr val="tx1"/>
              </a:buClr>
              <a:buSzTx/>
              <a:tabLst/>
              <a:defRPr/>
            </a:pPr>
            <a:r>
              <a:rPr kumimoji="0" lang="en-US" sz="1600" b="0" i="0" u="none" strike="noStrike" kern="1200" cap="none" spc="0" normalizeH="0" baseline="0">
                <a:ln>
                  <a:noFill/>
                </a:ln>
                <a:solidFill>
                  <a:srgbClr val="3D4955"/>
                </a:solidFill>
                <a:effectLst/>
                <a:uLnTx/>
                <a:uFillTx/>
                <a:latin typeface="Franklin Gothic Book" panose="020B0503020102020204" pitchFamily="34" charset="0"/>
                <a:sym typeface="Tahoma" pitchFamily="34" charset="0"/>
              </a:rPr>
              <a:t>Motivation: What makes us thrive in our work situation.</a:t>
            </a:r>
          </a:p>
        </p:txBody>
      </p:sp>
      <p:graphicFrame>
        <p:nvGraphicFramePr>
          <p:cNvPr id="4" name="Diagram 3">
            <a:extLst>
              <a:ext uri="{FF2B5EF4-FFF2-40B4-BE49-F238E27FC236}">
                <a16:creationId xmlns:a16="http://schemas.microsoft.com/office/drawing/2014/main" id="{DE2BECD1-8549-41DD-BB1C-FBA0308DD9A2}"/>
              </a:ext>
            </a:extLst>
          </p:cNvPr>
          <p:cNvGraphicFramePr/>
          <p:nvPr>
            <p:extLst>
              <p:ext uri="{D42A27DB-BD31-4B8C-83A1-F6EECF244321}">
                <p14:modId xmlns:p14="http://schemas.microsoft.com/office/powerpoint/2010/main" val="773137372"/>
              </p:ext>
            </p:extLst>
          </p:nvPr>
        </p:nvGraphicFramePr>
        <p:xfrm>
          <a:off x="1613717" y="2137420"/>
          <a:ext cx="5916566" cy="23912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kstfelt 4">
            <a:extLst>
              <a:ext uri="{FF2B5EF4-FFF2-40B4-BE49-F238E27FC236}">
                <a16:creationId xmlns:a16="http://schemas.microsoft.com/office/drawing/2014/main" id="{A4B5F517-1046-4865-85FE-B853B31E7385}"/>
              </a:ext>
            </a:extLst>
          </p:cNvPr>
          <p:cNvSpPr txBox="1"/>
          <p:nvPr/>
        </p:nvSpPr>
        <p:spPr>
          <a:xfrm>
            <a:off x="4125975" y="2857500"/>
            <a:ext cx="788312" cy="1037716"/>
          </a:xfrm>
          <a:prstGeom prst="rect">
            <a:avLst/>
          </a:prstGeom>
          <a:noFill/>
        </p:spPr>
        <p:txBody>
          <a:bodyPr vert="horz" wrap="none" lIns="180000" tIns="180000" rIns="180000" bIns="360000" rtlCol="0" anchor="t" anchorCtr="0">
            <a:spAutoFit/>
          </a:bodyPr>
          <a:lstStyle/>
          <a:p>
            <a:pPr algn="ctr"/>
            <a:r>
              <a:rPr lang="en-US" sz="1600">
                <a:latin typeface="Franklin Gothic Book" panose="020B0503020102020204" pitchFamily="34" charset="0"/>
              </a:rPr>
              <a:t>Ideal</a:t>
            </a:r>
          </a:p>
          <a:p>
            <a:pPr algn="ctr"/>
            <a:r>
              <a:rPr lang="en-US" sz="1600">
                <a:latin typeface="Franklin Gothic Book" panose="020B0503020102020204" pitchFamily="34" charset="0"/>
              </a:rPr>
              <a:t>state</a:t>
            </a:r>
          </a:p>
        </p:txBody>
      </p:sp>
    </p:spTree>
    <p:extLst>
      <p:ext uri="{BB962C8B-B14F-4D97-AF65-F5344CB8AC3E}">
        <p14:creationId xmlns:p14="http://schemas.microsoft.com/office/powerpoint/2010/main" val="42904159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E882AE41-3E55-4ED1-B926-C160F9847129}"/>
              </a:ext>
            </a:extLst>
          </p:cNvPr>
          <p:cNvSpPr>
            <a:spLocks noGrp="1"/>
          </p:cNvSpPr>
          <p:nvPr>
            <p:ph type="body" sz="quarter" idx="11"/>
          </p:nvPr>
        </p:nvSpPr>
        <p:spPr>
          <a:xfrm>
            <a:off x="107505" y="0"/>
            <a:ext cx="2881705" cy="883828"/>
          </a:xfrm>
        </p:spPr>
        <p:txBody>
          <a:bodyPr/>
          <a:lstStyle/>
          <a:p>
            <a:r>
              <a:rPr lang="en-GB"/>
              <a:t>Current situation</a:t>
            </a:r>
          </a:p>
        </p:txBody>
      </p:sp>
      <p:sp>
        <p:nvSpPr>
          <p:cNvPr id="3" name="Pladsholder til tekst 2">
            <a:extLst>
              <a:ext uri="{FF2B5EF4-FFF2-40B4-BE49-F238E27FC236}">
                <a16:creationId xmlns:a16="http://schemas.microsoft.com/office/drawing/2014/main" id="{C6814CF5-E418-435A-8E9B-AAF116B64474}"/>
              </a:ext>
            </a:extLst>
          </p:cNvPr>
          <p:cNvSpPr>
            <a:spLocks noGrp="1"/>
          </p:cNvSpPr>
          <p:nvPr>
            <p:ph type="body" sz="quarter" idx="13"/>
          </p:nvPr>
        </p:nvSpPr>
        <p:spPr/>
        <p:txBody>
          <a:bodyPr/>
          <a:lstStyle/>
          <a:p>
            <a:endParaRPr lang="en-GB"/>
          </a:p>
        </p:txBody>
      </p:sp>
      <p:sp>
        <p:nvSpPr>
          <p:cNvPr id="4" name="Pladsholder til tekst 3">
            <a:extLst>
              <a:ext uri="{FF2B5EF4-FFF2-40B4-BE49-F238E27FC236}">
                <a16:creationId xmlns:a16="http://schemas.microsoft.com/office/drawing/2014/main" id="{7C75CFA9-7505-484F-B09F-009929191DF9}"/>
              </a:ext>
            </a:extLst>
          </p:cNvPr>
          <p:cNvSpPr>
            <a:spLocks noGrp="1"/>
          </p:cNvSpPr>
          <p:nvPr>
            <p:ph type="body" sz="quarter" idx="14"/>
          </p:nvPr>
        </p:nvSpPr>
        <p:spPr>
          <a:xfrm>
            <a:off x="311658" y="1129308"/>
            <a:ext cx="8280920" cy="3744912"/>
          </a:xfrm>
        </p:spPr>
        <p:txBody>
          <a:bodyPr/>
          <a:lstStyle/>
          <a:p>
            <a:pPr fontAlgn="base"/>
            <a:r>
              <a:rPr lang="en-GB" b="1"/>
              <a:t>What do we hope to get out of our time together?</a:t>
            </a:r>
          </a:p>
          <a:p>
            <a:pPr fontAlgn="base"/>
            <a:endParaRPr lang="en-GB" b="1"/>
          </a:p>
          <a:p>
            <a:pPr marL="385763" indent="-385763" fontAlgn="base">
              <a:buAutoNum type="arabicPeriod"/>
            </a:pPr>
            <a:r>
              <a:rPr lang="en-GB"/>
              <a:t>We want to become experts on developing and project managing across entities</a:t>
            </a:r>
          </a:p>
          <a:p>
            <a:pPr marL="385763" indent="-385763" fontAlgn="base">
              <a:buAutoNum type="arabicPeriod"/>
            </a:pPr>
            <a:r>
              <a:rPr lang="en-GB"/>
              <a:t>We want to cooperate on digitalisation and maintenance of digital processes.</a:t>
            </a:r>
          </a:p>
          <a:p>
            <a:pPr marL="385763" indent="-385763" fontAlgn="base">
              <a:buAutoNum type="arabicPeriod"/>
            </a:pPr>
            <a:r>
              <a:rPr lang="en-GB"/>
              <a:t>We want to get to know each other better because it creates a strong foundation for cooperation and job satisfaction.</a:t>
            </a:r>
          </a:p>
          <a:p>
            <a:br>
              <a:rPr lang="en-GB"/>
            </a:br>
            <a:br>
              <a:rPr lang="en-GB"/>
            </a:br>
            <a:endParaRPr lang="en-GB"/>
          </a:p>
        </p:txBody>
      </p:sp>
    </p:spTree>
    <p:extLst>
      <p:ext uri="{BB962C8B-B14F-4D97-AF65-F5344CB8AC3E}">
        <p14:creationId xmlns:p14="http://schemas.microsoft.com/office/powerpoint/2010/main" val="272794875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1"/>
          </p:nvPr>
        </p:nvSpPr>
        <p:spPr>
          <a:xfrm>
            <a:off x="107505" y="0"/>
            <a:ext cx="4165134" cy="883828"/>
          </a:xfrm>
        </p:spPr>
        <p:txBody>
          <a:bodyPr/>
          <a:lstStyle/>
          <a:p>
            <a:r>
              <a:rPr lang="en-US">
                <a:sym typeface="Tahoma" pitchFamily="34" charset="0"/>
              </a:rPr>
              <a:t>Maslow’s pyramid of needs</a:t>
            </a:r>
          </a:p>
        </p:txBody>
      </p:sp>
      <p:pic>
        <p:nvPicPr>
          <p:cNvPr id="12" name="Billede 11">
            <a:extLst>
              <a:ext uri="{FF2B5EF4-FFF2-40B4-BE49-F238E27FC236}">
                <a16:creationId xmlns:a16="http://schemas.microsoft.com/office/drawing/2014/main" id="{3BD04780-5348-4F89-B2F0-EC58195DBC4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339752" y="1069227"/>
            <a:ext cx="4464496" cy="3867875"/>
          </a:xfrm>
          <a:prstGeom prst="rect">
            <a:avLst/>
          </a:prstGeom>
        </p:spPr>
      </p:pic>
      <p:sp>
        <p:nvSpPr>
          <p:cNvPr id="3" name="Pladsholder til tekst 2"/>
          <p:cNvSpPr>
            <a:spLocks noGrp="1"/>
          </p:cNvSpPr>
          <p:nvPr>
            <p:ph type="body" sz="quarter" idx="13"/>
          </p:nvPr>
        </p:nvSpPr>
        <p:spPr/>
        <p:txBody>
          <a:bodyPr/>
          <a:lstStyle/>
          <a:p>
            <a:endParaRPr lang="en-US"/>
          </a:p>
        </p:txBody>
      </p:sp>
      <p:sp>
        <p:nvSpPr>
          <p:cNvPr id="13" name="Tekstfelt 12">
            <a:extLst>
              <a:ext uri="{FF2B5EF4-FFF2-40B4-BE49-F238E27FC236}">
                <a16:creationId xmlns:a16="http://schemas.microsoft.com/office/drawing/2014/main" id="{DFA84F48-5232-4C91-BF33-2E1018AF4158}"/>
              </a:ext>
            </a:extLst>
          </p:cNvPr>
          <p:cNvSpPr txBox="1"/>
          <p:nvPr/>
        </p:nvSpPr>
        <p:spPr>
          <a:xfrm>
            <a:off x="3419872" y="4145607"/>
            <a:ext cx="2232248" cy="791495"/>
          </a:xfrm>
          <a:prstGeom prst="rect">
            <a:avLst/>
          </a:prstGeom>
          <a:noFill/>
        </p:spPr>
        <p:txBody>
          <a:bodyPr vert="horz" wrap="square" lIns="180000" tIns="180000" rIns="180000" bIns="360000" rtlCol="0" anchor="t" anchorCtr="0">
            <a:spAutoFit/>
          </a:bodyPr>
          <a:lstStyle/>
          <a:p>
            <a:pPr algn="ctr"/>
            <a:r>
              <a:rPr lang="en-US" sz="1600">
                <a:latin typeface="Franklin Gothic Book" panose="020B0503020102020204" pitchFamily="34" charset="0"/>
              </a:rPr>
              <a:t>Physiological needs</a:t>
            </a:r>
          </a:p>
        </p:txBody>
      </p:sp>
      <p:sp>
        <p:nvSpPr>
          <p:cNvPr id="14" name="Tekstfelt 13">
            <a:extLst>
              <a:ext uri="{FF2B5EF4-FFF2-40B4-BE49-F238E27FC236}">
                <a16:creationId xmlns:a16="http://schemas.microsoft.com/office/drawing/2014/main" id="{B0B488DF-596F-4669-BD3B-FEACED0C2748}"/>
              </a:ext>
            </a:extLst>
          </p:cNvPr>
          <p:cNvSpPr txBox="1"/>
          <p:nvPr/>
        </p:nvSpPr>
        <p:spPr>
          <a:xfrm>
            <a:off x="3203848" y="3433564"/>
            <a:ext cx="2736304" cy="791495"/>
          </a:xfrm>
          <a:prstGeom prst="rect">
            <a:avLst/>
          </a:prstGeom>
          <a:noFill/>
        </p:spPr>
        <p:txBody>
          <a:bodyPr vert="horz" wrap="square" lIns="180000" tIns="180000" rIns="180000" bIns="360000" rtlCol="0" anchor="t" anchorCtr="0">
            <a:spAutoFit/>
          </a:bodyPr>
          <a:lstStyle/>
          <a:p>
            <a:pPr algn="ctr"/>
            <a:r>
              <a:rPr lang="en-US" sz="1600">
                <a:latin typeface="Franklin Gothic Book" panose="020B0503020102020204" pitchFamily="34" charset="0"/>
              </a:rPr>
              <a:t>Safety &amp; security</a:t>
            </a:r>
          </a:p>
        </p:txBody>
      </p:sp>
      <p:sp>
        <p:nvSpPr>
          <p:cNvPr id="15" name="Tekstfelt 14">
            <a:extLst>
              <a:ext uri="{FF2B5EF4-FFF2-40B4-BE49-F238E27FC236}">
                <a16:creationId xmlns:a16="http://schemas.microsoft.com/office/drawing/2014/main" id="{39F4938B-2B2B-443F-B060-DC69E77DFBC6}"/>
              </a:ext>
            </a:extLst>
          </p:cNvPr>
          <p:cNvSpPr txBox="1"/>
          <p:nvPr/>
        </p:nvSpPr>
        <p:spPr>
          <a:xfrm>
            <a:off x="3491880" y="2721521"/>
            <a:ext cx="2160240" cy="791495"/>
          </a:xfrm>
          <a:prstGeom prst="rect">
            <a:avLst/>
          </a:prstGeom>
          <a:noFill/>
        </p:spPr>
        <p:txBody>
          <a:bodyPr vert="horz" wrap="square" lIns="180000" tIns="180000" rIns="180000" bIns="360000" rtlCol="0" anchor="t" anchorCtr="0">
            <a:spAutoFit/>
          </a:bodyPr>
          <a:lstStyle/>
          <a:p>
            <a:pPr algn="ctr"/>
            <a:r>
              <a:rPr lang="en-US" sz="1600">
                <a:latin typeface="Franklin Gothic Book" panose="020B0503020102020204" pitchFamily="34" charset="0"/>
              </a:rPr>
              <a:t>Love &amp; belonging</a:t>
            </a:r>
          </a:p>
        </p:txBody>
      </p:sp>
      <p:sp>
        <p:nvSpPr>
          <p:cNvPr id="16" name="Tekstfelt 15">
            <a:extLst>
              <a:ext uri="{FF2B5EF4-FFF2-40B4-BE49-F238E27FC236}">
                <a16:creationId xmlns:a16="http://schemas.microsoft.com/office/drawing/2014/main" id="{BC53AA51-3AB7-4F90-B8CB-CE34A2CD8FF6}"/>
              </a:ext>
            </a:extLst>
          </p:cNvPr>
          <p:cNvSpPr txBox="1"/>
          <p:nvPr/>
        </p:nvSpPr>
        <p:spPr>
          <a:xfrm>
            <a:off x="3779912" y="1983203"/>
            <a:ext cx="1584176" cy="791495"/>
          </a:xfrm>
          <a:prstGeom prst="rect">
            <a:avLst/>
          </a:prstGeom>
          <a:noFill/>
        </p:spPr>
        <p:txBody>
          <a:bodyPr vert="horz" wrap="square" lIns="180000" tIns="180000" rIns="180000" bIns="360000" rtlCol="0" anchor="t" anchorCtr="0">
            <a:spAutoFit/>
          </a:bodyPr>
          <a:lstStyle/>
          <a:p>
            <a:pPr algn="ctr"/>
            <a:r>
              <a:rPr lang="en-US" sz="1600">
                <a:latin typeface="Franklin Gothic Book" panose="020B0503020102020204" pitchFamily="34" charset="0"/>
              </a:rPr>
              <a:t>Self-esteem</a:t>
            </a:r>
          </a:p>
        </p:txBody>
      </p:sp>
      <p:sp>
        <p:nvSpPr>
          <p:cNvPr id="17" name="Tekstfelt 16">
            <a:extLst>
              <a:ext uri="{FF2B5EF4-FFF2-40B4-BE49-F238E27FC236}">
                <a16:creationId xmlns:a16="http://schemas.microsoft.com/office/drawing/2014/main" id="{3EEEBA02-0486-4BD0-B961-5DCF2282B4A3}"/>
              </a:ext>
            </a:extLst>
          </p:cNvPr>
          <p:cNvSpPr txBox="1"/>
          <p:nvPr/>
        </p:nvSpPr>
        <p:spPr>
          <a:xfrm>
            <a:off x="3599892" y="1417340"/>
            <a:ext cx="1944216" cy="282573"/>
          </a:xfrm>
          <a:prstGeom prst="rect">
            <a:avLst/>
          </a:prstGeom>
          <a:solidFill>
            <a:srgbClr val="FFFFFF">
              <a:alpha val="52000"/>
            </a:srgbClr>
          </a:solidFill>
        </p:spPr>
        <p:txBody>
          <a:bodyPr vert="horz" wrap="square" lIns="180000" tIns="36000" rIns="180000" bIns="0" rtlCol="0" anchor="t" anchorCtr="0">
            <a:spAutoFit/>
          </a:bodyPr>
          <a:lstStyle/>
          <a:p>
            <a:pPr algn="ctr"/>
            <a:r>
              <a:rPr lang="en-US" sz="1600">
                <a:latin typeface="Franklin Gothic Book" panose="020B0503020102020204" pitchFamily="34" charset="0"/>
              </a:rPr>
              <a:t>Selfactualization</a:t>
            </a:r>
          </a:p>
        </p:txBody>
      </p:sp>
    </p:spTree>
    <p:extLst>
      <p:ext uri="{BB962C8B-B14F-4D97-AF65-F5344CB8AC3E}">
        <p14:creationId xmlns:p14="http://schemas.microsoft.com/office/powerpoint/2010/main" val="365322707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1"/>
          </p:nvPr>
        </p:nvSpPr>
        <p:spPr>
          <a:xfrm>
            <a:off x="107505" y="0"/>
            <a:ext cx="2312704" cy="883828"/>
          </a:xfrm>
        </p:spPr>
        <p:txBody>
          <a:bodyPr/>
          <a:lstStyle/>
          <a:p>
            <a:r>
              <a:rPr lang="en-US">
                <a:sym typeface="Tahoma" pitchFamily="34" charset="0"/>
              </a:rPr>
              <a:t>Arousal level</a:t>
            </a:r>
          </a:p>
        </p:txBody>
      </p:sp>
      <p:sp>
        <p:nvSpPr>
          <p:cNvPr id="3" name="Pladsholder til tekst 2"/>
          <p:cNvSpPr>
            <a:spLocks noGrp="1"/>
          </p:cNvSpPr>
          <p:nvPr>
            <p:ph type="body" sz="quarter" idx="13"/>
          </p:nvPr>
        </p:nvSpPr>
        <p:spPr/>
        <p:txBody>
          <a:bodyPr/>
          <a:lstStyle/>
          <a:p>
            <a:endParaRPr lang="en-US"/>
          </a:p>
        </p:txBody>
      </p:sp>
      <p:sp>
        <p:nvSpPr>
          <p:cNvPr id="5" name="Tekstfelt 4">
            <a:extLst>
              <a:ext uri="{FF2B5EF4-FFF2-40B4-BE49-F238E27FC236}">
                <a16:creationId xmlns:a16="http://schemas.microsoft.com/office/drawing/2014/main" id="{A4B5F517-1046-4865-85FE-B853B31E7385}"/>
              </a:ext>
            </a:extLst>
          </p:cNvPr>
          <p:cNvSpPr txBox="1"/>
          <p:nvPr/>
        </p:nvSpPr>
        <p:spPr>
          <a:xfrm>
            <a:off x="4338342" y="2857500"/>
            <a:ext cx="363579" cy="791495"/>
          </a:xfrm>
          <a:prstGeom prst="rect">
            <a:avLst/>
          </a:prstGeom>
          <a:noFill/>
        </p:spPr>
        <p:txBody>
          <a:bodyPr vert="horz" wrap="none" lIns="180000" tIns="180000" rIns="180000" bIns="360000" rtlCol="0" anchor="t" anchorCtr="0">
            <a:spAutoFit/>
          </a:bodyPr>
          <a:lstStyle/>
          <a:p>
            <a:pPr algn="ctr"/>
            <a:endParaRPr lang="en-US" sz="1600">
              <a:latin typeface="Franklin Gothic Book" panose="020B0503020102020204" pitchFamily="34" charset="0"/>
            </a:endParaRPr>
          </a:p>
        </p:txBody>
      </p:sp>
      <p:sp>
        <p:nvSpPr>
          <p:cNvPr id="7" name="Rektangel 6">
            <a:extLst>
              <a:ext uri="{FF2B5EF4-FFF2-40B4-BE49-F238E27FC236}">
                <a16:creationId xmlns:a16="http://schemas.microsoft.com/office/drawing/2014/main" id="{71C1B148-1966-4BCE-B45B-A2017A75A4D7}"/>
              </a:ext>
            </a:extLst>
          </p:cNvPr>
          <p:cNvSpPr/>
          <p:nvPr/>
        </p:nvSpPr>
        <p:spPr>
          <a:xfrm>
            <a:off x="296596" y="910546"/>
            <a:ext cx="8208911" cy="3693319"/>
          </a:xfrm>
          <a:prstGeom prst="rect">
            <a:avLst/>
          </a:prstGeom>
        </p:spPr>
        <p:txBody>
          <a:bodyPr wrap="square">
            <a:spAutoFit/>
          </a:bodyPr>
          <a:lstStyle/>
          <a:p>
            <a:pPr>
              <a:buSzPct val="100000"/>
              <a:buFontTx/>
              <a:buNone/>
            </a:pPr>
            <a:r>
              <a:rPr lang="en-US">
                <a:solidFill>
                  <a:srgbClr val="3D4955"/>
                </a:solidFill>
                <a:latin typeface="Franklin Gothic Book" panose="020B0503020102020204" pitchFamily="34" charset="0"/>
                <a:sym typeface="Tahoma" pitchFamily="34" charset="0"/>
              </a:rPr>
              <a:t>The ”Optimum Level of Arousal” = OLA</a:t>
            </a:r>
          </a:p>
          <a:p>
            <a:pPr>
              <a:buSzPct val="100000"/>
              <a:buFontTx/>
              <a:buNone/>
            </a:pPr>
            <a:endParaRPr lang="en-US">
              <a:solidFill>
                <a:srgbClr val="3D4955"/>
              </a:solidFill>
              <a:latin typeface="Franklin Gothic Book" panose="020B0503020102020204" pitchFamily="34" charset="0"/>
              <a:sym typeface="Tahoma" pitchFamily="34" charset="0"/>
            </a:endParaRPr>
          </a:p>
          <a:p>
            <a:pPr>
              <a:buSzPct val="100000"/>
              <a:buFontTx/>
              <a:buNone/>
            </a:pPr>
            <a:r>
              <a:rPr lang="en-US">
                <a:solidFill>
                  <a:srgbClr val="3D4955"/>
                </a:solidFill>
                <a:latin typeface="Franklin Gothic Book" panose="020B0503020102020204" pitchFamily="34" charset="0"/>
                <a:sym typeface="Tahoma" pitchFamily="34" charset="0"/>
              </a:rPr>
              <a:t>Can be affect by the following:</a:t>
            </a:r>
          </a:p>
          <a:p>
            <a:pPr marL="285750" indent="-285750">
              <a:buSzPct val="100000"/>
              <a:buFont typeface="Arial" panose="020B0604020202020204" pitchFamily="34" charset="0"/>
              <a:buChar char="•"/>
            </a:pPr>
            <a:endParaRPr lang="en-US">
              <a:solidFill>
                <a:srgbClr val="3D4955"/>
              </a:solidFill>
              <a:latin typeface="Franklin Gothic Book" panose="020B0503020102020204" pitchFamily="34" charset="0"/>
              <a:sym typeface="Tahoma" pitchFamily="34" charset="0"/>
            </a:endParaRPr>
          </a:p>
          <a:p>
            <a:pPr marL="285750" indent="-285750">
              <a:buSzPct val="100000"/>
              <a:buFont typeface="Arial" panose="020B0604020202020204" pitchFamily="34" charset="0"/>
              <a:buChar char="•"/>
            </a:pPr>
            <a:r>
              <a:rPr lang="en-US">
                <a:solidFill>
                  <a:srgbClr val="3D4955"/>
                </a:solidFill>
                <a:latin typeface="Franklin Gothic Book" panose="020B0503020102020204" pitchFamily="34" charset="0"/>
                <a:sym typeface="Tahoma" pitchFamily="34" charset="0"/>
              </a:rPr>
              <a:t>Inner stress tolerance</a:t>
            </a:r>
          </a:p>
          <a:p>
            <a:pPr marL="742950" lvl="1" indent="-285750">
              <a:buSzPct val="100000"/>
              <a:buFont typeface="Arial" panose="020B0604020202020204" pitchFamily="34" charset="0"/>
              <a:buChar char="•"/>
            </a:pPr>
            <a:r>
              <a:rPr lang="en-US">
                <a:solidFill>
                  <a:srgbClr val="3D4955"/>
                </a:solidFill>
                <a:latin typeface="Franklin Gothic Book" panose="020B0503020102020204" pitchFamily="34" charset="0"/>
                <a:sym typeface="Tahoma" pitchFamily="34" charset="0"/>
              </a:rPr>
              <a:t>Mental abilities</a:t>
            </a:r>
          </a:p>
          <a:p>
            <a:pPr marL="742950" lvl="1" indent="-285750">
              <a:buSzPct val="100000"/>
              <a:buFont typeface="Arial" panose="020B0604020202020204" pitchFamily="34" charset="0"/>
              <a:buChar char="•"/>
            </a:pPr>
            <a:r>
              <a:rPr lang="en-US">
                <a:solidFill>
                  <a:srgbClr val="3D4955"/>
                </a:solidFill>
                <a:latin typeface="Franklin Gothic Book" panose="020B0503020102020204" pitchFamily="34" charset="0"/>
                <a:sym typeface="Tahoma" pitchFamily="34" charset="0"/>
              </a:rPr>
              <a:t>Need for stimulation</a:t>
            </a:r>
          </a:p>
          <a:p>
            <a:pPr marL="285750" indent="-285750">
              <a:buSzPct val="100000"/>
              <a:buFont typeface="Arial" panose="020B0604020202020204" pitchFamily="34" charset="0"/>
              <a:buChar char="•"/>
            </a:pPr>
            <a:endParaRPr lang="en-US">
              <a:solidFill>
                <a:srgbClr val="3D4955"/>
              </a:solidFill>
              <a:latin typeface="Franklin Gothic Book" panose="020B0503020102020204" pitchFamily="34" charset="0"/>
              <a:sym typeface="Tahoma" pitchFamily="34" charset="0"/>
            </a:endParaRPr>
          </a:p>
          <a:p>
            <a:pPr marL="285750" indent="-285750">
              <a:buSzPct val="100000"/>
              <a:buFont typeface="Arial" panose="020B0604020202020204" pitchFamily="34" charset="0"/>
              <a:buChar char="•"/>
            </a:pPr>
            <a:r>
              <a:rPr lang="en-US">
                <a:solidFill>
                  <a:srgbClr val="3D4955"/>
                </a:solidFill>
                <a:latin typeface="Franklin Gothic Book" panose="020B0503020102020204" pitchFamily="34" charset="0"/>
                <a:sym typeface="Tahoma" pitchFamily="34" charset="0"/>
              </a:rPr>
              <a:t>Outer stress tolerance</a:t>
            </a:r>
          </a:p>
          <a:p>
            <a:pPr marL="742950" lvl="1" indent="-285750">
              <a:buSzPct val="100000"/>
              <a:buFont typeface="Arial" panose="020B0604020202020204" pitchFamily="34" charset="0"/>
              <a:buChar char="•"/>
            </a:pPr>
            <a:r>
              <a:rPr lang="en-US">
                <a:solidFill>
                  <a:srgbClr val="3D4955"/>
                </a:solidFill>
                <a:latin typeface="Franklin Gothic Book" panose="020B0503020102020204" pitchFamily="34" charset="0"/>
                <a:sym typeface="Tahoma" pitchFamily="34" charset="0"/>
              </a:rPr>
              <a:t>Outer stress factors</a:t>
            </a:r>
          </a:p>
          <a:p>
            <a:pPr marL="742950" lvl="1" indent="-285750">
              <a:buSzPct val="100000"/>
              <a:buFont typeface="Arial" panose="020B0604020202020204" pitchFamily="34" charset="0"/>
              <a:buChar char="•"/>
            </a:pPr>
            <a:r>
              <a:rPr lang="en-US">
                <a:solidFill>
                  <a:srgbClr val="3D4955"/>
                </a:solidFill>
                <a:latin typeface="Franklin Gothic Book" panose="020B0503020102020204" pitchFamily="34" charset="0"/>
                <a:sym typeface="Tahoma" pitchFamily="34" charset="0"/>
              </a:rPr>
              <a:t>Support/assistance from others</a:t>
            </a:r>
          </a:p>
          <a:p>
            <a:pPr marL="285750" indent="-285750">
              <a:buSzPct val="100000"/>
              <a:buFont typeface="Arial" panose="020B0604020202020204" pitchFamily="34" charset="0"/>
              <a:buChar char="•"/>
            </a:pPr>
            <a:endParaRPr lang="en-US">
              <a:solidFill>
                <a:srgbClr val="3D4955"/>
              </a:solidFill>
              <a:latin typeface="Franklin Gothic Book" panose="020B0503020102020204" pitchFamily="34" charset="0"/>
              <a:sym typeface="Tahoma" pitchFamily="34" charset="0"/>
            </a:endParaRPr>
          </a:p>
          <a:p>
            <a:pPr marL="285750" indent="-285750">
              <a:buSzPct val="100000"/>
              <a:buFont typeface="Arial" panose="020B0604020202020204" pitchFamily="34" charset="0"/>
              <a:buChar char="•"/>
            </a:pPr>
            <a:r>
              <a:rPr lang="en-US">
                <a:solidFill>
                  <a:srgbClr val="3D4955"/>
                </a:solidFill>
                <a:latin typeface="Franklin Gothic Book" panose="020B0503020102020204" pitchFamily="34" charset="0"/>
                <a:sym typeface="Tahoma" pitchFamily="34" charset="0"/>
              </a:rPr>
              <a:t>Curiosity/interest</a:t>
            </a:r>
          </a:p>
        </p:txBody>
      </p:sp>
      <p:grpSp>
        <p:nvGrpSpPr>
          <p:cNvPr id="12" name="Gruppe 11">
            <a:extLst>
              <a:ext uri="{FF2B5EF4-FFF2-40B4-BE49-F238E27FC236}">
                <a16:creationId xmlns:a16="http://schemas.microsoft.com/office/drawing/2014/main" id="{118B0BAA-A3FA-47F9-A00D-C3A43BADF503}"/>
              </a:ext>
            </a:extLst>
          </p:cNvPr>
          <p:cNvGrpSpPr/>
          <p:nvPr/>
        </p:nvGrpSpPr>
        <p:grpSpPr>
          <a:xfrm>
            <a:off x="4572000" y="737127"/>
            <a:ext cx="4320480" cy="4136597"/>
            <a:chOff x="4572000" y="737127"/>
            <a:chExt cx="4320480" cy="4136597"/>
          </a:xfrm>
        </p:grpSpPr>
        <p:pic>
          <p:nvPicPr>
            <p:cNvPr id="9" name="Billede 8">
              <a:extLst>
                <a:ext uri="{FF2B5EF4-FFF2-40B4-BE49-F238E27FC236}">
                  <a16:creationId xmlns:a16="http://schemas.microsoft.com/office/drawing/2014/main" id="{E5A21A21-8137-42DF-ADDE-B4EF56F80098}"/>
                </a:ext>
              </a:extLst>
            </p:cNvPr>
            <p:cNvPicPr>
              <a:picLocks noChangeAspect="1"/>
            </p:cNvPicPr>
            <p:nvPr/>
          </p:nvPicPr>
          <p:blipFill>
            <a:blip r:embed="rId3"/>
            <a:stretch>
              <a:fillRect/>
            </a:stretch>
          </p:blipFill>
          <p:spPr>
            <a:xfrm>
              <a:off x="4572000" y="973861"/>
              <a:ext cx="4281488" cy="2438400"/>
            </a:xfrm>
            <a:prstGeom prst="rect">
              <a:avLst/>
            </a:prstGeom>
          </p:spPr>
        </p:pic>
        <p:sp>
          <p:nvSpPr>
            <p:cNvPr id="4" name="Tekstfelt 3">
              <a:extLst>
                <a:ext uri="{FF2B5EF4-FFF2-40B4-BE49-F238E27FC236}">
                  <a16:creationId xmlns:a16="http://schemas.microsoft.com/office/drawing/2014/main" id="{8265CF85-2BE0-44B6-B77E-5F8924F6B245}"/>
                </a:ext>
              </a:extLst>
            </p:cNvPr>
            <p:cNvSpPr txBox="1"/>
            <p:nvPr/>
          </p:nvSpPr>
          <p:spPr>
            <a:xfrm>
              <a:off x="4782470" y="3475576"/>
              <a:ext cx="4040058" cy="1191604"/>
            </a:xfrm>
            <a:prstGeom prst="rect">
              <a:avLst/>
            </a:prstGeom>
            <a:noFill/>
            <a:ln>
              <a:noFill/>
            </a:ln>
          </p:spPr>
          <p:txBody>
            <a:bodyPr vert="horz" wrap="square" lIns="180000" tIns="180000" rIns="180000" bIns="360000" rtlCol="0" anchor="t" anchorCtr="0">
              <a:spAutoFit/>
            </a:bodyPr>
            <a:lstStyle/>
            <a:p>
              <a:r>
                <a:rPr lang="en-US" sz="1050"/>
                <a:t>Robert M. Yerkes (1876-1956) and John D. Dodson (1879-1955) described how human performance depends on whether we are stimulated at the right level (Optimal Level of Arousal, OLA). Both over and under stimulation make us perform worse.</a:t>
              </a:r>
            </a:p>
          </p:txBody>
        </p:sp>
        <p:sp>
          <p:nvSpPr>
            <p:cNvPr id="6" name="Rektangel 5">
              <a:extLst>
                <a:ext uri="{FF2B5EF4-FFF2-40B4-BE49-F238E27FC236}">
                  <a16:creationId xmlns:a16="http://schemas.microsoft.com/office/drawing/2014/main" id="{100C142E-8C31-47D8-9C93-CB18D4DC6EF0}"/>
                </a:ext>
              </a:extLst>
            </p:cNvPr>
            <p:cNvSpPr/>
            <p:nvPr/>
          </p:nvSpPr>
          <p:spPr>
            <a:xfrm>
              <a:off x="4628761" y="737127"/>
              <a:ext cx="4263719" cy="4136597"/>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5767564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1"/>
          </p:nvPr>
        </p:nvSpPr>
        <p:spPr>
          <a:xfrm>
            <a:off x="107505" y="0"/>
            <a:ext cx="1229137" cy="883828"/>
          </a:xfrm>
        </p:spPr>
        <p:txBody>
          <a:bodyPr/>
          <a:lstStyle/>
          <a:p>
            <a:r>
              <a:rPr lang="da-DK">
                <a:sym typeface="Tahoma" pitchFamily="34" charset="0"/>
              </a:rPr>
              <a:t>habits</a:t>
            </a:r>
          </a:p>
        </p:txBody>
      </p:sp>
      <p:sp>
        <p:nvSpPr>
          <p:cNvPr id="3" name="Pladsholder til tekst 2"/>
          <p:cNvSpPr>
            <a:spLocks noGrp="1"/>
          </p:cNvSpPr>
          <p:nvPr>
            <p:ph type="body" sz="quarter" idx="13"/>
          </p:nvPr>
        </p:nvSpPr>
        <p:spPr/>
        <p:txBody>
          <a:bodyPr/>
          <a:lstStyle/>
          <a:p>
            <a:endParaRPr lang="da-DK"/>
          </a:p>
        </p:txBody>
      </p:sp>
      <p:sp>
        <p:nvSpPr>
          <p:cNvPr id="5" name="Tekstfelt 4">
            <a:extLst>
              <a:ext uri="{FF2B5EF4-FFF2-40B4-BE49-F238E27FC236}">
                <a16:creationId xmlns:a16="http://schemas.microsoft.com/office/drawing/2014/main" id="{A4B5F517-1046-4865-85FE-B853B31E7385}"/>
              </a:ext>
            </a:extLst>
          </p:cNvPr>
          <p:cNvSpPr txBox="1"/>
          <p:nvPr/>
        </p:nvSpPr>
        <p:spPr>
          <a:xfrm>
            <a:off x="4338342" y="2857500"/>
            <a:ext cx="363579" cy="791495"/>
          </a:xfrm>
          <a:prstGeom prst="rect">
            <a:avLst/>
          </a:prstGeom>
          <a:noFill/>
        </p:spPr>
        <p:txBody>
          <a:bodyPr vert="horz" wrap="none" lIns="180000" tIns="180000" rIns="180000" bIns="360000" rtlCol="0" anchor="t" anchorCtr="0">
            <a:spAutoFit/>
          </a:bodyPr>
          <a:lstStyle/>
          <a:p>
            <a:pPr algn="ctr"/>
            <a:endParaRPr lang="da-DK" sz="1600">
              <a:latin typeface="Franklin Gothic Book" panose="020B0503020102020204" pitchFamily="34" charset="0"/>
            </a:endParaRPr>
          </a:p>
        </p:txBody>
      </p:sp>
      <p:sp>
        <p:nvSpPr>
          <p:cNvPr id="7" name="Rektangel 6">
            <a:extLst>
              <a:ext uri="{FF2B5EF4-FFF2-40B4-BE49-F238E27FC236}">
                <a16:creationId xmlns:a16="http://schemas.microsoft.com/office/drawing/2014/main" id="{71C1B148-1966-4BCE-B45B-A2017A75A4D7}"/>
              </a:ext>
            </a:extLst>
          </p:cNvPr>
          <p:cNvSpPr/>
          <p:nvPr/>
        </p:nvSpPr>
        <p:spPr>
          <a:xfrm>
            <a:off x="309009" y="985292"/>
            <a:ext cx="8439455" cy="3416320"/>
          </a:xfrm>
          <a:prstGeom prst="rect">
            <a:avLst/>
          </a:prstGeom>
        </p:spPr>
        <p:txBody>
          <a:bodyPr wrap="square">
            <a:spAutoFit/>
          </a:bodyPr>
          <a:lstStyle/>
          <a:p>
            <a:r>
              <a:rPr lang="en-US">
                <a:solidFill>
                  <a:srgbClr val="3D4955"/>
                </a:solidFill>
                <a:latin typeface="Franklin Gothic Book" panose="020B0503020102020204" pitchFamily="34" charset="0"/>
                <a:sym typeface="Tahoma" pitchFamily="34" charset="0"/>
              </a:rPr>
              <a:t>Habits are strong motivators: We generally prefer to see and do thing the way we are used to. </a:t>
            </a:r>
          </a:p>
          <a:p>
            <a:pPr>
              <a:buSzPct val="100000"/>
              <a:buFontTx/>
              <a:buNone/>
            </a:pPr>
            <a:endParaRPr lang="en-US">
              <a:solidFill>
                <a:srgbClr val="3D4955"/>
              </a:solidFill>
              <a:latin typeface="Franklin Gothic Book" panose="020B0503020102020204" pitchFamily="34" charset="0"/>
              <a:sym typeface="Tahoma" pitchFamily="34" charset="0"/>
            </a:endParaRPr>
          </a:p>
          <a:p>
            <a:pPr>
              <a:buSzPct val="100000"/>
              <a:buFontTx/>
              <a:buNone/>
            </a:pPr>
            <a:r>
              <a:rPr lang="en-US">
                <a:solidFill>
                  <a:srgbClr val="3D4955"/>
                </a:solidFill>
                <a:latin typeface="Franklin Gothic Book" panose="020B0503020102020204" pitchFamily="34" charset="0"/>
                <a:sym typeface="Tahoma" pitchFamily="34" charset="0"/>
              </a:rPr>
              <a:t>Habits arise from:</a:t>
            </a:r>
          </a:p>
          <a:p>
            <a:endParaRPr lang="en-US">
              <a:solidFill>
                <a:srgbClr val="3D4955"/>
              </a:solidFill>
              <a:latin typeface="Franklin Gothic Book" panose="020B0503020102020204" pitchFamily="34" charset="0"/>
              <a:sym typeface="Tahoma" pitchFamily="34" charset="0"/>
            </a:endParaRPr>
          </a:p>
          <a:p>
            <a:pPr marL="742950" lvl="1" indent="-285750">
              <a:buFont typeface="Arial" panose="020B0604020202020204" pitchFamily="34" charset="0"/>
              <a:buChar char="•"/>
            </a:pPr>
            <a:r>
              <a:rPr lang="en-US">
                <a:solidFill>
                  <a:srgbClr val="3D4955"/>
                </a:solidFill>
                <a:latin typeface="Franklin Gothic Book" panose="020B0503020102020204" pitchFamily="34" charset="0"/>
                <a:sym typeface="Tahoma" pitchFamily="34" charset="0"/>
              </a:rPr>
              <a:t>What we personally prefer to do.</a:t>
            </a:r>
          </a:p>
          <a:p>
            <a:pPr marL="742950" lvl="1" indent="-285750">
              <a:buFont typeface="Arial" panose="020B0604020202020204" pitchFamily="34" charset="0"/>
              <a:buChar char="•"/>
            </a:pPr>
            <a:r>
              <a:rPr lang="en-US">
                <a:solidFill>
                  <a:srgbClr val="3D4955"/>
                </a:solidFill>
                <a:latin typeface="Franklin Gothic Book" panose="020B0503020102020204" pitchFamily="34" charset="0"/>
                <a:sym typeface="Tahoma" pitchFamily="34" charset="0"/>
              </a:rPr>
              <a:t>What we believe is the right thing to do.</a:t>
            </a:r>
          </a:p>
          <a:p>
            <a:pPr marL="742950" lvl="1" indent="-285750">
              <a:buFont typeface="Arial" panose="020B0604020202020204" pitchFamily="34" charset="0"/>
              <a:buChar char="•"/>
            </a:pPr>
            <a:r>
              <a:rPr lang="en-US">
                <a:solidFill>
                  <a:srgbClr val="3D4955"/>
                </a:solidFill>
                <a:latin typeface="Franklin Gothic Book" panose="020B0503020102020204" pitchFamily="34" charset="0"/>
                <a:sym typeface="Tahoma" pitchFamily="34" charset="0"/>
              </a:rPr>
              <a:t>What we have "always” done.</a:t>
            </a:r>
          </a:p>
          <a:p>
            <a:pPr lvl="1">
              <a:buSzPct val="100000"/>
              <a:buFontTx/>
              <a:buNone/>
            </a:pPr>
            <a:endParaRPr lang="en-US">
              <a:solidFill>
                <a:srgbClr val="3D4955"/>
              </a:solidFill>
              <a:latin typeface="Franklin Gothic Book" panose="020B0503020102020204" pitchFamily="34" charset="0"/>
              <a:sym typeface="Tahoma" pitchFamily="34" charset="0"/>
            </a:endParaRPr>
          </a:p>
          <a:p>
            <a:r>
              <a:rPr lang="en-US">
                <a:solidFill>
                  <a:srgbClr val="3D4955"/>
                </a:solidFill>
                <a:latin typeface="Franklin Gothic Book" panose="020B0503020102020204" pitchFamily="34" charset="0"/>
                <a:sym typeface="Tahoma" pitchFamily="34" charset="0"/>
              </a:rPr>
              <a:t>It is important to distinguish between these!</a:t>
            </a:r>
          </a:p>
          <a:p>
            <a:pPr>
              <a:buSzPct val="100000"/>
              <a:buFontTx/>
              <a:buNone/>
            </a:pPr>
            <a:endParaRPr lang="en-US">
              <a:cs typeface="Tahoma" pitchFamily="34" charset="0"/>
              <a:sym typeface="Tahoma" pitchFamily="34" charset="0"/>
            </a:endParaRPr>
          </a:p>
          <a:p>
            <a:pPr>
              <a:buSzPct val="100000"/>
              <a:buFontTx/>
              <a:buNone/>
            </a:pPr>
            <a:endParaRPr lang="en-US">
              <a:cs typeface="Tahoma" pitchFamily="34" charset="0"/>
              <a:sym typeface="Tahoma" pitchFamily="34" charset="0"/>
            </a:endParaRPr>
          </a:p>
        </p:txBody>
      </p:sp>
    </p:spTree>
    <p:extLst>
      <p:ext uri="{BB962C8B-B14F-4D97-AF65-F5344CB8AC3E}">
        <p14:creationId xmlns:p14="http://schemas.microsoft.com/office/powerpoint/2010/main" val="126953526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1"/>
          </p:nvPr>
        </p:nvSpPr>
        <p:spPr>
          <a:xfrm>
            <a:off x="107505" y="0"/>
            <a:ext cx="2958329" cy="883828"/>
          </a:xfrm>
        </p:spPr>
        <p:txBody>
          <a:bodyPr/>
          <a:lstStyle/>
          <a:p>
            <a:r>
              <a:rPr lang="en-US">
                <a:sym typeface="Tahoma" pitchFamily="34" charset="0"/>
              </a:rPr>
              <a:t>Goals &amp; objectives</a:t>
            </a:r>
          </a:p>
        </p:txBody>
      </p:sp>
      <p:sp>
        <p:nvSpPr>
          <p:cNvPr id="3" name="Pladsholder til tekst 2"/>
          <p:cNvSpPr>
            <a:spLocks noGrp="1"/>
          </p:cNvSpPr>
          <p:nvPr>
            <p:ph type="body" sz="quarter" idx="13"/>
          </p:nvPr>
        </p:nvSpPr>
        <p:spPr/>
        <p:txBody>
          <a:bodyPr/>
          <a:lstStyle/>
          <a:p>
            <a:endParaRPr lang="en-US"/>
          </a:p>
        </p:txBody>
      </p:sp>
      <p:sp>
        <p:nvSpPr>
          <p:cNvPr id="5" name="Tekstfelt 4">
            <a:extLst>
              <a:ext uri="{FF2B5EF4-FFF2-40B4-BE49-F238E27FC236}">
                <a16:creationId xmlns:a16="http://schemas.microsoft.com/office/drawing/2014/main" id="{A4B5F517-1046-4865-85FE-B853B31E7385}"/>
              </a:ext>
            </a:extLst>
          </p:cNvPr>
          <p:cNvSpPr txBox="1"/>
          <p:nvPr/>
        </p:nvSpPr>
        <p:spPr>
          <a:xfrm>
            <a:off x="4338342" y="2857500"/>
            <a:ext cx="363579" cy="791495"/>
          </a:xfrm>
          <a:prstGeom prst="rect">
            <a:avLst/>
          </a:prstGeom>
          <a:noFill/>
        </p:spPr>
        <p:txBody>
          <a:bodyPr vert="horz" wrap="none" lIns="180000" tIns="180000" rIns="180000" bIns="360000" rtlCol="0" anchor="t" anchorCtr="0">
            <a:spAutoFit/>
          </a:bodyPr>
          <a:lstStyle/>
          <a:p>
            <a:pPr algn="ctr"/>
            <a:endParaRPr lang="en-US" sz="1600">
              <a:latin typeface="Franklin Gothic Book" panose="020B0503020102020204" pitchFamily="34" charset="0"/>
            </a:endParaRPr>
          </a:p>
        </p:txBody>
      </p:sp>
      <p:sp>
        <p:nvSpPr>
          <p:cNvPr id="7" name="Rektangel 6">
            <a:extLst>
              <a:ext uri="{FF2B5EF4-FFF2-40B4-BE49-F238E27FC236}">
                <a16:creationId xmlns:a16="http://schemas.microsoft.com/office/drawing/2014/main" id="{71C1B148-1966-4BCE-B45B-A2017A75A4D7}"/>
              </a:ext>
            </a:extLst>
          </p:cNvPr>
          <p:cNvSpPr/>
          <p:nvPr/>
        </p:nvSpPr>
        <p:spPr>
          <a:xfrm>
            <a:off x="311658" y="985292"/>
            <a:ext cx="8208911" cy="2862322"/>
          </a:xfrm>
          <a:prstGeom prst="rect">
            <a:avLst/>
          </a:prstGeom>
        </p:spPr>
        <p:txBody>
          <a:bodyPr wrap="square">
            <a:spAutoFit/>
          </a:bodyPr>
          <a:lstStyle/>
          <a:p>
            <a:r>
              <a:rPr lang="en-US">
                <a:solidFill>
                  <a:srgbClr val="3D4955"/>
                </a:solidFill>
                <a:latin typeface="Franklin Gothic Book" panose="020B0503020102020204" pitchFamily="34" charset="0"/>
                <a:sym typeface="Tahoma" pitchFamily="34" charset="0"/>
              </a:rPr>
              <a:t>Goals &amp; objectives motivate us.</a:t>
            </a:r>
          </a:p>
          <a:p>
            <a:endParaRPr lang="en-US">
              <a:solidFill>
                <a:srgbClr val="3D4955"/>
              </a:solidFill>
              <a:latin typeface="Franklin Gothic Book" panose="020B0503020102020204" pitchFamily="34" charset="0"/>
              <a:sym typeface="Tahoma" pitchFamily="34" charset="0"/>
            </a:endParaRPr>
          </a:p>
          <a:p>
            <a:r>
              <a:rPr lang="en-US">
                <a:solidFill>
                  <a:srgbClr val="3D4955"/>
                </a:solidFill>
                <a:latin typeface="Franklin Gothic Book" panose="020B0503020102020204" pitchFamily="34" charset="0"/>
                <a:sym typeface="Tahoma" pitchFamily="34" charset="0"/>
              </a:rPr>
              <a:t>Especially when we:</a:t>
            </a:r>
          </a:p>
          <a:p>
            <a:endParaRPr lang="en-US">
              <a:solidFill>
                <a:srgbClr val="3D4955"/>
              </a:solidFill>
              <a:latin typeface="Franklin Gothic Book" panose="020B0503020102020204" pitchFamily="34" charset="0"/>
              <a:sym typeface="Tahoma" pitchFamily="34" charset="0"/>
            </a:endParaRPr>
          </a:p>
          <a:p>
            <a:pPr marL="742950" lvl="1" indent="-285750">
              <a:buFont typeface="Arial" panose="020B0604020202020204" pitchFamily="34" charset="0"/>
              <a:buChar char="•"/>
            </a:pPr>
            <a:r>
              <a:rPr lang="en-US">
                <a:solidFill>
                  <a:srgbClr val="3D4955"/>
                </a:solidFill>
                <a:latin typeface="Franklin Gothic Book" panose="020B0503020102020204" pitchFamily="34" charset="0"/>
                <a:sym typeface="Tahoma" pitchFamily="34" charset="0"/>
              </a:rPr>
              <a:t>Are personally engaged in achieving the goal</a:t>
            </a:r>
          </a:p>
          <a:p>
            <a:pPr marL="742950" lvl="1" indent="-285750">
              <a:buFont typeface="Arial" panose="020B0604020202020204" pitchFamily="34" charset="0"/>
              <a:buChar char="•"/>
            </a:pPr>
            <a:r>
              <a:rPr lang="en-US">
                <a:solidFill>
                  <a:srgbClr val="3D4955"/>
                </a:solidFill>
                <a:latin typeface="Franklin Gothic Book" panose="020B0503020102020204" pitchFamily="34" charset="0"/>
                <a:sym typeface="Tahoma" pitchFamily="34" charset="0"/>
              </a:rPr>
              <a:t>Get feedback on our results</a:t>
            </a:r>
          </a:p>
          <a:p>
            <a:pPr marL="742950" lvl="1" indent="-285750">
              <a:buFont typeface="Arial" panose="020B0604020202020204" pitchFamily="34" charset="0"/>
              <a:buChar char="•"/>
            </a:pPr>
            <a:r>
              <a:rPr lang="en-US">
                <a:solidFill>
                  <a:srgbClr val="3D4955"/>
                </a:solidFill>
                <a:latin typeface="Franklin Gothic Book" panose="020B0503020102020204" pitchFamily="34" charset="0"/>
                <a:sym typeface="Tahoma" pitchFamily="34" charset="0"/>
              </a:rPr>
              <a:t>Are rewarded for achieving a goal</a:t>
            </a:r>
          </a:p>
          <a:p>
            <a:pPr marL="742950" lvl="1" indent="-285750">
              <a:buFont typeface="Arial" panose="020B0604020202020204" pitchFamily="34" charset="0"/>
              <a:buChar char="•"/>
            </a:pPr>
            <a:r>
              <a:rPr lang="en-US">
                <a:solidFill>
                  <a:srgbClr val="3D4955"/>
                </a:solidFill>
                <a:latin typeface="Franklin Gothic Book" panose="020B0503020102020204" pitchFamily="34" charset="0"/>
                <a:sym typeface="Tahoma" pitchFamily="34" charset="0"/>
              </a:rPr>
              <a:t>Have the necessary skills and abilities to achieve the goal</a:t>
            </a:r>
          </a:p>
          <a:p>
            <a:pPr marL="742950" lvl="1" indent="-285750">
              <a:buFont typeface="Arial" panose="020B0604020202020204" pitchFamily="34" charset="0"/>
              <a:buChar char="•"/>
            </a:pPr>
            <a:r>
              <a:rPr lang="en-US">
                <a:solidFill>
                  <a:srgbClr val="3D4955"/>
                </a:solidFill>
                <a:latin typeface="Franklin Gothic Book" panose="020B0503020102020204" pitchFamily="34" charset="0"/>
                <a:sym typeface="Tahoma" pitchFamily="34" charset="0"/>
              </a:rPr>
              <a:t>Are encouraged by management or others</a:t>
            </a:r>
          </a:p>
          <a:p>
            <a:pPr>
              <a:buSzPct val="100000"/>
              <a:buFontTx/>
              <a:buNone/>
            </a:pPr>
            <a:endParaRPr lang="en-US">
              <a:cs typeface="Tahoma" pitchFamily="34" charset="0"/>
              <a:sym typeface="Tahoma" pitchFamily="34" charset="0"/>
            </a:endParaRPr>
          </a:p>
        </p:txBody>
      </p:sp>
    </p:spTree>
    <p:extLst>
      <p:ext uri="{BB962C8B-B14F-4D97-AF65-F5344CB8AC3E}">
        <p14:creationId xmlns:p14="http://schemas.microsoft.com/office/powerpoint/2010/main" val="200810628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1"/>
          </p:nvPr>
        </p:nvSpPr>
        <p:spPr>
          <a:xfrm>
            <a:off x="107505" y="0"/>
            <a:ext cx="4853014" cy="883828"/>
          </a:xfrm>
        </p:spPr>
        <p:txBody>
          <a:bodyPr/>
          <a:lstStyle/>
          <a:p>
            <a:r>
              <a:rPr lang="da-DK" err="1"/>
              <a:t>GAp</a:t>
            </a:r>
            <a:r>
              <a:rPr lang="da-DK"/>
              <a:t> </a:t>
            </a:r>
            <a:r>
              <a:rPr lang="da-DK" err="1"/>
              <a:t>analysis</a:t>
            </a:r>
            <a:r>
              <a:rPr lang="da-DK"/>
              <a:t> – </a:t>
            </a:r>
            <a:r>
              <a:rPr lang="da-DK" err="1"/>
              <a:t>What</a:t>
            </a:r>
            <a:r>
              <a:rPr lang="da-DK"/>
              <a:t> </a:t>
            </a:r>
            <a:r>
              <a:rPr lang="da-DK" err="1"/>
              <a:t>can</a:t>
            </a:r>
            <a:r>
              <a:rPr lang="da-DK"/>
              <a:t> </a:t>
            </a:r>
            <a:r>
              <a:rPr lang="da-DK" err="1"/>
              <a:t>we</a:t>
            </a:r>
            <a:r>
              <a:rPr lang="da-DK"/>
              <a:t> </a:t>
            </a:r>
            <a:r>
              <a:rPr lang="da-DK" err="1"/>
              <a:t>see</a:t>
            </a:r>
            <a:r>
              <a:rPr lang="da-DK"/>
              <a:t>?</a:t>
            </a:r>
          </a:p>
        </p:txBody>
      </p:sp>
      <p:sp>
        <p:nvSpPr>
          <p:cNvPr id="3" name="Pladsholder til tekst 2"/>
          <p:cNvSpPr>
            <a:spLocks noGrp="1"/>
          </p:cNvSpPr>
          <p:nvPr>
            <p:ph type="body" sz="quarter" idx="13"/>
          </p:nvPr>
        </p:nvSpPr>
        <p:spPr/>
        <p:txBody>
          <a:bodyPr/>
          <a:lstStyle/>
          <a:p>
            <a:endParaRPr lang="da-DK"/>
          </a:p>
        </p:txBody>
      </p:sp>
      <p:pic>
        <p:nvPicPr>
          <p:cNvPr id="6" name="Billede 5">
            <a:extLst>
              <a:ext uri="{FF2B5EF4-FFF2-40B4-BE49-F238E27FC236}">
                <a16:creationId xmlns:a16="http://schemas.microsoft.com/office/drawing/2014/main" id="{45821B98-6360-4DCC-8735-3F2DCC9F392A}"/>
              </a:ext>
            </a:extLst>
          </p:cNvPr>
          <p:cNvPicPr>
            <a:picLocks noChangeAspect="1"/>
          </p:cNvPicPr>
          <p:nvPr/>
        </p:nvPicPr>
        <p:blipFill>
          <a:blip r:embed="rId3"/>
          <a:stretch>
            <a:fillRect/>
          </a:stretch>
        </p:blipFill>
        <p:spPr>
          <a:xfrm>
            <a:off x="2466975" y="1273324"/>
            <a:ext cx="4210050" cy="3581400"/>
          </a:xfrm>
          <a:prstGeom prst="rect">
            <a:avLst/>
          </a:prstGeom>
        </p:spPr>
      </p:pic>
    </p:spTree>
    <p:extLst>
      <p:ext uri="{BB962C8B-B14F-4D97-AF65-F5344CB8AC3E}">
        <p14:creationId xmlns:p14="http://schemas.microsoft.com/office/powerpoint/2010/main" val="353009758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9737282A-76DD-486E-AF45-E698FF684A3B}"/>
              </a:ext>
            </a:extLst>
          </p:cNvPr>
          <p:cNvSpPr>
            <a:spLocks noGrp="1"/>
          </p:cNvSpPr>
          <p:nvPr>
            <p:ph type="body" sz="quarter" idx="11"/>
          </p:nvPr>
        </p:nvSpPr>
        <p:spPr>
          <a:xfrm>
            <a:off x="107505" y="0"/>
            <a:ext cx="5208753" cy="883828"/>
          </a:xfrm>
        </p:spPr>
        <p:txBody>
          <a:bodyPr/>
          <a:lstStyle/>
          <a:p>
            <a:r>
              <a:rPr lang="da-DK" err="1"/>
              <a:t>Your</a:t>
            </a:r>
            <a:r>
              <a:rPr lang="da-DK"/>
              <a:t> </a:t>
            </a:r>
            <a:r>
              <a:rPr lang="da-DK" err="1"/>
              <a:t>team’s</a:t>
            </a:r>
            <a:r>
              <a:rPr lang="da-DK"/>
              <a:t> </a:t>
            </a:r>
            <a:r>
              <a:rPr lang="da-DK" err="1"/>
              <a:t>collective</a:t>
            </a:r>
            <a:r>
              <a:rPr lang="da-DK"/>
              <a:t> motivation</a:t>
            </a:r>
          </a:p>
        </p:txBody>
      </p:sp>
      <p:sp>
        <p:nvSpPr>
          <p:cNvPr id="4" name="Pladsholder til tekst 3">
            <a:extLst>
              <a:ext uri="{FF2B5EF4-FFF2-40B4-BE49-F238E27FC236}">
                <a16:creationId xmlns:a16="http://schemas.microsoft.com/office/drawing/2014/main" id="{C1E26754-9683-48FA-83EE-0912DE083AE0}"/>
              </a:ext>
            </a:extLst>
          </p:cNvPr>
          <p:cNvSpPr>
            <a:spLocks noGrp="1"/>
          </p:cNvSpPr>
          <p:nvPr>
            <p:ph type="body" sz="quarter" idx="13"/>
          </p:nvPr>
        </p:nvSpPr>
        <p:spPr/>
        <p:txBody>
          <a:bodyPr/>
          <a:lstStyle/>
          <a:p>
            <a:endParaRPr lang="da-DK"/>
          </a:p>
        </p:txBody>
      </p:sp>
      <p:pic>
        <p:nvPicPr>
          <p:cNvPr id="8" name="Billede 7">
            <a:extLst>
              <a:ext uri="{FF2B5EF4-FFF2-40B4-BE49-F238E27FC236}">
                <a16:creationId xmlns:a16="http://schemas.microsoft.com/office/drawing/2014/main" id="{7F3BCD48-3D5D-459F-8709-DB623B46AE9E}"/>
              </a:ext>
            </a:extLst>
          </p:cNvPr>
          <p:cNvPicPr>
            <a:picLocks noChangeAspect="1"/>
          </p:cNvPicPr>
          <p:nvPr/>
        </p:nvPicPr>
        <p:blipFill>
          <a:blip r:embed="rId3"/>
          <a:stretch>
            <a:fillRect/>
          </a:stretch>
        </p:blipFill>
        <p:spPr>
          <a:xfrm>
            <a:off x="1504950" y="1100137"/>
            <a:ext cx="6134100" cy="3514725"/>
          </a:xfrm>
          <a:prstGeom prst="rect">
            <a:avLst/>
          </a:prstGeom>
        </p:spPr>
      </p:pic>
    </p:spTree>
    <p:extLst>
      <p:ext uri="{BB962C8B-B14F-4D97-AF65-F5344CB8AC3E}">
        <p14:creationId xmlns:p14="http://schemas.microsoft.com/office/powerpoint/2010/main" val="155692937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1"/>
          </p:nvPr>
        </p:nvSpPr>
        <p:spPr>
          <a:xfrm>
            <a:off x="107505" y="0"/>
            <a:ext cx="3695582" cy="883828"/>
          </a:xfrm>
        </p:spPr>
        <p:txBody>
          <a:bodyPr/>
          <a:lstStyle/>
          <a:p>
            <a:r>
              <a:rPr lang="en-US"/>
              <a:t>motivation and drivers</a:t>
            </a:r>
          </a:p>
        </p:txBody>
      </p:sp>
      <p:sp>
        <p:nvSpPr>
          <p:cNvPr id="3" name="Pladsholder til tekst 2"/>
          <p:cNvSpPr>
            <a:spLocks noGrp="1"/>
          </p:cNvSpPr>
          <p:nvPr>
            <p:ph type="body" sz="quarter" idx="13"/>
          </p:nvPr>
        </p:nvSpPr>
        <p:spPr/>
        <p:txBody>
          <a:bodyPr/>
          <a:lstStyle/>
          <a:p>
            <a:endParaRPr lang="en-US"/>
          </a:p>
        </p:txBody>
      </p:sp>
      <p:grpSp>
        <p:nvGrpSpPr>
          <p:cNvPr id="5" name="Group 3"/>
          <p:cNvGrpSpPr>
            <a:grpSpLocks/>
          </p:cNvGrpSpPr>
          <p:nvPr/>
        </p:nvGrpSpPr>
        <p:grpSpPr bwMode="auto">
          <a:xfrm>
            <a:off x="3203848" y="553244"/>
            <a:ext cx="4800600" cy="4267200"/>
            <a:chOff x="336" y="1440"/>
            <a:chExt cx="3648" cy="3792"/>
          </a:xfrm>
        </p:grpSpPr>
        <p:sp>
          <p:nvSpPr>
            <p:cNvPr id="6" name="Line 4"/>
            <p:cNvSpPr>
              <a:spLocks noChangeShapeType="1"/>
            </p:cNvSpPr>
            <p:nvPr/>
          </p:nvSpPr>
          <p:spPr bwMode="auto">
            <a:xfrm>
              <a:off x="2160" y="1440"/>
              <a:ext cx="0" cy="3792"/>
            </a:xfrm>
            <a:prstGeom prst="line">
              <a:avLst/>
            </a:prstGeom>
            <a:noFill/>
            <a:ln w="38100">
              <a:solidFill>
                <a:srgbClr val="3D4955"/>
              </a:solidFill>
              <a:round/>
              <a:headEnd type="triangle" w="med" len="med"/>
              <a:tailEnd type="triangle" w="med" len="med"/>
            </a:ln>
          </p:spPr>
          <p:txBody>
            <a:bodyPr/>
            <a:lstStyle/>
            <a:p>
              <a:endParaRPr lang="en-US"/>
            </a:p>
          </p:txBody>
        </p:sp>
        <p:sp>
          <p:nvSpPr>
            <p:cNvPr id="7" name="Line 5"/>
            <p:cNvSpPr>
              <a:spLocks noChangeShapeType="1"/>
            </p:cNvSpPr>
            <p:nvPr/>
          </p:nvSpPr>
          <p:spPr bwMode="auto">
            <a:xfrm>
              <a:off x="336" y="3216"/>
              <a:ext cx="3648" cy="0"/>
            </a:xfrm>
            <a:prstGeom prst="line">
              <a:avLst/>
            </a:prstGeom>
            <a:noFill/>
            <a:ln w="38100">
              <a:solidFill>
                <a:srgbClr val="3D4955"/>
              </a:solidFill>
              <a:round/>
              <a:headEnd type="triangle" w="med" len="med"/>
              <a:tailEnd type="triangle" w="med" len="med"/>
            </a:ln>
          </p:spPr>
          <p:txBody>
            <a:bodyPr/>
            <a:lstStyle/>
            <a:p>
              <a:endParaRPr lang="en-US"/>
            </a:p>
          </p:txBody>
        </p:sp>
      </p:grpSp>
      <p:sp>
        <p:nvSpPr>
          <p:cNvPr id="24" name="Tekstboks 12">
            <a:extLst>
              <a:ext uri="{FF2B5EF4-FFF2-40B4-BE49-F238E27FC236}">
                <a16:creationId xmlns:a16="http://schemas.microsoft.com/office/drawing/2014/main" id="{89791C77-2D2D-4880-870B-32CF78EF7A64}"/>
              </a:ext>
            </a:extLst>
          </p:cNvPr>
          <p:cNvSpPr txBox="1"/>
          <p:nvPr/>
        </p:nvSpPr>
        <p:spPr>
          <a:xfrm>
            <a:off x="2850229" y="172864"/>
            <a:ext cx="707237" cy="1421928"/>
          </a:xfrm>
          <a:prstGeom prst="rect">
            <a:avLst/>
          </a:prstGeom>
          <a:noFill/>
        </p:spPr>
        <p:txBody>
          <a:bodyPr wrap="square" rtlCol="0">
            <a:spAutoFit/>
          </a:bodyPr>
          <a:lstStyle/>
          <a:p>
            <a:pPr defTabSz="822960"/>
            <a:r>
              <a:rPr lang="en-US" sz="8640">
                <a:solidFill>
                  <a:srgbClr val="C05C56"/>
                </a:solidFill>
                <a:latin typeface="Franklin Gothic Book" panose="020B0503020102020204" pitchFamily="34" charset="0"/>
              </a:rPr>
              <a:t>E</a:t>
            </a:r>
          </a:p>
        </p:txBody>
      </p:sp>
      <p:sp>
        <p:nvSpPr>
          <p:cNvPr id="25" name="Tekstboks 13">
            <a:extLst>
              <a:ext uri="{FF2B5EF4-FFF2-40B4-BE49-F238E27FC236}">
                <a16:creationId xmlns:a16="http://schemas.microsoft.com/office/drawing/2014/main" id="{9F8563DB-9F90-4C0C-89F4-79B41EA4DE8F}"/>
              </a:ext>
            </a:extLst>
          </p:cNvPr>
          <p:cNvSpPr txBox="1"/>
          <p:nvPr/>
        </p:nvSpPr>
        <p:spPr>
          <a:xfrm>
            <a:off x="7650829" y="172864"/>
            <a:ext cx="707237" cy="1421928"/>
          </a:xfrm>
          <a:prstGeom prst="rect">
            <a:avLst/>
          </a:prstGeom>
          <a:noFill/>
        </p:spPr>
        <p:txBody>
          <a:bodyPr wrap="square" rtlCol="0">
            <a:spAutoFit/>
          </a:bodyPr>
          <a:lstStyle/>
          <a:p>
            <a:pPr defTabSz="822960"/>
            <a:r>
              <a:rPr lang="en-US" sz="8640">
                <a:solidFill>
                  <a:srgbClr val="73A3A1"/>
                </a:solidFill>
                <a:latin typeface="Franklin Gothic Book" panose="020B0503020102020204" pitchFamily="34" charset="0"/>
              </a:rPr>
              <a:t>S</a:t>
            </a:r>
          </a:p>
        </p:txBody>
      </p:sp>
      <p:sp>
        <p:nvSpPr>
          <p:cNvPr id="26" name="Tekstboks 15">
            <a:extLst>
              <a:ext uri="{FF2B5EF4-FFF2-40B4-BE49-F238E27FC236}">
                <a16:creationId xmlns:a16="http://schemas.microsoft.com/office/drawing/2014/main" id="{93DD9A75-D742-45E5-83C1-482EF7B9BC1C}"/>
              </a:ext>
            </a:extLst>
          </p:cNvPr>
          <p:cNvSpPr txBox="1"/>
          <p:nvPr/>
        </p:nvSpPr>
        <p:spPr>
          <a:xfrm>
            <a:off x="2942667" y="3628279"/>
            <a:ext cx="707237" cy="1421928"/>
          </a:xfrm>
          <a:prstGeom prst="rect">
            <a:avLst/>
          </a:prstGeom>
          <a:noFill/>
        </p:spPr>
        <p:txBody>
          <a:bodyPr wrap="square" rtlCol="0">
            <a:spAutoFit/>
          </a:bodyPr>
          <a:lstStyle/>
          <a:p>
            <a:pPr defTabSz="822960"/>
            <a:r>
              <a:rPr lang="en-US" sz="8640">
                <a:solidFill>
                  <a:srgbClr val="FEC665"/>
                </a:solidFill>
                <a:latin typeface="Franklin Gothic Book" panose="020B0503020102020204" pitchFamily="34" charset="0"/>
              </a:rPr>
              <a:t>I</a:t>
            </a:r>
          </a:p>
        </p:txBody>
      </p:sp>
      <p:sp>
        <p:nvSpPr>
          <p:cNvPr id="31" name="Tekstboks 14">
            <a:extLst>
              <a:ext uri="{FF2B5EF4-FFF2-40B4-BE49-F238E27FC236}">
                <a16:creationId xmlns:a16="http://schemas.microsoft.com/office/drawing/2014/main" id="{96AE87B1-0BDD-479B-A24B-67EF0BBAE39C}"/>
              </a:ext>
            </a:extLst>
          </p:cNvPr>
          <p:cNvSpPr txBox="1"/>
          <p:nvPr/>
        </p:nvSpPr>
        <p:spPr>
          <a:xfrm>
            <a:off x="7690911" y="3628279"/>
            <a:ext cx="707237" cy="1421928"/>
          </a:xfrm>
          <a:prstGeom prst="rect">
            <a:avLst/>
          </a:prstGeom>
          <a:noFill/>
        </p:spPr>
        <p:txBody>
          <a:bodyPr wrap="square" rtlCol="0">
            <a:spAutoFit/>
          </a:bodyPr>
          <a:lstStyle/>
          <a:p>
            <a:pPr defTabSz="822960"/>
            <a:r>
              <a:rPr lang="en-US" sz="8640">
                <a:solidFill>
                  <a:srgbClr val="2D7FA8"/>
                </a:solidFill>
                <a:latin typeface="Franklin Gothic Book" panose="020B0503020102020204" pitchFamily="34" charset="0"/>
              </a:rPr>
              <a:t>A</a:t>
            </a:r>
          </a:p>
        </p:txBody>
      </p:sp>
      <p:sp>
        <p:nvSpPr>
          <p:cNvPr id="21" name="Tekstboks 17">
            <a:extLst>
              <a:ext uri="{FF2B5EF4-FFF2-40B4-BE49-F238E27FC236}">
                <a16:creationId xmlns:a16="http://schemas.microsoft.com/office/drawing/2014/main" id="{A114B2BE-0DA8-4602-B2A2-0815D8100EE1}"/>
              </a:ext>
            </a:extLst>
          </p:cNvPr>
          <p:cNvSpPr txBox="1">
            <a:spLocks noChangeArrowheads="1"/>
          </p:cNvSpPr>
          <p:nvPr/>
        </p:nvSpPr>
        <p:spPr bwMode="auto">
          <a:xfrm>
            <a:off x="2348378" y="2376016"/>
            <a:ext cx="1014413" cy="338554"/>
          </a:xfrm>
          <a:prstGeom prst="rect">
            <a:avLst/>
          </a:prstGeom>
          <a:noFill/>
          <a:ln w="9525">
            <a:noFill/>
            <a:miter lim="800000"/>
            <a:headEnd/>
            <a:tailEnd/>
          </a:ln>
        </p:spPr>
        <p:txBody>
          <a:bodyPr>
            <a:spAutoFit/>
          </a:bodyPr>
          <a:lstStyle/>
          <a:p>
            <a:pPr algn="ctr">
              <a:buSzPct val="100000"/>
            </a:pPr>
            <a:r>
              <a:rPr lang="en-US" sz="1600">
                <a:solidFill>
                  <a:srgbClr val="3D4955"/>
                </a:solidFill>
                <a:sym typeface="Tahoma" pitchFamily="34" charset="0"/>
              </a:rPr>
              <a:t>Control</a:t>
            </a:r>
          </a:p>
        </p:txBody>
      </p:sp>
      <p:sp>
        <p:nvSpPr>
          <p:cNvPr id="22" name="Tekstboks 18">
            <a:extLst>
              <a:ext uri="{FF2B5EF4-FFF2-40B4-BE49-F238E27FC236}">
                <a16:creationId xmlns:a16="http://schemas.microsoft.com/office/drawing/2014/main" id="{1964B37C-AD8F-4407-9303-F86F320D18FB}"/>
              </a:ext>
            </a:extLst>
          </p:cNvPr>
          <p:cNvSpPr txBox="1">
            <a:spLocks noChangeArrowheads="1"/>
          </p:cNvSpPr>
          <p:nvPr/>
        </p:nvSpPr>
        <p:spPr bwMode="auto">
          <a:xfrm>
            <a:off x="5029666" y="4777904"/>
            <a:ext cx="1127125" cy="338554"/>
          </a:xfrm>
          <a:prstGeom prst="rect">
            <a:avLst/>
          </a:prstGeom>
          <a:noFill/>
          <a:ln w="9525">
            <a:noFill/>
            <a:miter lim="800000"/>
            <a:headEnd/>
            <a:tailEnd/>
          </a:ln>
        </p:spPr>
        <p:txBody>
          <a:bodyPr>
            <a:spAutoFit/>
          </a:bodyPr>
          <a:lstStyle/>
          <a:p>
            <a:pPr algn="ctr">
              <a:buSzPct val="100000"/>
            </a:pPr>
            <a:r>
              <a:rPr lang="en-US" sz="1600">
                <a:solidFill>
                  <a:srgbClr val="3D4955"/>
                </a:solidFill>
                <a:sym typeface="Tahoma" pitchFamily="34" charset="0"/>
              </a:rPr>
              <a:t>Task</a:t>
            </a:r>
          </a:p>
        </p:txBody>
      </p:sp>
      <p:sp>
        <p:nvSpPr>
          <p:cNvPr id="23" name="Tekstboks 19">
            <a:extLst>
              <a:ext uri="{FF2B5EF4-FFF2-40B4-BE49-F238E27FC236}">
                <a16:creationId xmlns:a16="http://schemas.microsoft.com/office/drawing/2014/main" id="{AB358F59-7329-4264-9E63-1B6A64EC5464}"/>
              </a:ext>
            </a:extLst>
          </p:cNvPr>
          <p:cNvSpPr txBox="1">
            <a:spLocks noChangeArrowheads="1"/>
          </p:cNvSpPr>
          <p:nvPr/>
        </p:nvSpPr>
        <p:spPr bwMode="auto">
          <a:xfrm>
            <a:off x="4931241" y="193204"/>
            <a:ext cx="1444625" cy="338554"/>
          </a:xfrm>
          <a:prstGeom prst="rect">
            <a:avLst/>
          </a:prstGeom>
          <a:noFill/>
          <a:ln w="9525">
            <a:noFill/>
            <a:miter lim="800000"/>
            <a:headEnd/>
            <a:tailEnd/>
          </a:ln>
        </p:spPr>
        <p:txBody>
          <a:bodyPr>
            <a:spAutoFit/>
          </a:bodyPr>
          <a:lstStyle/>
          <a:p>
            <a:pPr algn="ctr">
              <a:buSzPct val="100000"/>
            </a:pPr>
            <a:r>
              <a:rPr lang="en-US" sz="1600">
                <a:solidFill>
                  <a:srgbClr val="3D4955"/>
                </a:solidFill>
                <a:sym typeface="Tahoma" pitchFamily="34" charset="0"/>
              </a:rPr>
              <a:t>Person</a:t>
            </a:r>
          </a:p>
        </p:txBody>
      </p:sp>
      <p:sp>
        <p:nvSpPr>
          <p:cNvPr id="30" name="Tekstboks 20">
            <a:extLst>
              <a:ext uri="{FF2B5EF4-FFF2-40B4-BE49-F238E27FC236}">
                <a16:creationId xmlns:a16="http://schemas.microsoft.com/office/drawing/2014/main" id="{1E9A6EE5-2A0B-435A-9816-7333C6A7A87F}"/>
              </a:ext>
            </a:extLst>
          </p:cNvPr>
          <p:cNvSpPr txBox="1">
            <a:spLocks noChangeArrowheads="1"/>
          </p:cNvSpPr>
          <p:nvPr/>
        </p:nvSpPr>
        <p:spPr bwMode="auto">
          <a:xfrm>
            <a:off x="7899866" y="2368079"/>
            <a:ext cx="1155700" cy="338554"/>
          </a:xfrm>
          <a:prstGeom prst="rect">
            <a:avLst/>
          </a:prstGeom>
          <a:noFill/>
          <a:ln w="9525">
            <a:noFill/>
            <a:miter lim="800000"/>
            <a:headEnd/>
            <a:tailEnd/>
          </a:ln>
        </p:spPr>
        <p:txBody>
          <a:bodyPr wrap="square">
            <a:spAutoFit/>
          </a:bodyPr>
          <a:lstStyle/>
          <a:p>
            <a:pPr algn="ctr">
              <a:buSzPct val="100000"/>
            </a:pPr>
            <a:r>
              <a:rPr lang="en-US" sz="1600">
                <a:solidFill>
                  <a:srgbClr val="3D4955"/>
                </a:solidFill>
                <a:sym typeface="Tahoma" pitchFamily="34" charset="0"/>
              </a:rPr>
              <a:t>Participate</a:t>
            </a:r>
          </a:p>
        </p:txBody>
      </p:sp>
      <p:sp>
        <p:nvSpPr>
          <p:cNvPr id="32" name="Tekstfelt 31">
            <a:extLst>
              <a:ext uri="{FF2B5EF4-FFF2-40B4-BE49-F238E27FC236}">
                <a16:creationId xmlns:a16="http://schemas.microsoft.com/office/drawing/2014/main" id="{E940F625-1275-47C2-A99E-7832038234A7}"/>
              </a:ext>
            </a:extLst>
          </p:cNvPr>
          <p:cNvSpPr txBox="1"/>
          <p:nvPr/>
        </p:nvSpPr>
        <p:spPr>
          <a:xfrm>
            <a:off x="3563888" y="1277672"/>
            <a:ext cx="1778848" cy="853050"/>
          </a:xfrm>
          <a:prstGeom prst="rect">
            <a:avLst/>
          </a:prstGeom>
          <a:noFill/>
        </p:spPr>
        <p:txBody>
          <a:bodyPr vert="horz" wrap="square" lIns="180000" tIns="180000" rIns="180000" bIns="360000" rtlCol="0" anchor="t" anchorCtr="0">
            <a:spAutoFit/>
          </a:bodyPr>
          <a:lstStyle/>
          <a:p>
            <a:r>
              <a:rPr lang="en-US" sz="2000">
                <a:solidFill>
                  <a:srgbClr val="3D4955"/>
                </a:solidFill>
              </a:rPr>
              <a:t>Development</a:t>
            </a:r>
          </a:p>
        </p:txBody>
      </p:sp>
      <p:sp>
        <p:nvSpPr>
          <p:cNvPr id="33" name="Tekstfelt 32">
            <a:extLst>
              <a:ext uri="{FF2B5EF4-FFF2-40B4-BE49-F238E27FC236}">
                <a16:creationId xmlns:a16="http://schemas.microsoft.com/office/drawing/2014/main" id="{C2A461E1-1CB4-4F06-9D88-6C860991C1FD}"/>
              </a:ext>
            </a:extLst>
          </p:cNvPr>
          <p:cNvSpPr txBox="1"/>
          <p:nvPr/>
        </p:nvSpPr>
        <p:spPr>
          <a:xfrm>
            <a:off x="3578808" y="3377616"/>
            <a:ext cx="1728720" cy="853050"/>
          </a:xfrm>
          <a:prstGeom prst="rect">
            <a:avLst/>
          </a:prstGeom>
          <a:noFill/>
        </p:spPr>
        <p:txBody>
          <a:bodyPr vert="horz" wrap="square" lIns="180000" tIns="180000" rIns="180000" bIns="360000" rtlCol="0" anchor="t" anchorCtr="0">
            <a:spAutoFit/>
          </a:bodyPr>
          <a:lstStyle/>
          <a:p>
            <a:r>
              <a:rPr lang="en-US" sz="2000">
                <a:solidFill>
                  <a:srgbClr val="3D4955"/>
                </a:solidFill>
              </a:rPr>
              <a:t>Results</a:t>
            </a:r>
          </a:p>
        </p:txBody>
      </p:sp>
      <p:sp>
        <p:nvSpPr>
          <p:cNvPr id="34" name="Tekstfelt 33">
            <a:extLst>
              <a:ext uri="{FF2B5EF4-FFF2-40B4-BE49-F238E27FC236}">
                <a16:creationId xmlns:a16="http://schemas.microsoft.com/office/drawing/2014/main" id="{CF3ED3FB-BAB5-4CA2-BEAF-149376257CE3}"/>
              </a:ext>
            </a:extLst>
          </p:cNvPr>
          <p:cNvSpPr txBox="1"/>
          <p:nvPr/>
        </p:nvSpPr>
        <p:spPr>
          <a:xfrm>
            <a:off x="5875553" y="1277672"/>
            <a:ext cx="1728720" cy="853050"/>
          </a:xfrm>
          <a:prstGeom prst="rect">
            <a:avLst/>
          </a:prstGeom>
          <a:noFill/>
        </p:spPr>
        <p:txBody>
          <a:bodyPr vert="horz" wrap="square" lIns="180000" tIns="180000" rIns="180000" bIns="360000" rtlCol="0" anchor="t" anchorCtr="0">
            <a:spAutoFit/>
          </a:bodyPr>
          <a:lstStyle/>
          <a:p>
            <a:r>
              <a:rPr lang="en-US" sz="2000">
                <a:solidFill>
                  <a:srgbClr val="3D4955"/>
                </a:solidFill>
              </a:rPr>
              <a:t>Relationship</a:t>
            </a:r>
          </a:p>
        </p:txBody>
      </p:sp>
      <p:sp>
        <p:nvSpPr>
          <p:cNvPr id="35" name="Tekstfelt 34">
            <a:extLst>
              <a:ext uri="{FF2B5EF4-FFF2-40B4-BE49-F238E27FC236}">
                <a16:creationId xmlns:a16="http://schemas.microsoft.com/office/drawing/2014/main" id="{42268DEF-63AB-4100-B720-EC71613642F1}"/>
              </a:ext>
            </a:extLst>
          </p:cNvPr>
          <p:cNvSpPr txBox="1"/>
          <p:nvPr/>
        </p:nvSpPr>
        <p:spPr>
          <a:xfrm>
            <a:off x="5886671" y="3347189"/>
            <a:ext cx="1728720" cy="853050"/>
          </a:xfrm>
          <a:prstGeom prst="rect">
            <a:avLst/>
          </a:prstGeom>
          <a:noFill/>
        </p:spPr>
        <p:txBody>
          <a:bodyPr vert="horz" wrap="square" lIns="180000" tIns="180000" rIns="180000" bIns="360000" rtlCol="0" anchor="t" anchorCtr="0">
            <a:spAutoFit/>
          </a:bodyPr>
          <a:lstStyle/>
          <a:p>
            <a:r>
              <a:rPr lang="en-US" sz="2000">
                <a:solidFill>
                  <a:srgbClr val="3D4955"/>
                </a:solidFill>
              </a:rPr>
              <a:t>Quality</a:t>
            </a:r>
          </a:p>
        </p:txBody>
      </p:sp>
    </p:spTree>
    <p:extLst>
      <p:ext uri="{BB962C8B-B14F-4D97-AF65-F5344CB8AC3E}">
        <p14:creationId xmlns:p14="http://schemas.microsoft.com/office/powerpoint/2010/main" val="325828557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3"/>
          <p:cNvGrpSpPr>
            <a:grpSpLocks/>
          </p:cNvGrpSpPr>
          <p:nvPr/>
        </p:nvGrpSpPr>
        <p:grpSpPr bwMode="auto">
          <a:xfrm>
            <a:off x="3308944" y="984876"/>
            <a:ext cx="4320540" cy="3840480"/>
            <a:chOff x="336" y="1440"/>
            <a:chExt cx="3648" cy="3792"/>
          </a:xfrm>
        </p:grpSpPr>
        <p:sp>
          <p:nvSpPr>
            <p:cNvPr id="6" name="Line 4"/>
            <p:cNvSpPr>
              <a:spLocks noChangeShapeType="1"/>
            </p:cNvSpPr>
            <p:nvPr/>
          </p:nvSpPr>
          <p:spPr bwMode="auto">
            <a:xfrm>
              <a:off x="2160" y="1440"/>
              <a:ext cx="0" cy="3792"/>
            </a:xfrm>
            <a:prstGeom prst="line">
              <a:avLst/>
            </a:prstGeom>
            <a:noFill/>
            <a:ln w="38100">
              <a:solidFill>
                <a:srgbClr val="3D4955"/>
              </a:solidFill>
              <a:round/>
              <a:headEnd type="triangle" w="med" len="med"/>
              <a:tailEnd type="triangle" w="med" len="med"/>
            </a:ln>
          </p:spPr>
          <p:txBody>
            <a:bodyPr/>
            <a:lstStyle/>
            <a:p>
              <a:endParaRPr lang="en-US" sz="1620"/>
            </a:p>
          </p:txBody>
        </p:sp>
        <p:sp>
          <p:nvSpPr>
            <p:cNvPr id="7" name="Line 5"/>
            <p:cNvSpPr>
              <a:spLocks noChangeShapeType="1"/>
            </p:cNvSpPr>
            <p:nvPr/>
          </p:nvSpPr>
          <p:spPr bwMode="auto">
            <a:xfrm>
              <a:off x="336" y="3216"/>
              <a:ext cx="3648" cy="0"/>
            </a:xfrm>
            <a:prstGeom prst="line">
              <a:avLst/>
            </a:prstGeom>
            <a:noFill/>
            <a:ln w="38100">
              <a:solidFill>
                <a:srgbClr val="3D4955"/>
              </a:solidFill>
              <a:round/>
              <a:headEnd type="triangle" w="med" len="med"/>
              <a:tailEnd type="triangle" w="med" len="med"/>
            </a:ln>
          </p:spPr>
          <p:txBody>
            <a:bodyPr/>
            <a:lstStyle/>
            <a:p>
              <a:endParaRPr lang="en-US" sz="1620"/>
            </a:p>
          </p:txBody>
        </p:sp>
      </p:grpSp>
      <p:sp>
        <p:nvSpPr>
          <p:cNvPr id="9" name="Pladsholder til indhold 8">
            <a:extLst>
              <a:ext uri="{FF2B5EF4-FFF2-40B4-BE49-F238E27FC236}">
                <a16:creationId xmlns:a16="http://schemas.microsoft.com/office/drawing/2014/main" id="{95D855DB-AB9E-4C3E-AE15-B256DC589770}"/>
              </a:ext>
            </a:extLst>
          </p:cNvPr>
          <p:cNvSpPr>
            <a:spLocks noGrp="1"/>
          </p:cNvSpPr>
          <p:nvPr>
            <p:ph type="body" sz="quarter" idx="11"/>
          </p:nvPr>
        </p:nvSpPr>
        <p:spPr>
          <a:xfrm>
            <a:off x="107505" y="0"/>
            <a:ext cx="4181997" cy="700678"/>
          </a:xfrm>
        </p:spPr>
        <p:txBody>
          <a:bodyPr/>
          <a:lstStyle/>
          <a:p>
            <a:pPr marL="0" indent="0">
              <a:buNone/>
            </a:pPr>
            <a:r>
              <a:rPr lang="en-US"/>
              <a:t>Motivation in cooperation</a:t>
            </a:r>
          </a:p>
        </p:txBody>
      </p:sp>
      <p:sp>
        <p:nvSpPr>
          <p:cNvPr id="2" name="Pladsholder til tekst 1">
            <a:extLst>
              <a:ext uri="{FF2B5EF4-FFF2-40B4-BE49-F238E27FC236}">
                <a16:creationId xmlns:a16="http://schemas.microsoft.com/office/drawing/2014/main" id="{E638414B-09D9-43D0-8EBA-03DF705B117D}"/>
              </a:ext>
            </a:extLst>
          </p:cNvPr>
          <p:cNvSpPr>
            <a:spLocks noGrp="1"/>
          </p:cNvSpPr>
          <p:nvPr>
            <p:ph type="body" sz="quarter" idx="13"/>
          </p:nvPr>
        </p:nvSpPr>
        <p:spPr/>
        <p:txBody>
          <a:bodyPr/>
          <a:lstStyle/>
          <a:p>
            <a:endParaRPr lang="en-US"/>
          </a:p>
        </p:txBody>
      </p:sp>
      <p:sp>
        <p:nvSpPr>
          <p:cNvPr id="3" name="Pladsholder til tekst 2">
            <a:extLst>
              <a:ext uri="{FF2B5EF4-FFF2-40B4-BE49-F238E27FC236}">
                <a16:creationId xmlns:a16="http://schemas.microsoft.com/office/drawing/2014/main" id="{E51880CF-8EB1-4973-8CA9-45071CA289FC}"/>
              </a:ext>
            </a:extLst>
          </p:cNvPr>
          <p:cNvSpPr>
            <a:spLocks noGrp="1"/>
          </p:cNvSpPr>
          <p:nvPr>
            <p:ph type="body" sz="quarter" idx="14"/>
          </p:nvPr>
        </p:nvSpPr>
        <p:spPr>
          <a:xfrm>
            <a:off x="395536" y="1128713"/>
            <a:ext cx="1627682" cy="3744912"/>
          </a:xfrm>
        </p:spPr>
        <p:txBody>
          <a:bodyPr/>
          <a:lstStyle/>
          <a:p>
            <a:endParaRPr lang="en-US" sz="1400">
              <a:latin typeface="Franklin Gothic Book" panose="020B0503020102020204" pitchFamily="34" charset="0"/>
            </a:endParaRPr>
          </a:p>
          <a:p>
            <a:endParaRPr lang="en-US"/>
          </a:p>
        </p:txBody>
      </p:sp>
      <p:sp>
        <p:nvSpPr>
          <p:cNvPr id="27" name="Tekstboks 12">
            <a:extLst>
              <a:ext uri="{FF2B5EF4-FFF2-40B4-BE49-F238E27FC236}">
                <a16:creationId xmlns:a16="http://schemas.microsoft.com/office/drawing/2014/main" id="{C63B6C4B-1164-476B-A50C-E25B1DD41C3F}"/>
              </a:ext>
            </a:extLst>
          </p:cNvPr>
          <p:cNvSpPr txBox="1"/>
          <p:nvPr/>
        </p:nvSpPr>
        <p:spPr>
          <a:xfrm>
            <a:off x="2818509" y="374070"/>
            <a:ext cx="707237" cy="1421928"/>
          </a:xfrm>
          <a:prstGeom prst="rect">
            <a:avLst/>
          </a:prstGeom>
          <a:noFill/>
        </p:spPr>
        <p:txBody>
          <a:bodyPr wrap="square" rtlCol="0">
            <a:spAutoFit/>
          </a:bodyPr>
          <a:lstStyle/>
          <a:p>
            <a:pPr defTabSz="822960"/>
            <a:r>
              <a:rPr lang="en-US" sz="8640">
                <a:solidFill>
                  <a:srgbClr val="C05C56"/>
                </a:solidFill>
                <a:latin typeface="Franklin Gothic Book" panose="020B0503020102020204" pitchFamily="34" charset="0"/>
              </a:rPr>
              <a:t>E</a:t>
            </a:r>
          </a:p>
        </p:txBody>
      </p:sp>
      <p:sp>
        <p:nvSpPr>
          <p:cNvPr id="28" name="Tekstboks 13">
            <a:extLst>
              <a:ext uri="{FF2B5EF4-FFF2-40B4-BE49-F238E27FC236}">
                <a16:creationId xmlns:a16="http://schemas.microsoft.com/office/drawing/2014/main" id="{0D266F9A-331F-4E59-941D-B2017389CDCB}"/>
              </a:ext>
            </a:extLst>
          </p:cNvPr>
          <p:cNvSpPr txBox="1"/>
          <p:nvPr/>
        </p:nvSpPr>
        <p:spPr>
          <a:xfrm>
            <a:off x="7619109" y="374070"/>
            <a:ext cx="707237" cy="1421928"/>
          </a:xfrm>
          <a:prstGeom prst="rect">
            <a:avLst/>
          </a:prstGeom>
          <a:noFill/>
        </p:spPr>
        <p:txBody>
          <a:bodyPr wrap="square" rtlCol="0">
            <a:spAutoFit/>
          </a:bodyPr>
          <a:lstStyle/>
          <a:p>
            <a:pPr defTabSz="822960"/>
            <a:r>
              <a:rPr lang="en-US" sz="8640">
                <a:solidFill>
                  <a:srgbClr val="73A3A1"/>
                </a:solidFill>
                <a:latin typeface="Franklin Gothic Book" panose="020B0503020102020204" pitchFamily="34" charset="0"/>
              </a:rPr>
              <a:t>S</a:t>
            </a:r>
          </a:p>
        </p:txBody>
      </p:sp>
      <p:sp>
        <p:nvSpPr>
          <p:cNvPr id="29" name="Tekstboks 15">
            <a:extLst>
              <a:ext uri="{FF2B5EF4-FFF2-40B4-BE49-F238E27FC236}">
                <a16:creationId xmlns:a16="http://schemas.microsoft.com/office/drawing/2014/main" id="{4DB6BEB0-2B26-4D40-ACA3-71061335CFED}"/>
              </a:ext>
            </a:extLst>
          </p:cNvPr>
          <p:cNvSpPr txBox="1"/>
          <p:nvPr/>
        </p:nvSpPr>
        <p:spPr>
          <a:xfrm>
            <a:off x="2935263" y="3847761"/>
            <a:ext cx="707237" cy="1421928"/>
          </a:xfrm>
          <a:prstGeom prst="rect">
            <a:avLst/>
          </a:prstGeom>
          <a:noFill/>
        </p:spPr>
        <p:txBody>
          <a:bodyPr wrap="square" rtlCol="0">
            <a:spAutoFit/>
          </a:bodyPr>
          <a:lstStyle/>
          <a:p>
            <a:pPr defTabSz="822960"/>
            <a:r>
              <a:rPr lang="en-US" sz="8640">
                <a:solidFill>
                  <a:srgbClr val="FEC665"/>
                </a:solidFill>
                <a:latin typeface="Franklin Gothic Book" panose="020B0503020102020204" pitchFamily="34" charset="0"/>
              </a:rPr>
              <a:t>I</a:t>
            </a:r>
          </a:p>
        </p:txBody>
      </p:sp>
      <p:sp>
        <p:nvSpPr>
          <p:cNvPr id="30" name="Tekstboks 14">
            <a:extLst>
              <a:ext uri="{FF2B5EF4-FFF2-40B4-BE49-F238E27FC236}">
                <a16:creationId xmlns:a16="http://schemas.microsoft.com/office/drawing/2014/main" id="{94CB1C8F-054A-43D5-8299-366C581EC1A5}"/>
              </a:ext>
            </a:extLst>
          </p:cNvPr>
          <p:cNvSpPr txBox="1"/>
          <p:nvPr/>
        </p:nvSpPr>
        <p:spPr>
          <a:xfrm>
            <a:off x="7659191" y="3829485"/>
            <a:ext cx="707237" cy="1421928"/>
          </a:xfrm>
          <a:prstGeom prst="rect">
            <a:avLst/>
          </a:prstGeom>
          <a:noFill/>
        </p:spPr>
        <p:txBody>
          <a:bodyPr wrap="square" rtlCol="0">
            <a:spAutoFit/>
          </a:bodyPr>
          <a:lstStyle/>
          <a:p>
            <a:pPr defTabSz="822960"/>
            <a:r>
              <a:rPr lang="en-US" sz="8640">
                <a:solidFill>
                  <a:srgbClr val="2D7FA8"/>
                </a:solidFill>
                <a:latin typeface="Franklin Gothic Book" panose="020B0503020102020204" pitchFamily="34" charset="0"/>
              </a:rPr>
              <a:t>A</a:t>
            </a:r>
          </a:p>
        </p:txBody>
      </p:sp>
      <p:sp>
        <p:nvSpPr>
          <p:cNvPr id="21" name="Tekstboks 17">
            <a:extLst>
              <a:ext uri="{FF2B5EF4-FFF2-40B4-BE49-F238E27FC236}">
                <a16:creationId xmlns:a16="http://schemas.microsoft.com/office/drawing/2014/main" id="{7BAA08A0-6F59-403C-9E6B-5D42AC87CDA8}"/>
              </a:ext>
            </a:extLst>
          </p:cNvPr>
          <p:cNvSpPr txBox="1">
            <a:spLocks noChangeArrowheads="1"/>
          </p:cNvSpPr>
          <p:nvPr/>
        </p:nvSpPr>
        <p:spPr bwMode="auto">
          <a:xfrm>
            <a:off x="2193918" y="2582582"/>
            <a:ext cx="1014413" cy="338554"/>
          </a:xfrm>
          <a:prstGeom prst="rect">
            <a:avLst/>
          </a:prstGeom>
          <a:noFill/>
          <a:ln w="9525">
            <a:noFill/>
            <a:miter lim="800000"/>
            <a:headEnd/>
            <a:tailEnd/>
          </a:ln>
        </p:spPr>
        <p:txBody>
          <a:bodyPr>
            <a:spAutoFit/>
          </a:bodyPr>
          <a:lstStyle/>
          <a:p>
            <a:pPr algn="ctr">
              <a:buSzPct val="100000"/>
            </a:pPr>
            <a:r>
              <a:rPr lang="en-US" sz="1600">
                <a:solidFill>
                  <a:srgbClr val="3D4955"/>
                </a:solidFill>
                <a:sym typeface="Tahoma" pitchFamily="34" charset="0"/>
              </a:rPr>
              <a:t>Control</a:t>
            </a:r>
          </a:p>
        </p:txBody>
      </p:sp>
      <p:sp>
        <p:nvSpPr>
          <p:cNvPr id="22" name="Tekstboks 18">
            <a:extLst>
              <a:ext uri="{FF2B5EF4-FFF2-40B4-BE49-F238E27FC236}">
                <a16:creationId xmlns:a16="http://schemas.microsoft.com/office/drawing/2014/main" id="{CC521167-748E-48B7-85D1-E5D5FC1674EC}"/>
              </a:ext>
            </a:extLst>
          </p:cNvPr>
          <p:cNvSpPr txBox="1">
            <a:spLocks noChangeArrowheads="1"/>
          </p:cNvSpPr>
          <p:nvPr/>
        </p:nvSpPr>
        <p:spPr bwMode="auto">
          <a:xfrm>
            <a:off x="4875206" y="4984470"/>
            <a:ext cx="1127125" cy="338554"/>
          </a:xfrm>
          <a:prstGeom prst="rect">
            <a:avLst/>
          </a:prstGeom>
          <a:noFill/>
          <a:ln w="9525">
            <a:noFill/>
            <a:miter lim="800000"/>
            <a:headEnd/>
            <a:tailEnd/>
          </a:ln>
        </p:spPr>
        <p:txBody>
          <a:bodyPr>
            <a:spAutoFit/>
          </a:bodyPr>
          <a:lstStyle/>
          <a:p>
            <a:pPr algn="ctr">
              <a:buSzPct val="100000"/>
            </a:pPr>
            <a:r>
              <a:rPr lang="en-US" sz="1600">
                <a:solidFill>
                  <a:srgbClr val="3D4955"/>
                </a:solidFill>
                <a:sym typeface="Tahoma" pitchFamily="34" charset="0"/>
              </a:rPr>
              <a:t>Task</a:t>
            </a:r>
          </a:p>
        </p:txBody>
      </p:sp>
      <p:sp>
        <p:nvSpPr>
          <p:cNvPr id="23" name="Tekstboks 19">
            <a:extLst>
              <a:ext uri="{FF2B5EF4-FFF2-40B4-BE49-F238E27FC236}">
                <a16:creationId xmlns:a16="http://schemas.microsoft.com/office/drawing/2014/main" id="{6117F0CE-B2A3-4AE2-A745-A36F6C3F6693}"/>
              </a:ext>
            </a:extLst>
          </p:cNvPr>
          <p:cNvSpPr txBox="1">
            <a:spLocks noChangeArrowheads="1"/>
          </p:cNvSpPr>
          <p:nvPr/>
        </p:nvSpPr>
        <p:spPr bwMode="auto">
          <a:xfrm>
            <a:off x="4776781" y="399770"/>
            <a:ext cx="1444625" cy="338554"/>
          </a:xfrm>
          <a:prstGeom prst="rect">
            <a:avLst/>
          </a:prstGeom>
          <a:noFill/>
          <a:ln w="9525">
            <a:noFill/>
            <a:miter lim="800000"/>
            <a:headEnd/>
            <a:tailEnd/>
          </a:ln>
        </p:spPr>
        <p:txBody>
          <a:bodyPr>
            <a:spAutoFit/>
          </a:bodyPr>
          <a:lstStyle/>
          <a:p>
            <a:pPr algn="ctr">
              <a:buSzPct val="100000"/>
            </a:pPr>
            <a:r>
              <a:rPr lang="en-US" sz="1600">
                <a:solidFill>
                  <a:srgbClr val="3D4955"/>
                </a:solidFill>
                <a:sym typeface="Tahoma" pitchFamily="34" charset="0"/>
              </a:rPr>
              <a:t>Person</a:t>
            </a:r>
          </a:p>
        </p:txBody>
      </p:sp>
      <p:sp>
        <p:nvSpPr>
          <p:cNvPr id="31" name="Tekstboks 20">
            <a:extLst>
              <a:ext uri="{FF2B5EF4-FFF2-40B4-BE49-F238E27FC236}">
                <a16:creationId xmlns:a16="http://schemas.microsoft.com/office/drawing/2014/main" id="{E92ECF6E-A4DD-4CC8-A9E0-2B40B790AE02}"/>
              </a:ext>
            </a:extLst>
          </p:cNvPr>
          <p:cNvSpPr txBox="1">
            <a:spLocks noChangeArrowheads="1"/>
          </p:cNvSpPr>
          <p:nvPr/>
        </p:nvSpPr>
        <p:spPr bwMode="auto">
          <a:xfrm>
            <a:off x="7745406" y="2574645"/>
            <a:ext cx="1155700" cy="338554"/>
          </a:xfrm>
          <a:prstGeom prst="rect">
            <a:avLst/>
          </a:prstGeom>
          <a:noFill/>
          <a:ln w="9525">
            <a:noFill/>
            <a:miter lim="800000"/>
            <a:headEnd/>
            <a:tailEnd/>
          </a:ln>
        </p:spPr>
        <p:txBody>
          <a:bodyPr wrap="square">
            <a:spAutoFit/>
          </a:bodyPr>
          <a:lstStyle/>
          <a:p>
            <a:pPr algn="ctr">
              <a:buSzPct val="100000"/>
            </a:pPr>
            <a:r>
              <a:rPr lang="en-US" sz="1600">
                <a:solidFill>
                  <a:srgbClr val="3D4955"/>
                </a:solidFill>
                <a:sym typeface="Tahoma" pitchFamily="34" charset="0"/>
              </a:rPr>
              <a:t>Participate</a:t>
            </a:r>
          </a:p>
        </p:txBody>
      </p:sp>
      <p:sp>
        <p:nvSpPr>
          <p:cNvPr id="20" name="Tekstfelt 19">
            <a:extLst>
              <a:ext uri="{FF2B5EF4-FFF2-40B4-BE49-F238E27FC236}">
                <a16:creationId xmlns:a16="http://schemas.microsoft.com/office/drawing/2014/main" id="{88DC3321-F37E-47F6-BD8A-05370C05B581}"/>
              </a:ext>
            </a:extLst>
          </p:cNvPr>
          <p:cNvSpPr txBox="1"/>
          <p:nvPr/>
        </p:nvSpPr>
        <p:spPr>
          <a:xfrm>
            <a:off x="3419720" y="900530"/>
            <a:ext cx="2179684" cy="2006546"/>
          </a:xfrm>
          <a:prstGeom prst="rect">
            <a:avLst/>
          </a:prstGeom>
          <a:noFill/>
        </p:spPr>
        <p:txBody>
          <a:bodyPr vert="horz" wrap="square" lIns="162000" tIns="162000" rIns="162000" bIns="324000" rtlCol="0" anchor="t" anchorCtr="0">
            <a:spAutoFit/>
          </a:bodyPr>
          <a:lstStyle/>
          <a:p>
            <a:pPr marL="65484" lvl="1"/>
            <a:r>
              <a:rPr lang="en-US" sz="1100">
                <a:solidFill>
                  <a:srgbClr val="3D4955"/>
                </a:solidFill>
                <a:latin typeface="Franklin Gothic Book" panose="020B0503020102020204" pitchFamily="34" charset="0"/>
              </a:rPr>
              <a:t>Excitement</a:t>
            </a:r>
          </a:p>
          <a:p>
            <a:pPr marL="65484" lvl="1"/>
            <a:r>
              <a:rPr lang="en-US" sz="1100">
                <a:solidFill>
                  <a:srgbClr val="3D4955"/>
                </a:solidFill>
                <a:latin typeface="Franklin Gothic Book" panose="020B0503020102020204" pitchFamily="34" charset="0"/>
              </a:rPr>
              <a:t>Room for emotions and ideas</a:t>
            </a:r>
          </a:p>
          <a:p>
            <a:pPr marL="65484" lvl="1"/>
            <a:r>
              <a:rPr lang="en-US" sz="1100">
                <a:solidFill>
                  <a:srgbClr val="3D4955"/>
                </a:solidFill>
                <a:latin typeface="Franklin Gothic Book" panose="020B0503020102020204" pitchFamily="34" charset="0"/>
              </a:rPr>
              <a:t>Extraverted activities</a:t>
            </a:r>
          </a:p>
          <a:p>
            <a:pPr marL="65484" lvl="1"/>
            <a:r>
              <a:rPr lang="en-US" sz="1100">
                <a:solidFill>
                  <a:srgbClr val="3D4955"/>
                </a:solidFill>
                <a:latin typeface="Franklin Gothic Book" panose="020B0503020102020204" pitchFamily="34" charset="0"/>
              </a:rPr>
              <a:t>Opportunity to influence others</a:t>
            </a:r>
          </a:p>
          <a:p>
            <a:pPr marL="65484" lvl="1"/>
            <a:r>
              <a:rPr lang="en-US" sz="1100">
                <a:solidFill>
                  <a:srgbClr val="3D4955"/>
                </a:solidFill>
                <a:latin typeface="Franklin Gothic Book" panose="020B0503020102020204" pitchFamily="34" charset="0"/>
              </a:rPr>
              <a:t>Experiments</a:t>
            </a:r>
          </a:p>
          <a:p>
            <a:pPr marL="65484" lvl="1"/>
            <a:r>
              <a:rPr lang="en-US" sz="1100">
                <a:solidFill>
                  <a:srgbClr val="3D4955"/>
                </a:solidFill>
                <a:latin typeface="Franklin Gothic Book" panose="020B0503020102020204" pitchFamily="34" charset="0"/>
              </a:rPr>
              <a:t>Spontaneity </a:t>
            </a:r>
          </a:p>
          <a:p>
            <a:pPr marL="65484" lvl="1"/>
            <a:r>
              <a:rPr lang="en-US" sz="1100">
                <a:solidFill>
                  <a:srgbClr val="3D4955"/>
                </a:solidFill>
                <a:latin typeface="Franklin Gothic Book" panose="020B0503020102020204" pitchFamily="34" charset="0"/>
              </a:rPr>
              <a:t>Open to inspiration</a:t>
            </a:r>
            <a:r>
              <a:rPr lang="en-US" sz="1100">
                <a:solidFill>
                  <a:srgbClr val="3D4955"/>
                </a:solidFill>
              </a:rPr>
              <a:t>.</a:t>
            </a:r>
          </a:p>
          <a:p>
            <a:pPr marL="65484" lvl="1"/>
            <a:endParaRPr lang="en-US" sz="1050">
              <a:latin typeface="Franklin Gothic Book" panose="020B0503020102020204" pitchFamily="34" charset="0"/>
            </a:endParaRPr>
          </a:p>
        </p:txBody>
      </p:sp>
      <p:sp>
        <p:nvSpPr>
          <p:cNvPr id="24" name="Tekstfelt 23">
            <a:extLst>
              <a:ext uri="{FF2B5EF4-FFF2-40B4-BE49-F238E27FC236}">
                <a16:creationId xmlns:a16="http://schemas.microsoft.com/office/drawing/2014/main" id="{A34479A1-7D3B-4159-A2C9-17D3402E21C3}"/>
              </a:ext>
            </a:extLst>
          </p:cNvPr>
          <p:cNvSpPr txBox="1"/>
          <p:nvPr/>
        </p:nvSpPr>
        <p:spPr>
          <a:xfrm>
            <a:off x="5559965" y="956266"/>
            <a:ext cx="2022184" cy="1675686"/>
          </a:xfrm>
          <a:prstGeom prst="rect">
            <a:avLst/>
          </a:prstGeom>
          <a:noFill/>
        </p:spPr>
        <p:txBody>
          <a:bodyPr vert="horz" wrap="square" lIns="162000" tIns="162000" rIns="162000" bIns="324000" rtlCol="0" anchor="t" anchorCtr="0">
            <a:spAutoFit/>
          </a:bodyPr>
          <a:lstStyle/>
          <a:p>
            <a:pPr marL="65484" lvl="1"/>
            <a:r>
              <a:rPr lang="en-US" sz="1100">
                <a:solidFill>
                  <a:srgbClr val="3D4955"/>
                </a:solidFill>
                <a:latin typeface="Franklin Gothic Book" panose="020B0503020102020204" pitchFamily="34" charset="0"/>
              </a:rPr>
              <a:t>Care for each other</a:t>
            </a:r>
          </a:p>
          <a:p>
            <a:pPr marL="65484" lvl="1"/>
            <a:r>
              <a:rPr lang="en-US" sz="1100">
                <a:solidFill>
                  <a:srgbClr val="3D4955"/>
                </a:solidFill>
                <a:latin typeface="Franklin Gothic Book" panose="020B0503020102020204" pitchFamily="34" charset="0"/>
              </a:rPr>
              <a:t>Pleasant tone </a:t>
            </a:r>
          </a:p>
          <a:p>
            <a:pPr marL="65484" lvl="1"/>
            <a:r>
              <a:rPr lang="en-US" sz="1100">
                <a:solidFill>
                  <a:srgbClr val="3D4955"/>
                </a:solidFill>
                <a:latin typeface="Franklin Gothic Book" panose="020B0503020102020204" pitchFamily="34" charset="0"/>
              </a:rPr>
              <a:t>Sympathy and acceptance</a:t>
            </a:r>
          </a:p>
          <a:p>
            <a:pPr marL="65484" lvl="1"/>
            <a:r>
              <a:rPr lang="en-US" sz="1100">
                <a:solidFill>
                  <a:srgbClr val="3D4955"/>
                </a:solidFill>
                <a:latin typeface="Franklin Gothic Book" panose="020B0503020102020204" pitchFamily="34" charset="0"/>
              </a:rPr>
              <a:t>Presence</a:t>
            </a:r>
          </a:p>
          <a:p>
            <a:pPr marL="65484" lvl="1"/>
            <a:r>
              <a:rPr lang="en-US" sz="1100">
                <a:solidFill>
                  <a:srgbClr val="3D4955"/>
                </a:solidFill>
                <a:latin typeface="Franklin Gothic Book" panose="020B0503020102020204" pitchFamily="34" charset="0"/>
              </a:rPr>
              <a:t>High degree of involvement</a:t>
            </a:r>
          </a:p>
          <a:p>
            <a:pPr marL="65484" lvl="1"/>
            <a:r>
              <a:rPr lang="en-US" sz="1100">
                <a:solidFill>
                  <a:srgbClr val="3D4955"/>
                </a:solidFill>
                <a:latin typeface="Franklin Gothic Book" panose="020B0503020102020204" pitchFamily="34" charset="0"/>
              </a:rPr>
              <a:t>Concerned with ensuring the anchoring of decisions</a:t>
            </a:r>
            <a:endParaRPr lang="en-US" sz="1100">
              <a:solidFill>
                <a:srgbClr val="3D4955"/>
              </a:solidFill>
            </a:endParaRPr>
          </a:p>
        </p:txBody>
      </p:sp>
      <p:sp>
        <p:nvSpPr>
          <p:cNvPr id="25" name="Tekstfelt 24">
            <a:extLst>
              <a:ext uri="{FF2B5EF4-FFF2-40B4-BE49-F238E27FC236}">
                <a16:creationId xmlns:a16="http://schemas.microsoft.com/office/drawing/2014/main" id="{21514DED-CBEE-452C-9005-D3929037A80E}"/>
              </a:ext>
            </a:extLst>
          </p:cNvPr>
          <p:cNvSpPr txBox="1"/>
          <p:nvPr/>
        </p:nvSpPr>
        <p:spPr>
          <a:xfrm>
            <a:off x="3430162" y="2697901"/>
            <a:ext cx="2071985" cy="2175823"/>
          </a:xfrm>
          <a:prstGeom prst="rect">
            <a:avLst/>
          </a:prstGeom>
          <a:noFill/>
        </p:spPr>
        <p:txBody>
          <a:bodyPr vert="horz" wrap="square" lIns="162000" tIns="162000" rIns="162000" bIns="324000" rtlCol="0" anchor="t" anchorCtr="0">
            <a:spAutoFit/>
          </a:bodyPr>
          <a:lstStyle/>
          <a:p>
            <a:pPr marL="65484" lvl="1"/>
            <a:r>
              <a:rPr lang="en-US" sz="1100">
                <a:solidFill>
                  <a:srgbClr val="3D4955"/>
                </a:solidFill>
                <a:latin typeface="Franklin Gothic Book" panose="020B0503020102020204" pitchFamily="34" charset="0"/>
              </a:rPr>
              <a:t>Results </a:t>
            </a:r>
          </a:p>
          <a:p>
            <a:pPr marL="65484" lvl="1"/>
            <a:r>
              <a:rPr lang="en-US" sz="1100">
                <a:solidFill>
                  <a:srgbClr val="3D4955"/>
                </a:solidFill>
                <a:latin typeface="Franklin Gothic Book" panose="020B0503020102020204" pitchFamily="34" charset="0"/>
              </a:rPr>
              <a:t>Efficiency</a:t>
            </a:r>
          </a:p>
          <a:p>
            <a:pPr marL="65484" lvl="1"/>
            <a:r>
              <a:rPr lang="en-US" sz="1100">
                <a:solidFill>
                  <a:srgbClr val="3D4955"/>
                </a:solidFill>
                <a:latin typeface="Franklin Gothic Book" panose="020B0503020102020204" pitchFamily="34" charset="0"/>
              </a:rPr>
              <a:t>Pragmatic approach</a:t>
            </a:r>
          </a:p>
          <a:p>
            <a:pPr marL="65484" lvl="1"/>
            <a:r>
              <a:rPr lang="en-US" sz="1100">
                <a:solidFill>
                  <a:srgbClr val="3D4955"/>
                </a:solidFill>
                <a:latin typeface="Franklin Gothic Book" panose="020B0503020102020204" pitchFamily="34" charset="0"/>
              </a:rPr>
              <a:t>Direct tone</a:t>
            </a:r>
          </a:p>
          <a:p>
            <a:pPr marL="65484" lvl="1"/>
            <a:r>
              <a:rPr lang="en-US" sz="1100">
                <a:solidFill>
                  <a:srgbClr val="3D4955"/>
                </a:solidFill>
                <a:latin typeface="Franklin Gothic Book" panose="020B0503020102020204" pitchFamily="34" charset="0"/>
              </a:rPr>
              <a:t>Quick to go from thought to action</a:t>
            </a:r>
          </a:p>
          <a:p>
            <a:pPr marL="65484" lvl="1"/>
            <a:r>
              <a:rPr lang="en-US" sz="1100">
                <a:solidFill>
                  <a:srgbClr val="3D4955"/>
                </a:solidFill>
                <a:latin typeface="Franklin Gothic Book" panose="020B0503020102020204" pitchFamily="34" charset="0"/>
              </a:rPr>
              <a:t>Fast decisions </a:t>
            </a:r>
          </a:p>
          <a:p>
            <a:pPr marL="65484" lvl="1"/>
            <a:r>
              <a:rPr lang="en-US" sz="1100">
                <a:solidFill>
                  <a:srgbClr val="3D4955"/>
                </a:solidFill>
                <a:latin typeface="Franklin Gothic Book" panose="020B0503020102020204" pitchFamily="34" charset="0"/>
              </a:rPr>
              <a:t>Demand steering</a:t>
            </a:r>
          </a:p>
          <a:p>
            <a:pPr marL="65484" lvl="1"/>
            <a:r>
              <a:rPr lang="en-US" sz="1100">
                <a:solidFill>
                  <a:srgbClr val="3D4955"/>
                </a:solidFill>
                <a:latin typeface="Franklin Gothic Book" panose="020B0503020102020204" pitchFamily="34" charset="0"/>
              </a:rPr>
              <a:t>Independent</a:t>
            </a:r>
          </a:p>
          <a:p>
            <a:endParaRPr lang="en-US" sz="1050">
              <a:solidFill>
                <a:srgbClr val="3D4955"/>
              </a:solidFill>
              <a:latin typeface="Franklin Gothic Book" panose="020B0503020102020204" pitchFamily="34" charset="0"/>
            </a:endParaRPr>
          </a:p>
        </p:txBody>
      </p:sp>
      <p:sp>
        <p:nvSpPr>
          <p:cNvPr id="26" name="Tekstfelt 25">
            <a:extLst>
              <a:ext uri="{FF2B5EF4-FFF2-40B4-BE49-F238E27FC236}">
                <a16:creationId xmlns:a16="http://schemas.microsoft.com/office/drawing/2014/main" id="{D461BCB3-9DFE-459B-BA8C-38A461423206}"/>
              </a:ext>
            </a:extLst>
          </p:cNvPr>
          <p:cNvSpPr txBox="1"/>
          <p:nvPr/>
        </p:nvSpPr>
        <p:spPr>
          <a:xfrm>
            <a:off x="5561142" y="2717179"/>
            <a:ext cx="1983123" cy="1675686"/>
          </a:xfrm>
          <a:prstGeom prst="rect">
            <a:avLst/>
          </a:prstGeom>
          <a:noFill/>
        </p:spPr>
        <p:txBody>
          <a:bodyPr vert="horz" wrap="square" lIns="162000" tIns="162000" rIns="162000" bIns="324000" rtlCol="0" anchor="t" anchorCtr="0">
            <a:spAutoFit/>
          </a:bodyPr>
          <a:lstStyle/>
          <a:p>
            <a:pPr marL="65484" lvl="1"/>
            <a:r>
              <a:rPr lang="en-US" sz="1100">
                <a:solidFill>
                  <a:srgbClr val="3D4955"/>
                </a:solidFill>
                <a:latin typeface="Franklin Gothic Book" panose="020B0503020102020204" pitchFamily="34" charset="0"/>
              </a:rPr>
              <a:t>Time for immersion</a:t>
            </a:r>
          </a:p>
          <a:p>
            <a:pPr marL="65484" lvl="1"/>
            <a:r>
              <a:rPr lang="en-US" sz="1100">
                <a:solidFill>
                  <a:srgbClr val="3D4955"/>
                </a:solidFill>
                <a:latin typeface="Franklin Gothic Book" panose="020B0503020102020204" pitchFamily="34" charset="0"/>
              </a:rPr>
              <a:t>Systematic</a:t>
            </a:r>
          </a:p>
          <a:p>
            <a:pPr marL="65484" lvl="1"/>
            <a:r>
              <a:rPr lang="en-US" sz="1100">
                <a:solidFill>
                  <a:srgbClr val="3D4955"/>
                </a:solidFill>
                <a:latin typeface="Franklin Gothic Book" panose="020B0503020102020204" pitchFamily="34" charset="0"/>
              </a:rPr>
              <a:t>Objective</a:t>
            </a:r>
          </a:p>
          <a:p>
            <a:pPr marL="65484" lvl="1"/>
            <a:r>
              <a:rPr lang="en-US" sz="1100">
                <a:solidFill>
                  <a:srgbClr val="3D4955"/>
                </a:solidFill>
                <a:latin typeface="Franklin Gothic Book" panose="020B0503020102020204" pitchFamily="34" charset="0"/>
              </a:rPr>
              <a:t>Facts</a:t>
            </a:r>
          </a:p>
          <a:p>
            <a:pPr marL="65484" lvl="1"/>
            <a:r>
              <a:rPr lang="en-US" sz="1100">
                <a:solidFill>
                  <a:srgbClr val="3D4955"/>
                </a:solidFill>
                <a:latin typeface="Franklin Gothic Book" panose="020B0503020102020204" pitchFamily="34" charset="0"/>
              </a:rPr>
              <a:t>Analyze and judge</a:t>
            </a:r>
          </a:p>
          <a:p>
            <a:pPr marL="65484" lvl="1"/>
            <a:r>
              <a:rPr lang="en-US" sz="1100">
                <a:solidFill>
                  <a:srgbClr val="3D4955"/>
                </a:solidFill>
                <a:latin typeface="Franklin Gothic Book" panose="020B0503020102020204" pitchFamily="34" charset="0"/>
              </a:rPr>
              <a:t>Correctness</a:t>
            </a:r>
          </a:p>
          <a:p>
            <a:pPr marL="65484" lvl="1"/>
            <a:r>
              <a:rPr lang="en-US" sz="1100">
                <a:solidFill>
                  <a:srgbClr val="3D4955"/>
                </a:solidFill>
                <a:latin typeface="Franklin Gothic Book" panose="020B0503020102020204" pitchFamily="34" charset="0"/>
              </a:rPr>
              <a:t>Want realistic deadlines</a:t>
            </a:r>
            <a:endParaRPr lang="en-US" sz="1100">
              <a:solidFill>
                <a:srgbClr val="3D4955"/>
              </a:solidFill>
            </a:endParaRPr>
          </a:p>
        </p:txBody>
      </p:sp>
    </p:spTree>
    <p:extLst>
      <p:ext uri="{BB962C8B-B14F-4D97-AF65-F5344CB8AC3E}">
        <p14:creationId xmlns:p14="http://schemas.microsoft.com/office/powerpoint/2010/main" val="349660303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3" name="Undertitel 2">
            <a:extLst>
              <a:ext uri="{FF2B5EF4-FFF2-40B4-BE49-F238E27FC236}">
                <a16:creationId xmlns:a16="http://schemas.microsoft.com/office/drawing/2014/main" id="{9BF1ADDC-370F-4228-89C4-9BD83FB7AE33}"/>
              </a:ext>
            </a:extLst>
          </p:cNvPr>
          <p:cNvSpPr>
            <a:spLocks noGrp="1"/>
          </p:cNvSpPr>
          <p:nvPr>
            <p:ph type="subTitle" idx="1"/>
          </p:nvPr>
        </p:nvSpPr>
        <p:spPr/>
        <p:txBody>
          <a:bodyPr/>
          <a:lstStyle/>
          <a:p>
            <a:pPr marL="285750" indent="-285750">
              <a:buFont typeface="Wingdings" panose="05000000000000000000" pitchFamily="2" charset="2"/>
              <a:buChar char="ü"/>
            </a:pPr>
            <a:r>
              <a:rPr lang="en-US">
                <a:solidFill>
                  <a:schemeClr val="tx2"/>
                </a:solidFill>
              </a:rPr>
              <a:t>Select and adjust the relevant slides</a:t>
            </a:r>
          </a:p>
          <a:p>
            <a:pPr marL="285750" indent="-285750">
              <a:buFont typeface="Wingdings" panose="05000000000000000000" pitchFamily="2" charset="2"/>
              <a:buChar char="ü"/>
            </a:pPr>
            <a:r>
              <a:rPr lang="en-US">
                <a:solidFill>
                  <a:schemeClr val="tx2"/>
                </a:solidFill>
              </a:rPr>
              <a:t>Delete the other slides</a:t>
            </a:r>
          </a:p>
          <a:p>
            <a:pPr marL="285750" indent="-285750">
              <a:buFont typeface="Wingdings" panose="05000000000000000000" pitchFamily="2" charset="2"/>
              <a:buChar char="ü"/>
            </a:pPr>
            <a:r>
              <a:rPr lang="en-US">
                <a:solidFill>
                  <a:schemeClr val="tx2"/>
                </a:solidFill>
              </a:rPr>
              <a:t>Delete these instructions</a:t>
            </a:r>
            <a:endParaRPr lang="en-US">
              <a:solidFill>
                <a:schemeClr val="tx2"/>
              </a:solidFill>
              <a:latin typeface="+mn-lt"/>
            </a:endParaRPr>
          </a:p>
        </p:txBody>
      </p:sp>
      <p:sp>
        <p:nvSpPr>
          <p:cNvPr id="4" name="Pladsholder til tekst 3">
            <a:extLst>
              <a:ext uri="{FF2B5EF4-FFF2-40B4-BE49-F238E27FC236}">
                <a16:creationId xmlns:a16="http://schemas.microsoft.com/office/drawing/2014/main" id="{47DCB648-B909-4D9A-899B-98018EBE2D46}"/>
              </a:ext>
            </a:extLst>
          </p:cNvPr>
          <p:cNvSpPr>
            <a:spLocks noGrp="1"/>
          </p:cNvSpPr>
          <p:nvPr>
            <p:ph type="body" sz="quarter" idx="13"/>
          </p:nvPr>
        </p:nvSpPr>
        <p:spPr/>
        <p:txBody>
          <a:bodyPr/>
          <a:lstStyle/>
          <a:p>
            <a:endParaRPr lang="en-US"/>
          </a:p>
        </p:txBody>
      </p:sp>
      <p:sp>
        <p:nvSpPr>
          <p:cNvPr id="5" name="Pladsholder til tekst 4">
            <a:extLst>
              <a:ext uri="{FF2B5EF4-FFF2-40B4-BE49-F238E27FC236}">
                <a16:creationId xmlns:a16="http://schemas.microsoft.com/office/drawing/2014/main" id="{F853F8E0-DAEB-4B50-AEB1-0B3AD374BEB7}"/>
              </a:ext>
            </a:extLst>
          </p:cNvPr>
          <p:cNvSpPr>
            <a:spLocks noGrp="1"/>
          </p:cNvSpPr>
          <p:nvPr>
            <p:ph type="body" sz="quarter" idx="14"/>
          </p:nvPr>
        </p:nvSpPr>
        <p:spPr/>
        <p:txBody>
          <a:bodyPr/>
          <a:lstStyle/>
          <a:p>
            <a:r>
              <a:rPr lang="en-US" b="1">
                <a:solidFill>
                  <a:schemeClr val="tx2"/>
                </a:solidFill>
              </a:rPr>
              <a:t>Exercises – motivation</a:t>
            </a:r>
          </a:p>
        </p:txBody>
      </p:sp>
    </p:spTree>
    <p:extLst>
      <p:ext uri="{BB962C8B-B14F-4D97-AF65-F5344CB8AC3E}">
        <p14:creationId xmlns:p14="http://schemas.microsoft.com/office/powerpoint/2010/main" val="100111911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tekst 4">
            <a:extLst>
              <a:ext uri="{FF2B5EF4-FFF2-40B4-BE49-F238E27FC236}">
                <a16:creationId xmlns:a16="http://schemas.microsoft.com/office/drawing/2014/main" id="{101AB230-B03C-41E4-8E6A-FA86BB17BCB9}"/>
              </a:ext>
            </a:extLst>
          </p:cNvPr>
          <p:cNvSpPr>
            <a:spLocks noGrp="1"/>
          </p:cNvSpPr>
          <p:nvPr>
            <p:ph type="body" sz="quarter" idx="11"/>
          </p:nvPr>
        </p:nvSpPr>
        <p:spPr>
          <a:xfrm>
            <a:off x="107505" y="0"/>
            <a:ext cx="3831773" cy="883828"/>
          </a:xfrm>
        </p:spPr>
        <p:txBody>
          <a:bodyPr/>
          <a:lstStyle/>
          <a:p>
            <a:r>
              <a:rPr lang="en-US"/>
              <a:t>Motivation in your team</a:t>
            </a:r>
          </a:p>
        </p:txBody>
      </p:sp>
      <p:sp>
        <p:nvSpPr>
          <p:cNvPr id="2" name="Pladsholder til tekst 1">
            <a:extLst>
              <a:ext uri="{FF2B5EF4-FFF2-40B4-BE49-F238E27FC236}">
                <a16:creationId xmlns:a16="http://schemas.microsoft.com/office/drawing/2014/main" id="{D4AFB7DC-2902-4FEC-A42E-D31DFEDC014D}"/>
              </a:ext>
            </a:extLst>
          </p:cNvPr>
          <p:cNvSpPr>
            <a:spLocks noGrp="1"/>
          </p:cNvSpPr>
          <p:nvPr>
            <p:ph type="body" sz="quarter" idx="13"/>
          </p:nvPr>
        </p:nvSpPr>
        <p:spPr/>
        <p:txBody>
          <a:bodyPr/>
          <a:lstStyle/>
          <a:p>
            <a:endParaRPr lang="en-US"/>
          </a:p>
        </p:txBody>
      </p:sp>
      <p:sp>
        <p:nvSpPr>
          <p:cNvPr id="3" name="Pladsholder til tekst 2">
            <a:extLst>
              <a:ext uri="{FF2B5EF4-FFF2-40B4-BE49-F238E27FC236}">
                <a16:creationId xmlns:a16="http://schemas.microsoft.com/office/drawing/2014/main" id="{E0EB64C5-CC4C-423F-A0D9-6F2067DEA282}"/>
              </a:ext>
            </a:extLst>
          </p:cNvPr>
          <p:cNvSpPr>
            <a:spLocks noGrp="1"/>
          </p:cNvSpPr>
          <p:nvPr>
            <p:ph type="body" sz="quarter" idx="14"/>
          </p:nvPr>
        </p:nvSpPr>
        <p:spPr>
          <a:xfrm>
            <a:off x="395536" y="1128713"/>
            <a:ext cx="4752528" cy="3744912"/>
          </a:xfrm>
        </p:spPr>
        <p:txBody>
          <a:bodyPr/>
          <a:lstStyle/>
          <a:p>
            <a:r>
              <a:rPr lang="en-US" b="1">
                <a:latin typeface="Franklin Gothic Book" panose="020B0503020102020204" pitchFamily="34" charset="0"/>
              </a:rPr>
              <a:t>Internally in the group:</a:t>
            </a:r>
          </a:p>
          <a:p>
            <a:pPr marL="285750" indent="-285750">
              <a:buFont typeface="Arial" panose="020B0604020202020204" pitchFamily="34" charset="0"/>
              <a:buChar char="•"/>
            </a:pPr>
            <a:r>
              <a:rPr lang="en-US">
                <a:latin typeface="Franklin Gothic Book" panose="020B0503020102020204" pitchFamily="34" charset="0"/>
              </a:rPr>
              <a:t>What are the primary driving factors of our group – in relation to the analysis?</a:t>
            </a:r>
          </a:p>
          <a:p>
            <a:pPr marL="285750" indent="-285750">
              <a:buFont typeface="Arial" panose="020B0604020202020204" pitchFamily="34" charset="0"/>
              <a:buChar char="•"/>
            </a:pPr>
            <a:r>
              <a:rPr lang="en-US">
                <a:latin typeface="Franklin Gothic Book" panose="020B0503020102020204" pitchFamily="34" charset="0"/>
              </a:rPr>
              <a:t>How do these ”drivers” manifest themselves in our daily work?</a:t>
            </a:r>
          </a:p>
          <a:p>
            <a:pPr marL="285750" indent="-285750">
              <a:buFont typeface="Arial" panose="020B0604020202020204" pitchFamily="34" charset="0"/>
              <a:buChar char="•"/>
            </a:pPr>
            <a:r>
              <a:rPr lang="en-US"/>
              <a:t>What happens with the group if one or more group members are not motivated? </a:t>
            </a:r>
            <a:endParaRPr lang="en-US">
              <a:latin typeface="Franklin Gothic Book" panose="020B0503020102020204" pitchFamily="34" charset="0"/>
            </a:endParaRPr>
          </a:p>
          <a:p>
            <a:pPr marL="285750" indent="-285750">
              <a:buFont typeface="Arial" panose="020B0604020202020204" pitchFamily="34" charset="0"/>
              <a:buChar char="•"/>
            </a:pPr>
            <a:r>
              <a:rPr lang="en-US">
                <a:latin typeface="Franklin Gothic Book" panose="020B0503020102020204" pitchFamily="34" charset="0"/>
              </a:rPr>
              <a:t>What would it take fo</a:t>
            </a:r>
            <a:r>
              <a:rPr lang="en-US"/>
              <a:t>r the group to achieve optimal motivation? What initiatives can we take? </a:t>
            </a:r>
            <a:endParaRPr lang="en-US">
              <a:latin typeface="Franklin Gothic Book" panose="020B0503020102020204" pitchFamily="34" charset="0"/>
            </a:endParaRPr>
          </a:p>
        </p:txBody>
      </p:sp>
      <p:pic>
        <p:nvPicPr>
          <p:cNvPr id="7" name="Billede 6">
            <a:extLst>
              <a:ext uri="{FF2B5EF4-FFF2-40B4-BE49-F238E27FC236}">
                <a16:creationId xmlns:a16="http://schemas.microsoft.com/office/drawing/2014/main" id="{520B4E4A-DFDC-4C9B-AB9B-402AEEBBD144}"/>
              </a:ext>
            </a:extLst>
          </p:cNvPr>
          <p:cNvPicPr>
            <a:picLocks noChangeAspect="1"/>
          </p:cNvPicPr>
          <p:nvPr/>
        </p:nvPicPr>
        <p:blipFill>
          <a:blip r:embed="rId3"/>
          <a:stretch>
            <a:fillRect/>
          </a:stretch>
        </p:blipFill>
        <p:spPr>
          <a:xfrm>
            <a:off x="5182409" y="1109964"/>
            <a:ext cx="3302774" cy="3492912"/>
          </a:xfrm>
          <a:prstGeom prst="rect">
            <a:avLst/>
          </a:prstGeom>
        </p:spPr>
      </p:pic>
    </p:spTree>
    <p:extLst>
      <p:ext uri="{BB962C8B-B14F-4D97-AF65-F5344CB8AC3E}">
        <p14:creationId xmlns:p14="http://schemas.microsoft.com/office/powerpoint/2010/main" val="960508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tekst 3">
            <a:extLst>
              <a:ext uri="{FF2B5EF4-FFF2-40B4-BE49-F238E27FC236}">
                <a16:creationId xmlns:a16="http://schemas.microsoft.com/office/drawing/2014/main" id="{C513B328-1B9C-4A7C-BF06-9249DC2D8462}"/>
              </a:ext>
            </a:extLst>
          </p:cNvPr>
          <p:cNvSpPr>
            <a:spLocks noGrp="1"/>
          </p:cNvSpPr>
          <p:nvPr>
            <p:ph type="body" sz="quarter" idx="11"/>
          </p:nvPr>
        </p:nvSpPr>
        <p:spPr>
          <a:xfrm>
            <a:off x="107505" y="0"/>
            <a:ext cx="1484015" cy="883828"/>
          </a:xfrm>
        </p:spPr>
        <p:txBody>
          <a:bodyPr/>
          <a:lstStyle/>
          <a:p>
            <a:r>
              <a:rPr lang="en-US"/>
              <a:t>purpose</a:t>
            </a:r>
          </a:p>
        </p:txBody>
      </p:sp>
      <p:sp>
        <p:nvSpPr>
          <p:cNvPr id="5" name="Pladsholder til tekst 4">
            <a:extLst>
              <a:ext uri="{FF2B5EF4-FFF2-40B4-BE49-F238E27FC236}">
                <a16:creationId xmlns:a16="http://schemas.microsoft.com/office/drawing/2014/main" id="{5D98D2D0-0C8E-4149-BF4B-42E727742B9A}"/>
              </a:ext>
            </a:extLst>
          </p:cNvPr>
          <p:cNvSpPr>
            <a:spLocks noGrp="1"/>
          </p:cNvSpPr>
          <p:nvPr>
            <p:ph type="body" sz="quarter" idx="13"/>
          </p:nvPr>
        </p:nvSpPr>
        <p:spPr/>
        <p:txBody>
          <a:bodyPr/>
          <a:lstStyle/>
          <a:p>
            <a:endParaRPr lang="en-US"/>
          </a:p>
        </p:txBody>
      </p:sp>
      <p:sp>
        <p:nvSpPr>
          <p:cNvPr id="6" name="Pladsholder til tekst 5">
            <a:extLst>
              <a:ext uri="{FF2B5EF4-FFF2-40B4-BE49-F238E27FC236}">
                <a16:creationId xmlns:a16="http://schemas.microsoft.com/office/drawing/2014/main" id="{81D8AD82-60B9-4BBE-A119-CE01E5763C8F}"/>
              </a:ext>
            </a:extLst>
          </p:cNvPr>
          <p:cNvSpPr>
            <a:spLocks noGrp="1"/>
          </p:cNvSpPr>
          <p:nvPr>
            <p:ph type="body" sz="quarter" idx="14"/>
          </p:nvPr>
        </p:nvSpPr>
        <p:spPr>
          <a:xfrm>
            <a:off x="307336" y="1057300"/>
            <a:ext cx="8280920" cy="3744912"/>
          </a:xfrm>
        </p:spPr>
        <p:txBody>
          <a:bodyPr/>
          <a:lstStyle/>
          <a:p>
            <a:r>
              <a:rPr lang="en-US"/>
              <a:t>Our purpose is to strengthen cooperation and communication within our team by using the EASI typology, including:</a:t>
            </a:r>
          </a:p>
          <a:p>
            <a:endParaRPr lang="en-US"/>
          </a:p>
          <a:p>
            <a:pPr marL="428608" indent="-380985">
              <a:buFont typeface="+mj-lt"/>
              <a:buAutoNum type="arabicPeriod"/>
            </a:pPr>
            <a:r>
              <a:rPr lang="en-US"/>
              <a:t>Becoming aware of the types represented in our team and among our colleagues </a:t>
            </a:r>
          </a:p>
          <a:p>
            <a:pPr marL="428608" indent="-380985">
              <a:buFont typeface="+mj-lt"/>
              <a:buAutoNum type="arabicPeriod"/>
            </a:pPr>
            <a:r>
              <a:rPr lang="en-US"/>
              <a:t>Create a common language</a:t>
            </a:r>
          </a:p>
          <a:p>
            <a:pPr marL="428608" indent="-380985">
              <a:buFont typeface="+mj-lt"/>
              <a:buAutoNum type="arabicPeriod"/>
            </a:pPr>
            <a:r>
              <a:rPr lang="en-US"/>
              <a:t>Respect and accept our differences</a:t>
            </a:r>
          </a:p>
          <a:p>
            <a:pPr marL="428608" indent="-380985">
              <a:buFont typeface="+mj-lt"/>
              <a:buAutoNum type="arabicPeriod"/>
            </a:pPr>
            <a:r>
              <a:rPr lang="en-US">
                <a:cs typeface="Arial" charset="0"/>
              </a:rPr>
              <a:t>Focus on how our team’s strengths can best be utilized</a:t>
            </a:r>
          </a:p>
          <a:p>
            <a:pPr marL="428608" indent="-380985">
              <a:buFont typeface="+mj-lt"/>
              <a:buAutoNum type="arabicPeriod"/>
            </a:pPr>
            <a:r>
              <a:rPr lang="en-US"/>
              <a:t>Make agreements about how we want to cooperate in the future considering our team’s organization and types. </a:t>
            </a:r>
          </a:p>
        </p:txBody>
      </p:sp>
    </p:spTree>
    <p:extLst>
      <p:ext uri="{BB962C8B-B14F-4D97-AF65-F5344CB8AC3E}">
        <p14:creationId xmlns:p14="http://schemas.microsoft.com/office/powerpoint/2010/main" val="307833153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6DEE96C3-2765-46A4-941C-C47AA525B3FA}"/>
              </a:ext>
            </a:extLst>
          </p:cNvPr>
          <p:cNvSpPr>
            <a:spLocks noGrp="1"/>
          </p:cNvSpPr>
          <p:nvPr>
            <p:ph type="body" sz="quarter" idx="11"/>
          </p:nvPr>
        </p:nvSpPr>
        <p:spPr>
          <a:xfrm>
            <a:off x="107505" y="0"/>
            <a:ext cx="7913403" cy="883828"/>
          </a:xfrm>
        </p:spPr>
        <p:txBody>
          <a:bodyPr/>
          <a:lstStyle/>
          <a:p>
            <a:r>
              <a:rPr lang="en-US"/>
              <a:t>Description of the exercise “Motivation in your team”</a:t>
            </a:r>
          </a:p>
        </p:txBody>
      </p:sp>
      <p:sp>
        <p:nvSpPr>
          <p:cNvPr id="3" name="Pladsholder til tekst 2">
            <a:extLst>
              <a:ext uri="{FF2B5EF4-FFF2-40B4-BE49-F238E27FC236}">
                <a16:creationId xmlns:a16="http://schemas.microsoft.com/office/drawing/2014/main" id="{6C39333B-77A0-42D7-81EF-11666578F22E}"/>
              </a:ext>
            </a:extLst>
          </p:cNvPr>
          <p:cNvSpPr>
            <a:spLocks noGrp="1"/>
          </p:cNvSpPr>
          <p:nvPr>
            <p:ph type="body" sz="quarter" idx="13"/>
          </p:nvPr>
        </p:nvSpPr>
        <p:spPr/>
        <p:txBody>
          <a:bodyPr/>
          <a:lstStyle/>
          <a:p>
            <a:endParaRPr lang="en-US"/>
          </a:p>
        </p:txBody>
      </p:sp>
      <p:sp>
        <p:nvSpPr>
          <p:cNvPr id="4" name="Pladsholder til tekst 3">
            <a:extLst>
              <a:ext uri="{FF2B5EF4-FFF2-40B4-BE49-F238E27FC236}">
                <a16:creationId xmlns:a16="http://schemas.microsoft.com/office/drawing/2014/main" id="{607D29BE-C20C-4F75-8F32-E9F9A3FC8295}"/>
              </a:ext>
            </a:extLst>
          </p:cNvPr>
          <p:cNvSpPr>
            <a:spLocks noGrp="1"/>
          </p:cNvSpPr>
          <p:nvPr>
            <p:ph type="body" sz="quarter" idx="14"/>
          </p:nvPr>
        </p:nvSpPr>
        <p:spPr>
          <a:xfrm>
            <a:off x="395536" y="1086351"/>
            <a:ext cx="8568952" cy="4033043"/>
          </a:xfrm>
        </p:spPr>
        <p:txBody>
          <a:bodyPr/>
          <a:lstStyle/>
          <a:p>
            <a:pPr marL="987425" indent="-987425"/>
            <a:r>
              <a:rPr lang="en-US" sz="1200">
                <a:solidFill>
                  <a:schemeClr val="tx1"/>
                </a:solidFill>
              </a:rPr>
              <a:t>Purpose:	An increased awareness and understanding of the group’s composition of types can contribute to the understanding of the group’s motivational drivers. The purpose of this exercise is to focus on the group’s motivation in their daily work and relationships.</a:t>
            </a:r>
          </a:p>
          <a:p>
            <a:pPr marL="987425" indent="-987425"/>
            <a:r>
              <a:rPr lang="en-US" sz="1200">
                <a:solidFill>
                  <a:schemeClr val="tx1"/>
                </a:solidFill>
              </a:rPr>
              <a:t>Materials: 	Make sure all participants have completed the EASI test on motivation. Make the Team analysis on motivation and copy it into the slide above.</a:t>
            </a:r>
          </a:p>
          <a:p>
            <a:pPr marL="987425" indent="-987425"/>
            <a:r>
              <a:rPr lang="en-US" sz="1200">
                <a:solidFill>
                  <a:schemeClr val="tx1"/>
                </a:solidFill>
              </a:rPr>
              <a:t>Exercise:	The group discusses the questions on the previous slide. Then they present their findings in plenary.</a:t>
            </a:r>
          </a:p>
          <a:p>
            <a:pPr marL="987425" indent="-987425"/>
            <a:r>
              <a:rPr lang="en-US" sz="1200">
                <a:solidFill>
                  <a:schemeClr val="tx1"/>
                </a:solidFill>
              </a:rPr>
              <a:t>Observations:	Ensure that the focus of the dialogue is on the group’s motivation, rather than individual motivation. Keep an eye on whether all participants are engaged in the conversation. Notice whether the participants display behavior during the group work that reflects their daily work/behavior. For example, fast, detail-oriented, get distracted.</a:t>
            </a:r>
          </a:p>
          <a:p>
            <a:pPr marL="987425" indent="-987425"/>
            <a:r>
              <a:rPr lang="en-US" sz="1200">
                <a:solidFill>
                  <a:schemeClr val="tx1"/>
                </a:solidFill>
              </a:rPr>
              <a:t>Reflections: 	How did the participants experience this exercise? Was it difficult/easy? What behavior did the group notice during the group work? Can they draw parallels to their daily work? How can the group use this conversation going forward? </a:t>
            </a:r>
          </a:p>
          <a:p>
            <a:endParaRPr lang="en-US" sz="1000"/>
          </a:p>
        </p:txBody>
      </p:sp>
    </p:spTree>
    <p:extLst>
      <p:ext uri="{BB962C8B-B14F-4D97-AF65-F5344CB8AC3E}">
        <p14:creationId xmlns:p14="http://schemas.microsoft.com/office/powerpoint/2010/main" val="328728851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3" name="Undertitel 2">
            <a:extLst>
              <a:ext uri="{FF2B5EF4-FFF2-40B4-BE49-F238E27FC236}">
                <a16:creationId xmlns:a16="http://schemas.microsoft.com/office/drawing/2014/main" id="{9BF1ADDC-370F-4228-89C4-9BD83FB7AE33}"/>
              </a:ext>
            </a:extLst>
          </p:cNvPr>
          <p:cNvSpPr>
            <a:spLocks noGrp="1"/>
          </p:cNvSpPr>
          <p:nvPr>
            <p:ph type="subTitle" idx="1"/>
          </p:nvPr>
        </p:nvSpPr>
        <p:spPr/>
        <p:txBody>
          <a:bodyPr/>
          <a:lstStyle/>
          <a:p>
            <a:pPr marL="285750" indent="-285750">
              <a:buFont typeface="Wingdings" panose="05000000000000000000" pitchFamily="2" charset="2"/>
              <a:buChar char="ü"/>
            </a:pPr>
            <a:r>
              <a:rPr lang="en-US">
                <a:solidFill>
                  <a:schemeClr val="tx2"/>
                </a:solidFill>
              </a:rPr>
              <a:t>Select and adjust the relevant slides</a:t>
            </a:r>
          </a:p>
          <a:p>
            <a:pPr marL="285750" indent="-285750">
              <a:buFont typeface="Wingdings" panose="05000000000000000000" pitchFamily="2" charset="2"/>
              <a:buChar char="ü"/>
            </a:pPr>
            <a:r>
              <a:rPr lang="en-US">
                <a:solidFill>
                  <a:schemeClr val="tx2"/>
                </a:solidFill>
              </a:rPr>
              <a:t>Delete the other slides</a:t>
            </a:r>
          </a:p>
          <a:p>
            <a:pPr marL="285750" indent="-285750">
              <a:buFont typeface="Wingdings" panose="05000000000000000000" pitchFamily="2" charset="2"/>
              <a:buChar char="ü"/>
            </a:pPr>
            <a:r>
              <a:rPr lang="en-US">
                <a:solidFill>
                  <a:schemeClr val="tx2"/>
                </a:solidFill>
              </a:rPr>
              <a:t>Delete these instructions</a:t>
            </a:r>
          </a:p>
        </p:txBody>
      </p:sp>
      <p:sp>
        <p:nvSpPr>
          <p:cNvPr id="4" name="Pladsholder til tekst 3">
            <a:extLst>
              <a:ext uri="{FF2B5EF4-FFF2-40B4-BE49-F238E27FC236}">
                <a16:creationId xmlns:a16="http://schemas.microsoft.com/office/drawing/2014/main" id="{47DCB648-B909-4D9A-899B-98018EBE2D46}"/>
              </a:ext>
            </a:extLst>
          </p:cNvPr>
          <p:cNvSpPr>
            <a:spLocks noGrp="1"/>
          </p:cNvSpPr>
          <p:nvPr>
            <p:ph type="body" sz="quarter" idx="13"/>
          </p:nvPr>
        </p:nvSpPr>
        <p:spPr/>
        <p:txBody>
          <a:bodyPr/>
          <a:lstStyle/>
          <a:p>
            <a:endParaRPr lang="da-DK"/>
          </a:p>
        </p:txBody>
      </p:sp>
      <p:sp>
        <p:nvSpPr>
          <p:cNvPr id="5" name="Pladsholder til tekst 4">
            <a:extLst>
              <a:ext uri="{FF2B5EF4-FFF2-40B4-BE49-F238E27FC236}">
                <a16:creationId xmlns:a16="http://schemas.microsoft.com/office/drawing/2014/main" id="{F853F8E0-DAEB-4B50-AEB1-0B3AD374BEB7}"/>
              </a:ext>
            </a:extLst>
          </p:cNvPr>
          <p:cNvSpPr>
            <a:spLocks noGrp="1"/>
          </p:cNvSpPr>
          <p:nvPr>
            <p:ph type="body" sz="quarter" idx="14"/>
          </p:nvPr>
        </p:nvSpPr>
        <p:spPr>
          <a:xfrm>
            <a:off x="2124074" y="1777380"/>
            <a:ext cx="4968205" cy="792163"/>
          </a:xfrm>
        </p:spPr>
        <p:txBody>
          <a:bodyPr/>
          <a:lstStyle/>
          <a:p>
            <a:r>
              <a:rPr lang="da-DK" b="1" err="1">
                <a:solidFill>
                  <a:schemeClr val="tx2"/>
                </a:solidFill>
              </a:rPr>
              <a:t>topic</a:t>
            </a:r>
            <a:r>
              <a:rPr lang="da-DK" b="1">
                <a:solidFill>
                  <a:schemeClr val="tx2"/>
                </a:solidFill>
              </a:rPr>
              <a:t> – spot a type</a:t>
            </a:r>
          </a:p>
        </p:txBody>
      </p:sp>
    </p:spTree>
    <p:extLst>
      <p:ext uri="{BB962C8B-B14F-4D97-AF65-F5344CB8AC3E}">
        <p14:creationId xmlns:p14="http://schemas.microsoft.com/office/powerpoint/2010/main" val="159155431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3"/>
          <p:cNvGrpSpPr>
            <a:grpSpLocks/>
          </p:cNvGrpSpPr>
          <p:nvPr/>
        </p:nvGrpSpPr>
        <p:grpSpPr bwMode="auto">
          <a:xfrm>
            <a:off x="3340664" y="783670"/>
            <a:ext cx="4320540" cy="3840480"/>
            <a:chOff x="336" y="1440"/>
            <a:chExt cx="3648" cy="3792"/>
          </a:xfrm>
        </p:grpSpPr>
        <p:sp>
          <p:nvSpPr>
            <p:cNvPr id="6" name="Line 4"/>
            <p:cNvSpPr>
              <a:spLocks noChangeShapeType="1"/>
            </p:cNvSpPr>
            <p:nvPr/>
          </p:nvSpPr>
          <p:spPr bwMode="auto">
            <a:xfrm>
              <a:off x="2160" y="1440"/>
              <a:ext cx="0" cy="3792"/>
            </a:xfrm>
            <a:prstGeom prst="line">
              <a:avLst/>
            </a:prstGeom>
            <a:noFill/>
            <a:ln w="38100">
              <a:solidFill>
                <a:srgbClr val="3D4955"/>
              </a:solidFill>
              <a:round/>
              <a:headEnd type="triangle" w="med" len="med"/>
              <a:tailEnd type="triangle" w="med" len="med"/>
            </a:ln>
          </p:spPr>
          <p:txBody>
            <a:bodyPr/>
            <a:lstStyle/>
            <a:p>
              <a:endParaRPr lang="en-US" sz="1620"/>
            </a:p>
          </p:txBody>
        </p:sp>
        <p:sp>
          <p:nvSpPr>
            <p:cNvPr id="7" name="Line 5"/>
            <p:cNvSpPr>
              <a:spLocks noChangeShapeType="1"/>
            </p:cNvSpPr>
            <p:nvPr/>
          </p:nvSpPr>
          <p:spPr bwMode="auto">
            <a:xfrm>
              <a:off x="336" y="3216"/>
              <a:ext cx="3648" cy="0"/>
            </a:xfrm>
            <a:prstGeom prst="line">
              <a:avLst/>
            </a:prstGeom>
            <a:noFill/>
            <a:ln w="38100">
              <a:solidFill>
                <a:srgbClr val="3D4955"/>
              </a:solidFill>
              <a:round/>
              <a:headEnd type="triangle" w="med" len="med"/>
              <a:tailEnd type="triangle" w="med" len="med"/>
            </a:ln>
          </p:spPr>
          <p:txBody>
            <a:bodyPr/>
            <a:lstStyle/>
            <a:p>
              <a:endParaRPr lang="en-US" sz="1620"/>
            </a:p>
          </p:txBody>
        </p:sp>
      </p:grpSp>
      <p:sp>
        <p:nvSpPr>
          <p:cNvPr id="20" name="Tekstboks 12">
            <a:extLst>
              <a:ext uri="{FF2B5EF4-FFF2-40B4-BE49-F238E27FC236}">
                <a16:creationId xmlns:a16="http://schemas.microsoft.com/office/drawing/2014/main" id="{C166BE23-541C-471C-9D6F-C310960EF31F}"/>
              </a:ext>
            </a:extLst>
          </p:cNvPr>
          <p:cNvSpPr txBox="1"/>
          <p:nvPr/>
        </p:nvSpPr>
        <p:spPr>
          <a:xfrm>
            <a:off x="2913804" y="752710"/>
            <a:ext cx="636513" cy="1288943"/>
          </a:xfrm>
          <a:prstGeom prst="rect">
            <a:avLst/>
          </a:prstGeom>
          <a:noFill/>
        </p:spPr>
        <p:txBody>
          <a:bodyPr wrap="square" rtlCol="0">
            <a:spAutoFit/>
          </a:bodyPr>
          <a:lstStyle/>
          <a:p>
            <a:pPr defTabSz="740664"/>
            <a:r>
              <a:rPr lang="en-US" sz="7776">
                <a:solidFill>
                  <a:srgbClr val="C05C56"/>
                </a:solidFill>
                <a:latin typeface="Franklin Gothic Book" panose="020B0503020102020204" pitchFamily="34" charset="0"/>
              </a:rPr>
              <a:t>E</a:t>
            </a:r>
          </a:p>
        </p:txBody>
      </p:sp>
      <p:sp>
        <p:nvSpPr>
          <p:cNvPr id="21" name="Tekstboks 13">
            <a:extLst>
              <a:ext uri="{FF2B5EF4-FFF2-40B4-BE49-F238E27FC236}">
                <a16:creationId xmlns:a16="http://schemas.microsoft.com/office/drawing/2014/main" id="{68BFEB3B-927A-4908-B602-229D77330E2A}"/>
              </a:ext>
            </a:extLst>
          </p:cNvPr>
          <p:cNvSpPr txBox="1"/>
          <p:nvPr/>
        </p:nvSpPr>
        <p:spPr>
          <a:xfrm>
            <a:off x="7618529" y="834558"/>
            <a:ext cx="636513" cy="1288943"/>
          </a:xfrm>
          <a:prstGeom prst="rect">
            <a:avLst/>
          </a:prstGeom>
          <a:noFill/>
        </p:spPr>
        <p:txBody>
          <a:bodyPr wrap="square" rtlCol="0">
            <a:spAutoFit/>
          </a:bodyPr>
          <a:lstStyle/>
          <a:p>
            <a:pPr defTabSz="740664"/>
            <a:r>
              <a:rPr lang="en-US" sz="7776">
                <a:solidFill>
                  <a:srgbClr val="73A3A1"/>
                </a:solidFill>
                <a:latin typeface="Franklin Gothic Book" panose="020B0503020102020204" pitchFamily="34" charset="0"/>
              </a:rPr>
              <a:t>S</a:t>
            </a:r>
          </a:p>
        </p:txBody>
      </p:sp>
      <p:sp>
        <p:nvSpPr>
          <p:cNvPr id="22" name="Tekstboks 15">
            <a:extLst>
              <a:ext uri="{FF2B5EF4-FFF2-40B4-BE49-F238E27FC236}">
                <a16:creationId xmlns:a16="http://schemas.microsoft.com/office/drawing/2014/main" id="{111F8D06-03C2-459D-95C3-3985D8FE48E5}"/>
              </a:ext>
            </a:extLst>
          </p:cNvPr>
          <p:cNvSpPr txBox="1"/>
          <p:nvPr/>
        </p:nvSpPr>
        <p:spPr>
          <a:xfrm>
            <a:off x="3003011" y="3041252"/>
            <a:ext cx="636513" cy="1288943"/>
          </a:xfrm>
          <a:prstGeom prst="rect">
            <a:avLst/>
          </a:prstGeom>
          <a:noFill/>
        </p:spPr>
        <p:txBody>
          <a:bodyPr wrap="square" rtlCol="0">
            <a:spAutoFit/>
          </a:bodyPr>
          <a:lstStyle/>
          <a:p>
            <a:pPr defTabSz="740664"/>
            <a:r>
              <a:rPr lang="en-US" sz="7776">
                <a:solidFill>
                  <a:srgbClr val="FEC665"/>
                </a:solidFill>
                <a:latin typeface="Franklin Gothic Book" panose="020B0503020102020204" pitchFamily="34" charset="0"/>
              </a:rPr>
              <a:t>I</a:t>
            </a:r>
          </a:p>
        </p:txBody>
      </p:sp>
      <p:sp>
        <p:nvSpPr>
          <p:cNvPr id="23" name="Tekstboks 14">
            <a:extLst>
              <a:ext uri="{FF2B5EF4-FFF2-40B4-BE49-F238E27FC236}">
                <a16:creationId xmlns:a16="http://schemas.microsoft.com/office/drawing/2014/main" id="{9F93392D-02A4-468E-B8D3-7FFFC0FE188B}"/>
              </a:ext>
            </a:extLst>
          </p:cNvPr>
          <p:cNvSpPr txBox="1"/>
          <p:nvPr/>
        </p:nvSpPr>
        <p:spPr>
          <a:xfrm>
            <a:off x="7782563" y="3093039"/>
            <a:ext cx="636513" cy="1288943"/>
          </a:xfrm>
          <a:prstGeom prst="rect">
            <a:avLst/>
          </a:prstGeom>
          <a:noFill/>
        </p:spPr>
        <p:txBody>
          <a:bodyPr wrap="square" rtlCol="0">
            <a:spAutoFit/>
          </a:bodyPr>
          <a:lstStyle/>
          <a:p>
            <a:pPr defTabSz="740664"/>
            <a:r>
              <a:rPr lang="en-US" sz="7776">
                <a:solidFill>
                  <a:srgbClr val="2D7FA8"/>
                </a:solidFill>
                <a:latin typeface="Franklin Gothic Book" panose="020B0503020102020204" pitchFamily="34" charset="0"/>
              </a:rPr>
              <a:t>A</a:t>
            </a:r>
          </a:p>
        </p:txBody>
      </p:sp>
      <p:sp>
        <p:nvSpPr>
          <p:cNvPr id="4" name="Tekstfelt 3">
            <a:extLst>
              <a:ext uri="{FF2B5EF4-FFF2-40B4-BE49-F238E27FC236}">
                <a16:creationId xmlns:a16="http://schemas.microsoft.com/office/drawing/2014/main" id="{57E252C3-F0BC-4743-8470-53D5FA73807F}"/>
              </a:ext>
            </a:extLst>
          </p:cNvPr>
          <p:cNvSpPr txBox="1"/>
          <p:nvPr/>
        </p:nvSpPr>
        <p:spPr>
          <a:xfrm>
            <a:off x="3799574" y="929818"/>
            <a:ext cx="1555848" cy="1886000"/>
          </a:xfrm>
          <a:prstGeom prst="rect">
            <a:avLst/>
          </a:prstGeom>
          <a:noFill/>
        </p:spPr>
        <p:txBody>
          <a:bodyPr vert="horz" wrap="square" lIns="162000" tIns="162000" rIns="162000" bIns="324000" rtlCol="0" anchor="t" anchorCtr="0">
            <a:spAutoFit/>
          </a:bodyPr>
          <a:lstStyle/>
          <a:p>
            <a:r>
              <a:rPr lang="en-US" sz="1600" b="1" baseline="30000">
                <a:solidFill>
                  <a:srgbClr val="4D4D4D"/>
                </a:solidFill>
              </a:rPr>
              <a:t>Customer expects:</a:t>
            </a:r>
          </a:p>
          <a:p>
            <a:r>
              <a:rPr lang="en-US" sz="1600" baseline="30000">
                <a:solidFill>
                  <a:srgbClr val="4D4D4D"/>
                </a:solidFill>
              </a:rPr>
              <a:t>Excitement, news, originality.</a:t>
            </a:r>
          </a:p>
          <a:p>
            <a:endParaRPr lang="en-US" sz="1600" b="1" baseline="30000">
              <a:solidFill>
                <a:srgbClr val="4D4D4D"/>
              </a:solidFill>
            </a:endParaRPr>
          </a:p>
          <a:p>
            <a:r>
              <a:rPr lang="en-US" sz="1600" b="1" baseline="30000">
                <a:solidFill>
                  <a:srgbClr val="4D4D4D"/>
                </a:solidFill>
              </a:rPr>
              <a:t>Customer rejects:</a:t>
            </a:r>
            <a:br>
              <a:rPr lang="en-US" sz="1600" b="1" baseline="30000">
                <a:solidFill>
                  <a:srgbClr val="4D4D4D"/>
                </a:solidFill>
              </a:rPr>
            </a:br>
            <a:r>
              <a:rPr lang="en-US" sz="1600" baseline="30000">
                <a:solidFill>
                  <a:srgbClr val="4D4D4D"/>
                </a:solidFill>
              </a:rPr>
              <a:t>Details, long explanations.</a:t>
            </a:r>
          </a:p>
          <a:p>
            <a:endParaRPr lang="en-US" sz="1600">
              <a:latin typeface="Franklin Gothic Book" panose="020B0503020102020204" pitchFamily="34" charset="0"/>
            </a:endParaRPr>
          </a:p>
        </p:txBody>
      </p:sp>
      <p:sp>
        <p:nvSpPr>
          <p:cNvPr id="24" name="Tekstfelt 23">
            <a:extLst>
              <a:ext uri="{FF2B5EF4-FFF2-40B4-BE49-F238E27FC236}">
                <a16:creationId xmlns:a16="http://schemas.microsoft.com/office/drawing/2014/main" id="{E1E3FB84-BA13-4751-B95D-5D978C5BC00C}"/>
              </a:ext>
            </a:extLst>
          </p:cNvPr>
          <p:cNvSpPr txBox="1"/>
          <p:nvPr/>
        </p:nvSpPr>
        <p:spPr>
          <a:xfrm>
            <a:off x="5660986" y="929818"/>
            <a:ext cx="1612872" cy="2296369"/>
          </a:xfrm>
          <a:prstGeom prst="rect">
            <a:avLst/>
          </a:prstGeom>
          <a:noFill/>
        </p:spPr>
        <p:txBody>
          <a:bodyPr vert="horz" wrap="square" lIns="162000" tIns="162000" rIns="162000" bIns="324000" rtlCol="0" anchor="t" anchorCtr="0">
            <a:spAutoFit/>
          </a:bodyPr>
          <a:lstStyle/>
          <a:p>
            <a:r>
              <a:rPr lang="en-US" sz="1600" b="1" baseline="30000">
                <a:solidFill>
                  <a:srgbClr val="4D4D4D"/>
                </a:solidFill>
              </a:rPr>
              <a:t>Customer expects:</a:t>
            </a:r>
          </a:p>
          <a:p>
            <a:r>
              <a:rPr lang="en-US" sz="1600" baseline="30000">
                <a:solidFill>
                  <a:srgbClr val="4D4D4D"/>
                </a:solidFill>
              </a:rPr>
              <a:t>Empathy, sincerity, trust, patience.</a:t>
            </a:r>
          </a:p>
          <a:p>
            <a:endParaRPr lang="en-US" sz="1600" baseline="30000">
              <a:solidFill>
                <a:srgbClr val="4D4D4D"/>
              </a:solidFill>
            </a:endParaRPr>
          </a:p>
          <a:p>
            <a:r>
              <a:rPr lang="en-US" sz="1600" b="1" baseline="30000">
                <a:solidFill>
                  <a:srgbClr val="4D4D4D"/>
                </a:solidFill>
              </a:rPr>
              <a:t>Customer rejects: </a:t>
            </a:r>
          </a:p>
          <a:p>
            <a:r>
              <a:rPr lang="en-US" sz="1600" baseline="30000">
                <a:solidFill>
                  <a:srgbClr val="4D4D4D"/>
                </a:solidFill>
              </a:rPr>
              <a:t>Pressure and quick decisions without ownership.</a:t>
            </a:r>
          </a:p>
          <a:p>
            <a:endParaRPr lang="en-US" sz="1600">
              <a:latin typeface="Franklin Gothic Book" panose="020B0503020102020204" pitchFamily="34" charset="0"/>
            </a:endParaRPr>
          </a:p>
          <a:p>
            <a:endParaRPr lang="en-US" sz="1600">
              <a:latin typeface="Franklin Gothic Book" panose="020B0503020102020204" pitchFamily="34" charset="0"/>
            </a:endParaRPr>
          </a:p>
        </p:txBody>
      </p:sp>
      <p:sp>
        <p:nvSpPr>
          <p:cNvPr id="25" name="Tekstfelt 24">
            <a:extLst>
              <a:ext uri="{FF2B5EF4-FFF2-40B4-BE49-F238E27FC236}">
                <a16:creationId xmlns:a16="http://schemas.microsoft.com/office/drawing/2014/main" id="{66892B28-E953-48BD-933A-07F3CA486AA7}"/>
              </a:ext>
            </a:extLst>
          </p:cNvPr>
          <p:cNvSpPr txBox="1"/>
          <p:nvPr/>
        </p:nvSpPr>
        <p:spPr>
          <a:xfrm>
            <a:off x="3808067" y="2576716"/>
            <a:ext cx="1852919" cy="1721852"/>
          </a:xfrm>
          <a:prstGeom prst="rect">
            <a:avLst/>
          </a:prstGeom>
          <a:noFill/>
        </p:spPr>
        <p:txBody>
          <a:bodyPr vert="horz" wrap="square" lIns="162000" tIns="162000" rIns="162000" bIns="324000" rtlCol="0" anchor="t" anchorCtr="0">
            <a:spAutoFit/>
          </a:bodyPr>
          <a:lstStyle/>
          <a:p>
            <a:r>
              <a:rPr lang="en-US" sz="1600" b="1" baseline="30000">
                <a:solidFill>
                  <a:srgbClr val="4D4D4D"/>
                </a:solidFill>
              </a:rPr>
              <a:t>Customer expects:</a:t>
            </a:r>
          </a:p>
          <a:p>
            <a:r>
              <a:rPr lang="en-US" sz="1600" baseline="30000">
                <a:solidFill>
                  <a:srgbClr val="4D4D4D"/>
                </a:solidFill>
              </a:rPr>
              <a:t>Focus on results, facts, professionalism, straight-forward communication</a:t>
            </a:r>
          </a:p>
          <a:p>
            <a:endParaRPr lang="en-US" sz="1600" b="1" baseline="30000">
              <a:solidFill>
                <a:srgbClr val="4D4D4D"/>
              </a:solidFill>
            </a:endParaRPr>
          </a:p>
          <a:p>
            <a:r>
              <a:rPr lang="en-US" sz="1600" b="1" baseline="30000">
                <a:solidFill>
                  <a:srgbClr val="4D4D4D"/>
                </a:solidFill>
              </a:rPr>
              <a:t>Customer rejects:</a:t>
            </a:r>
            <a:br>
              <a:rPr lang="en-US" sz="1600" b="1" baseline="30000">
                <a:solidFill>
                  <a:srgbClr val="4D4D4D"/>
                </a:solidFill>
              </a:rPr>
            </a:br>
            <a:r>
              <a:rPr lang="en-US" sz="1600" baseline="30000">
                <a:solidFill>
                  <a:srgbClr val="4D4D4D"/>
                </a:solidFill>
              </a:rPr>
              <a:t>Small-talk, inefficiency.</a:t>
            </a:r>
            <a:endParaRPr lang="en-US" sz="1600">
              <a:latin typeface="Franklin Gothic Book" panose="020B0503020102020204" pitchFamily="34" charset="0"/>
            </a:endParaRPr>
          </a:p>
        </p:txBody>
      </p:sp>
      <p:sp>
        <p:nvSpPr>
          <p:cNvPr id="2" name="Pladsholder til tekst 1">
            <a:extLst>
              <a:ext uri="{FF2B5EF4-FFF2-40B4-BE49-F238E27FC236}">
                <a16:creationId xmlns:a16="http://schemas.microsoft.com/office/drawing/2014/main" id="{BB4257BF-52BE-4987-BC54-958B0FD59BF5}"/>
              </a:ext>
            </a:extLst>
          </p:cNvPr>
          <p:cNvSpPr>
            <a:spLocks noGrp="1"/>
          </p:cNvSpPr>
          <p:nvPr>
            <p:ph type="body" sz="quarter" idx="11"/>
          </p:nvPr>
        </p:nvSpPr>
        <p:spPr>
          <a:xfrm>
            <a:off x="107505" y="0"/>
            <a:ext cx="3333175" cy="883828"/>
          </a:xfrm>
        </p:spPr>
        <p:txBody>
          <a:bodyPr/>
          <a:lstStyle/>
          <a:p>
            <a:r>
              <a:rPr lang="en-US"/>
              <a:t>Spot a customer type</a:t>
            </a:r>
          </a:p>
        </p:txBody>
      </p:sp>
      <p:sp>
        <p:nvSpPr>
          <p:cNvPr id="3" name="Pladsholder til tekst 2">
            <a:extLst>
              <a:ext uri="{FF2B5EF4-FFF2-40B4-BE49-F238E27FC236}">
                <a16:creationId xmlns:a16="http://schemas.microsoft.com/office/drawing/2014/main" id="{3B69247C-9AB4-41E2-99B8-138B7DD937EA}"/>
              </a:ext>
            </a:extLst>
          </p:cNvPr>
          <p:cNvSpPr>
            <a:spLocks noGrp="1"/>
          </p:cNvSpPr>
          <p:nvPr>
            <p:ph type="body" sz="quarter" idx="13"/>
          </p:nvPr>
        </p:nvSpPr>
        <p:spPr/>
        <p:txBody>
          <a:bodyPr/>
          <a:lstStyle/>
          <a:p>
            <a:endParaRPr lang="en-US"/>
          </a:p>
        </p:txBody>
      </p:sp>
      <p:sp>
        <p:nvSpPr>
          <p:cNvPr id="27" name="Tekstfelt 26">
            <a:extLst>
              <a:ext uri="{FF2B5EF4-FFF2-40B4-BE49-F238E27FC236}">
                <a16:creationId xmlns:a16="http://schemas.microsoft.com/office/drawing/2014/main" id="{94C92412-67F0-4512-B50B-D64B5FB12404}"/>
              </a:ext>
            </a:extLst>
          </p:cNvPr>
          <p:cNvSpPr txBox="1"/>
          <p:nvPr/>
        </p:nvSpPr>
        <p:spPr>
          <a:xfrm>
            <a:off x="5669478" y="2575182"/>
            <a:ext cx="1721302" cy="2296369"/>
          </a:xfrm>
          <a:prstGeom prst="rect">
            <a:avLst/>
          </a:prstGeom>
          <a:noFill/>
        </p:spPr>
        <p:txBody>
          <a:bodyPr vert="horz" wrap="square" lIns="162000" tIns="162000" rIns="162000" bIns="324000" rtlCol="0" anchor="t" anchorCtr="0">
            <a:spAutoFit/>
          </a:bodyPr>
          <a:lstStyle/>
          <a:p>
            <a:r>
              <a:rPr lang="en-US" sz="1600" b="1" baseline="30000">
                <a:solidFill>
                  <a:srgbClr val="4D4D4D"/>
                </a:solidFill>
              </a:rPr>
              <a:t>Customer expects:</a:t>
            </a:r>
          </a:p>
          <a:p>
            <a:r>
              <a:rPr lang="en-US" sz="1600" baseline="30000">
                <a:solidFill>
                  <a:srgbClr val="4D4D4D"/>
                </a:solidFill>
              </a:rPr>
              <a:t>Well-prepared and restrained sales people, professional knowledge, thoroughness. </a:t>
            </a:r>
            <a:endParaRPr lang="en-US" sz="1600" b="1" baseline="30000">
              <a:solidFill>
                <a:srgbClr val="4D4D4D"/>
              </a:solidFill>
            </a:endParaRPr>
          </a:p>
          <a:p>
            <a:endParaRPr lang="en-US" sz="1600" b="1" baseline="30000">
              <a:solidFill>
                <a:srgbClr val="4D4D4D"/>
              </a:solidFill>
            </a:endParaRPr>
          </a:p>
          <a:p>
            <a:r>
              <a:rPr lang="en-US" sz="1600" b="1" baseline="30000">
                <a:solidFill>
                  <a:srgbClr val="4D4D4D"/>
                </a:solidFill>
              </a:rPr>
              <a:t>Customer rejects:</a:t>
            </a:r>
            <a:br>
              <a:rPr lang="en-US" sz="1600" b="1" baseline="30000">
                <a:solidFill>
                  <a:srgbClr val="4D4D4D"/>
                </a:solidFill>
              </a:rPr>
            </a:br>
            <a:r>
              <a:rPr lang="en-US" sz="1600" baseline="30000">
                <a:solidFill>
                  <a:srgbClr val="4D4D4D"/>
                </a:solidFill>
              </a:rPr>
              <a:t>Promises of more than you can keep.</a:t>
            </a:r>
            <a:endParaRPr lang="en-US" sz="1600">
              <a:latin typeface="Franklin Gothic Book" panose="020B0503020102020204" pitchFamily="34" charset="0"/>
            </a:endParaRPr>
          </a:p>
          <a:p>
            <a:endParaRPr lang="en-US" sz="1600">
              <a:latin typeface="Franklin Gothic Book" panose="020B0503020102020204" pitchFamily="34" charset="0"/>
            </a:endParaRPr>
          </a:p>
        </p:txBody>
      </p:sp>
      <p:sp>
        <p:nvSpPr>
          <p:cNvPr id="28" name="Tekstboks 17">
            <a:extLst>
              <a:ext uri="{FF2B5EF4-FFF2-40B4-BE49-F238E27FC236}">
                <a16:creationId xmlns:a16="http://schemas.microsoft.com/office/drawing/2014/main" id="{68AEB54A-9792-4FEA-99D1-BDB63AE09FCD}"/>
              </a:ext>
            </a:extLst>
          </p:cNvPr>
          <p:cNvSpPr txBox="1">
            <a:spLocks noChangeArrowheads="1"/>
          </p:cNvSpPr>
          <p:nvPr/>
        </p:nvSpPr>
        <p:spPr bwMode="auto">
          <a:xfrm>
            <a:off x="2185292" y="2405805"/>
            <a:ext cx="1014413" cy="338554"/>
          </a:xfrm>
          <a:prstGeom prst="rect">
            <a:avLst/>
          </a:prstGeom>
          <a:noFill/>
          <a:ln w="9525">
            <a:noFill/>
            <a:miter lim="800000"/>
            <a:headEnd/>
            <a:tailEnd/>
          </a:ln>
        </p:spPr>
        <p:txBody>
          <a:bodyPr>
            <a:spAutoFit/>
          </a:bodyPr>
          <a:lstStyle/>
          <a:p>
            <a:pPr algn="ctr">
              <a:buSzPct val="100000"/>
            </a:pPr>
            <a:r>
              <a:rPr lang="en-US" sz="1600">
                <a:solidFill>
                  <a:srgbClr val="3D4955"/>
                </a:solidFill>
                <a:sym typeface="Tahoma" pitchFamily="34" charset="0"/>
              </a:rPr>
              <a:t>Control</a:t>
            </a:r>
          </a:p>
        </p:txBody>
      </p:sp>
      <p:sp>
        <p:nvSpPr>
          <p:cNvPr id="29" name="Tekstboks 18">
            <a:extLst>
              <a:ext uri="{FF2B5EF4-FFF2-40B4-BE49-F238E27FC236}">
                <a16:creationId xmlns:a16="http://schemas.microsoft.com/office/drawing/2014/main" id="{37442964-7825-4C89-9531-9BD04195BA2C}"/>
              </a:ext>
            </a:extLst>
          </p:cNvPr>
          <p:cNvSpPr txBox="1">
            <a:spLocks noChangeArrowheads="1"/>
          </p:cNvSpPr>
          <p:nvPr/>
        </p:nvSpPr>
        <p:spPr bwMode="auto">
          <a:xfrm>
            <a:off x="4937371" y="4744471"/>
            <a:ext cx="1127125" cy="338554"/>
          </a:xfrm>
          <a:prstGeom prst="rect">
            <a:avLst/>
          </a:prstGeom>
          <a:noFill/>
          <a:ln w="9525">
            <a:noFill/>
            <a:miter lim="800000"/>
            <a:headEnd/>
            <a:tailEnd/>
          </a:ln>
        </p:spPr>
        <p:txBody>
          <a:bodyPr>
            <a:spAutoFit/>
          </a:bodyPr>
          <a:lstStyle/>
          <a:p>
            <a:pPr algn="ctr">
              <a:buSzPct val="100000"/>
            </a:pPr>
            <a:r>
              <a:rPr lang="en-US" sz="1600">
                <a:solidFill>
                  <a:srgbClr val="3D4955"/>
                </a:solidFill>
                <a:sym typeface="Tahoma" pitchFamily="34" charset="0"/>
              </a:rPr>
              <a:t>Task</a:t>
            </a:r>
          </a:p>
        </p:txBody>
      </p:sp>
      <p:sp>
        <p:nvSpPr>
          <p:cNvPr id="30" name="Tekstboks 19">
            <a:extLst>
              <a:ext uri="{FF2B5EF4-FFF2-40B4-BE49-F238E27FC236}">
                <a16:creationId xmlns:a16="http://schemas.microsoft.com/office/drawing/2014/main" id="{03FC372B-0EFA-4D66-8E12-3ACAE07022D4}"/>
              </a:ext>
            </a:extLst>
          </p:cNvPr>
          <p:cNvSpPr txBox="1">
            <a:spLocks noChangeArrowheads="1"/>
          </p:cNvSpPr>
          <p:nvPr/>
        </p:nvSpPr>
        <p:spPr bwMode="auto">
          <a:xfrm>
            <a:off x="4802354" y="417579"/>
            <a:ext cx="1444625" cy="338554"/>
          </a:xfrm>
          <a:prstGeom prst="rect">
            <a:avLst/>
          </a:prstGeom>
          <a:noFill/>
          <a:ln w="9525">
            <a:noFill/>
            <a:miter lim="800000"/>
            <a:headEnd/>
            <a:tailEnd/>
          </a:ln>
        </p:spPr>
        <p:txBody>
          <a:bodyPr>
            <a:spAutoFit/>
          </a:bodyPr>
          <a:lstStyle/>
          <a:p>
            <a:pPr algn="ctr">
              <a:buSzPct val="100000"/>
            </a:pPr>
            <a:r>
              <a:rPr lang="en-US" sz="1600">
                <a:solidFill>
                  <a:srgbClr val="3D4955"/>
                </a:solidFill>
                <a:sym typeface="Tahoma" pitchFamily="34" charset="0"/>
              </a:rPr>
              <a:t>Person</a:t>
            </a:r>
          </a:p>
        </p:txBody>
      </p:sp>
      <p:sp>
        <p:nvSpPr>
          <p:cNvPr id="31" name="Tekstboks 20">
            <a:extLst>
              <a:ext uri="{FF2B5EF4-FFF2-40B4-BE49-F238E27FC236}">
                <a16:creationId xmlns:a16="http://schemas.microsoft.com/office/drawing/2014/main" id="{F291B144-AB04-4498-8C64-5C2B8B50B567}"/>
              </a:ext>
            </a:extLst>
          </p:cNvPr>
          <p:cNvSpPr txBox="1">
            <a:spLocks noChangeArrowheads="1"/>
          </p:cNvSpPr>
          <p:nvPr/>
        </p:nvSpPr>
        <p:spPr bwMode="auto">
          <a:xfrm>
            <a:off x="7736780" y="2397868"/>
            <a:ext cx="1155700" cy="338554"/>
          </a:xfrm>
          <a:prstGeom prst="rect">
            <a:avLst/>
          </a:prstGeom>
          <a:noFill/>
          <a:ln w="9525">
            <a:noFill/>
            <a:miter lim="800000"/>
            <a:headEnd/>
            <a:tailEnd/>
          </a:ln>
        </p:spPr>
        <p:txBody>
          <a:bodyPr wrap="square">
            <a:spAutoFit/>
          </a:bodyPr>
          <a:lstStyle/>
          <a:p>
            <a:pPr algn="ctr">
              <a:buSzPct val="100000"/>
            </a:pPr>
            <a:r>
              <a:rPr lang="en-US" sz="1600">
                <a:solidFill>
                  <a:srgbClr val="3D4955"/>
                </a:solidFill>
                <a:sym typeface="Tahoma" pitchFamily="34" charset="0"/>
              </a:rPr>
              <a:t>Participate</a:t>
            </a:r>
          </a:p>
        </p:txBody>
      </p:sp>
    </p:spTree>
    <p:extLst>
      <p:ext uri="{BB962C8B-B14F-4D97-AF65-F5344CB8AC3E}">
        <p14:creationId xmlns:p14="http://schemas.microsoft.com/office/powerpoint/2010/main" val="398307987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3" name="Undertitel 2">
            <a:extLst>
              <a:ext uri="{FF2B5EF4-FFF2-40B4-BE49-F238E27FC236}">
                <a16:creationId xmlns:a16="http://schemas.microsoft.com/office/drawing/2014/main" id="{9BF1ADDC-370F-4228-89C4-9BD83FB7AE33}"/>
              </a:ext>
            </a:extLst>
          </p:cNvPr>
          <p:cNvSpPr>
            <a:spLocks noGrp="1"/>
          </p:cNvSpPr>
          <p:nvPr>
            <p:ph type="subTitle" idx="1"/>
          </p:nvPr>
        </p:nvSpPr>
        <p:spPr/>
        <p:txBody>
          <a:bodyPr/>
          <a:lstStyle/>
          <a:p>
            <a:pPr marL="285750" indent="-285750">
              <a:buFont typeface="Wingdings" panose="05000000000000000000" pitchFamily="2" charset="2"/>
              <a:buChar char="ü"/>
            </a:pPr>
            <a:r>
              <a:rPr lang="en-US">
                <a:solidFill>
                  <a:schemeClr val="tx2"/>
                </a:solidFill>
              </a:rPr>
              <a:t>Select and adjust the relevant slides</a:t>
            </a:r>
          </a:p>
          <a:p>
            <a:pPr marL="285750" indent="-285750">
              <a:buFont typeface="Wingdings" panose="05000000000000000000" pitchFamily="2" charset="2"/>
              <a:buChar char="ü"/>
            </a:pPr>
            <a:r>
              <a:rPr lang="en-US">
                <a:solidFill>
                  <a:schemeClr val="tx2"/>
                </a:solidFill>
              </a:rPr>
              <a:t>Delete the other slides</a:t>
            </a:r>
          </a:p>
          <a:p>
            <a:pPr marL="285750" indent="-285750">
              <a:buFont typeface="Wingdings" panose="05000000000000000000" pitchFamily="2" charset="2"/>
              <a:buChar char="ü"/>
            </a:pPr>
            <a:r>
              <a:rPr lang="en-US">
                <a:solidFill>
                  <a:schemeClr val="tx2"/>
                </a:solidFill>
              </a:rPr>
              <a:t>Delete these instructions</a:t>
            </a:r>
            <a:endParaRPr lang="da-DK">
              <a:solidFill>
                <a:schemeClr val="tx2"/>
              </a:solidFill>
              <a:latin typeface="+mn-lt"/>
            </a:endParaRPr>
          </a:p>
        </p:txBody>
      </p:sp>
      <p:sp>
        <p:nvSpPr>
          <p:cNvPr id="4" name="Pladsholder til tekst 3">
            <a:extLst>
              <a:ext uri="{FF2B5EF4-FFF2-40B4-BE49-F238E27FC236}">
                <a16:creationId xmlns:a16="http://schemas.microsoft.com/office/drawing/2014/main" id="{47DCB648-B909-4D9A-899B-98018EBE2D46}"/>
              </a:ext>
            </a:extLst>
          </p:cNvPr>
          <p:cNvSpPr>
            <a:spLocks noGrp="1"/>
          </p:cNvSpPr>
          <p:nvPr>
            <p:ph type="body" sz="quarter" idx="13"/>
          </p:nvPr>
        </p:nvSpPr>
        <p:spPr/>
        <p:txBody>
          <a:bodyPr/>
          <a:lstStyle/>
          <a:p>
            <a:endParaRPr lang="da-DK"/>
          </a:p>
        </p:txBody>
      </p:sp>
      <p:sp>
        <p:nvSpPr>
          <p:cNvPr id="5" name="Pladsholder til tekst 4">
            <a:extLst>
              <a:ext uri="{FF2B5EF4-FFF2-40B4-BE49-F238E27FC236}">
                <a16:creationId xmlns:a16="http://schemas.microsoft.com/office/drawing/2014/main" id="{F853F8E0-DAEB-4B50-AEB1-0B3AD374BEB7}"/>
              </a:ext>
            </a:extLst>
          </p:cNvPr>
          <p:cNvSpPr>
            <a:spLocks noGrp="1"/>
          </p:cNvSpPr>
          <p:nvPr>
            <p:ph type="body" sz="quarter" idx="14"/>
          </p:nvPr>
        </p:nvSpPr>
        <p:spPr/>
        <p:txBody>
          <a:bodyPr/>
          <a:lstStyle/>
          <a:p>
            <a:r>
              <a:rPr lang="da-DK" b="1" err="1">
                <a:solidFill>
                  <a:schemeClr val="tx2"/>
                </a:solidFill>
              </a:rPr>
              <a:t>Exercises</a:t>
            </a:r>
            <a:r>
              <a:rPr lang="da-DK" b="1">
                <a:solidFill>
                  <a:schemeClr val="tx2"/>
                </a:solidFill>
              </a:rPr>
              <a:t> – spot a type</a:t>
            </a:r>
          </a:p>
        </p:txBody>
      </p:sp>
    </p:spTree>
    <p:extLst>
      <p:ext uri="{BB962C8B-B14F-4D97-AF65-F5344CB8AC3E}">
        <p14:creationId xmlns:p14="http://schemas.microsoft.com/office/powerpoint/2010/main" val="363337218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dsholder til tekst 5">
            <a:extLst>
              <a:ext uri="{FF2B5EF4-FFF2-40B4-BE49-F238E27FC236}">
                <a16:creationId xmlns:a16="http://schemas.microsoft.com/office/drawing/2014/main" id="{93506A9C-DF00-4848-96A1-3144E2AF7B0A}"/>
              </a:ext>
            </a:extLst>
          </p:cNvPr>
          <p:cNvSpPr>
            <a:spLocks noGrp="1"/>
          </p:cNvSpPr>
          <p:nvPr>
            <p:ph type="body" sz="quarter" idx="11"/>
          </p:nvPr>
        </p:nvSpPr>
        <p:spPr>
          <a:xfrm>
            <a:off x="107505" y="0"/>
            <a:ext cx="3697249" cy="883828"/>
          </a:xfrm>
        </p:spPr>
        <p:txBody>
          <a:bodyPr/>
          <a:lstStyle/>
          <a:p>
            <a:r>
              <a:rPr lang="en-US"/>
              <a:t>Which types are in play?</a:t>
            </a:r>
          </a:p>
        </p:txBody>
      </p:sp>
      <p:sp>
        <p:nvSpPr>
          <p:cNvPr id="7" name="Pladsholder til tekst 6">
            <a:extLst>
              <a:ext uri="{FF2B5EF4-FFF2-40B4-BE49-F238E27FC236}">
                <a16:creationId xmlns:a16="http://schemas.microsoft.com/office/drawing/2014/main" id="{4FDEC539-8978-497D-BE22-12E1E3BE246F}"/>
              </a:ext>
            </a:extLst>
          </p:cNvPr>
          <p:cNvSpPr>
            <a:spLocks noGrp="1"/>
          </p:cNvSpPr>
          <p:nvPr>
            <p:ph type="body" sz="quarter" idx="13"/>
          </p:nvPr>
        </p:nvSpPr>
        <p:spPr/>
        <p:txBody>
          <a:bodyPr/>
          <a:lstStyle/>
          <a:p>
            <a:endParaRPr lang="en-US"/>
          </a:p>
        </p:txBody>
      </p:sp>
      <p:sp>
        <p:nvSpPr>
          <p:cNvPr id="8" name="Pladsholder til tekst 7">
            <a:extLst>
              <a:ext uri="{FF2B5EF4-FFF2-40B4-BE49-F238E27FC236}">
                <a16:creationId xmlns:a16="http://schemas.microsoft.com/office/drawing/2014/main" id="{DFA3E61E-FAF4-491D-BEC3-F79906A9AC96}"/>
              </a:ext>
            </a:extLst>
          </p:cNvPr>
          <p:cNvSpPr>
            <a:spLocks noGrp="1"/>
          </p:cNvSpPr>
          <p:nvPr>
            <p:ph type="body" sz="quarter" idx="14"/>
          </p:nvPr>
        </p:nvSpPr>
        <p:spPr>
          <a:xfrm>
            <a:off x="311658" y="985044"/>
            <a:ext cx="8280920" cy="3744912"/>
          </a:xfrm>
        </p:spPr>
        <p:txBody>
          <a:bodyPr/>
          <a:lstStyle/>
          <a:p>
            <a:r>
              <a:rPr lang="en-US" b="1"/>
              <a:t>Harold</a:t>
            </a:r>
            <a:r>
              <a:rPr lang="en-US"/>
              <a:t> (calls): Hi Greta. Didn’t you receive my email? I need an answer from you in order to move forward with my task, so I can complete it.</a:t>
            </a:r>
          </a:p>
          <a:p>
            <a:r>
              <a:rPr lang="en-US" b="1"/>
              <a:t>Ginger: </a:t>
            </a:r>
            <a:r>
              <a:rPr lang="en-US"/>
              <a:t>Yes, I’ve seen your email and I would really like to help. But I think I need to run it by my colleague, Marcus. It’s his area, you see, so I think I should involve him. But he’s on vacation now, I’m afraid. Maybe it can wait until he’s back?</a:t>
            </a:r>
          </a:p>
          <a:p>
            <a:r>
              <a:rPr lang="en-US" b="1"/>
              <a:t>Harold:</a:t>
            </a:r>
            <a:r>
              <a:rPr lang="en-US"/>
              <a:t> No, I can’t wait a week. I need to get on with this task and I don’t think it’s very efficient if we have to wait for Marcus to return. Can’t you just look at it and give me an answer?</a:t>
            </a:r>
          </a:p>
          <a:p>
            <a:r>
              <a:rPr lang="en-US" b="1"/>
              <a:t>Ginger: </a:t>
            </a:r>
            <a:r>
              <a:rPr lang="en-US"/>
              <a:t>Well, I don’t know. I would like to help you, but I’m not sure how Marcus would feel about it. It’s his area, you know.</a:t>
            </a:r>
          </a:p>
          <a:p>
            <a:r>
              <a:rPr lang="en-US" b="1"/>
              <a:t>Harold:</a:t>
            </a:r>
            <a:r>
              <a:rPr lang="en-US"/>
              <a:t> I’ll deal with Marcus when he’s back. I don’t have time to wait. Just give me a quick answer. </a:t>
            </a:r>
          </a:p>
          <a:p>
            <a:r>
              <a:rPr lang="en-US" b="1"/>
              <a:t>Ginger: </a:t>
            </a:r>
            <a:r>
              <a:rPr lang="en-US"/>
              <a:t>Yes but I’m not sure. Then I will have to discuss it with Carl for sure….</a:t>
            </a:r>
          </a:p>
          <a:p>
            <a:endParaRPr lang="en-US"/>
          </a:p>
        </p:txBody>
      </p:sp>
    </p:spTree>
    <p:extLst>
      <p:ext uri="{BB962C8B-B14F-4D97-AF65-F5344CB8AC3E}">
        <p14:creationId xmlns:p14="http://schemas.microsoft.com/office/powerpoint/2010/main" val="165180803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dsholder til tekst 5">
            <a:extLst>
              <a:ext uri="{FF2B5EF4-FFF2-40B4-BE49-F238E27FC236}">
                <a16:creationId xmlns:a16="http://schemas.microsoft.com/office/drawing/2014/main" id="{93506A9C-DF00-4848-96A1-3144E2AF7B0A}"/>
              </a:ext>
            </a:extLst>
          </p:cNvPr>
          <p:cNvSpPr>
            <a:spLocks noGrp="1"/>
          </p:cNvSpPr>
          <p:nvPr>
            <p:ph type="body" sz="quarter" idx="11"/>
          </p:nvPr>
        </p:nvSpPr>
        <p:spPr>
          <a:xfrm>
            <a:off x="107505" y="0"/>
            <a:ext cx="3697249" cy="883828"/>
          </a:xfrm>
        </p:spPr>
        <p:txBody>
          <a:bodyPr/>
          <a:lstStyle/>
          <a:p>
            <a:r>
              <a:rPr lang="en-US"/>
              <a:t>Which types are in play?</a:t>
            </a:r>
          </a:p>
        </p:txBody>
      </p:sp>
      <p:sp>
        <p:nvSpPr>
          <p:cNvPr id="7" name="Pladsholder til tekst 6">
            <a:extLst>
              <a:ext uri="{FF2B5EF4-FFF2-40B4-BE49-F238E27FC236}">
                <a16:creationId xmlns:a16="http://schemas.microsoft.com/office/drawing/2014/main" id="{4FDEC539-8978-497D-BE22-12E1E3BE246F}"/>
              </a:ext>
            </a:extLst>
          </p:cNvPr>
          <p:cNvSpPr>
            <a:spLocks noGrp="1"/>
          </p:cNvSpPr>
          <p:nvPr>
            <p:ph type="body" sz="quarter" idx="13"/>
          </p:nvPr>
        </p:nvSpPr>
        <p:spPr/>
        <p:txBody>
          <a:bodyPr/>
          <a:lstStyle/>
          <a:p>
            <a:endParaRPr lang="en-US"/>
          </a:p>
        </p:txBody>
      </p:sp>
      <p:sp>
        <p:nvSpPr>
          <p:cNvPr id="8" name="Pladsholder til tekst 7">
            <a:extLst>
              <a:ext uri="{FF2B5EF4-FFF2-40B4-BE49-F238E27FC236}">
                <a16:creationId xmlns:a16="http://schemas.microsoft.com/office/drawing/2014/main" id="{DFA3E61E-FAF4-491D-BEC3-F79906A9AC96}"/>
              </a:ext>
            </a:extLst>
          </p:cNvPr>
          <p:cNvSpPr>
            <a:spLocks noGrp="1"/>
          </p:cNvSpPr>
          <p:nvPr>
            <p:ph type="body" sz="quarter" idx="14"/>
          </p:nvPr>
        </p:nvSpPr>
        <p:spPr>
          <a:xfrm>
            <a:off x="311658" y="985044"/>
            <a:ext cx="8280920" cy="3744912"/>
          </a:xfrm>
        </p:spPr>
        <p:txBody>
          <a:bodyPr/>
          <a:lstStyle/>
          <a:p>
            <a:pPr lvl="0"/>
            <a:r>
              <a:rPr lang="en-US" b="1"/>
              <a:t>Martin</a:t>
            </a:r>
            <a:r>
              <a:rPr lang="en-US"/>
              <a:t> comes by: I’m just checking out a super exciting opportunity. I have an amazing idea for how we can get a lot of new customers. It would be awesome if you and I could spend even just half an hour on some quick sparring.</a:t>
            </a:r>
          </a:p>
          <a:p>
            <a:pPr lvl="0"/>
            <a:r>
              <a:rPr lang="en-US" b="1"/>
              <a:t>Alan</a:t>
            </a:r>
            <a:r>
              <a:rPr lang="en-US"/>
              <a:t> (colleague) calls): Hi Bridget. Didn’t you get my email? I need an answer from you in order to move forward with my task, so I can complete it.</a:t>
            </a:r>
          </a:p>
          <a:p>
            <a:pPr lvl="0"/>
            <a:r>
              <a:rPr lang="en-US" b="1"/>
              <a:t>Lucas </a:t>
            </a:r>
            <a:r>
              <a:rPr lang="en-US"/>
              <a:t>calls HR: Hi, I don’t know if you can help me. I’m not quite sure if I can actually use my health insurance. But I talked with a colleague who has been through something similar and she definitely thinks that I should be covered.</a:t>
            </a:r>
          </a:p>
          <a:p>
            <a:endParaRPr lang="en-US"/>
          </a:p>
        </p:txBody>
      </p:sp>
    </p:spTree>
    <p:extLst>
      <p:ext uri="{BB962C8B-B14F-4D97-AF65-F5344CB8AC3E}">
        <p14:creationId xmlns:p14="http://schemas.microsoft.com/office/powerpoint/2010/main" val="9319986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6DEE96C3-2765-46A4-941C-C47AA525B3FA}"/>
              </a:ext>
            </a:extLst>
          </p:cNvPr>
          <p:cNvSpPr>
            <a:spLocks noGrp="1"/>
          </p:cNvSpPr>
          <p:nvPr>
            <p:ph type="body" sz="quarter" idx="11"/>
          </p:nvPr>
        </p:nvSpPr>
        <p:spPr>
          <a:xfrm>
            <a:off x="107505" y="0"/>
            <a:ext cx="7855823" cy="883828"/>
          </a:xfrm>
        </p:spPr>
        <p:txBody>
          <a:bodyPr/>
          <a:lstStyle/>
          <a:p>
            <a:r>
              <a:rPr lang="en-US"/>
              <a:t>Description of the exercise ” Which types are in play?”</a:t>
            </a:r>
          </a:p>
        </p:txBody>
      </p:sp>
      <p:sp>
        <p:nvSpPr>
          <p:cNvPr id="3" name="Pladsholder til tekst 2">
            <a:extLst>
              <a:ext uri="{FF2B5EF4-FFF2-40B4-BE49-F238E27FC236}">
                <a16:creationId xmlns:a16="http://schemas.microsoft.com/office/drawing/2014/main" id="{6C39333B-77A0-42D7-81EF-11666578F22E}"/>
              </a:ext>
            </a:extLst>
          </p:cNvPr>
          <p:cNvSpPr>
            <a:spLocks noGrp="1"/>
          </p:cNvSpPr>
          <p:nvPr>
            <p:ph type="body" sz="quarter" idx="13"/>
          </p:nvPr>
        </p:nvSpPr>
        <p:spPr/>
        <p:txBody>
          <a:bodyPr/>
          <a:lstStyle/>
          <a:p>
            <a:endParaRPr lang="en-US"/>
          </a:p>
        </p:txBody>
      </p:sp>
      <p:sp>
        <p:nvSpPr>
          <p:cNvPr id="4" name="Pladsholder til tekst 3">
            <a:extLst>
              <a:ext uri="{FF2B5EF4-FFF2-40B4-BE49-F238E27FC236}">
                <a16:creationId xmlns:a16="http://schemas.microsoft.com/office/drawing/2014/main" id="{607D29BE-C20C-4F75-8F32-E9F9A3FC8295}"/>
              </a:ext>
            </a:extLst>
          </p:cNvPr>
          <p:cNvSpPr>
            <a:spLocks noGrp="1"/>
          </p:cNvSpPr>
          <p:nvPr>
            <p:ph type="body" sz="quarter" idx="14"/>
          </p:nvPr>
        </p:nvSpPr>
        <p:spPr>
          <a:xfrm>
            <a:off x="395536" y="1086351"/>
            <a:ext cx="8568952" cy="4033043"/>
          </a:xfrm>
        </p:spPr>
        <p:txBody>
          <a:bodyPr/>
          <a:lstStyle/>
          <a:p>
            <a:pPr marL="987425" indent="-987425"/>
            <a:r>
              <a:rPr lang="en-US" sz="1200">
                <a:solidFill>
                  <a:schemeClr val="tx1"/>
                </a:solidFill>
              </a:rPr>
              <a:t>Purpose:	To be able to spot which type a person is.</a:t>
            </a:r>
          </a:p>
          <a:p>
            <a:pPr marL="987425" indent="-987425"/>
            <a:r>
              <a:rPr lang="en-US" sz="1200">
                <a:solidFill>
                  <a:schemeClr val="tx1"/>
                </a:solidFill>
              </a:rPr>
              <a:t>Materials: 	The two previous slides</a:t>
            </a:r>
          </a:p>
          <a:p>
            <a:pPr marL="987425" indent="-987425"/>
            <a:r>
              <a:rPr lang="en-US" sz="1200">
                <a:solidFill>
                  <a:schemeClr val="tx1"/>
                </a:solidFill>
              </a:rPr>
              <a:t>Exercise:	Everyone discusses which types they think are in play and state their arguments for why.</a:t>
            </a:r>
          </a:p>
          <a:p>
            <a:r>
              <a:rPr lang="en-US" sz="1200">
                <a:solidFill>
                  <a:schemeClr val="tx1"/>
                </a:solidFill>
              </a:rPr>
              <a:t>The correct types:</a:t>
            </a:r>
          </a:p>
          <a:p>
            <a:pPr marL="1168400" indent="-171450">
              <a:buFont typeface="Arial" panose="020B0604020202020204" pitchFamily="34" charset="0"/>
              <a:buChar char="•"/>
            </a:pPr>
            <a:r>
              <a:rPr lang="en-US" sz="1200">
                <a:solidFill>
                  <a:schemeClr val="tx1"/>
                </a:solidFill>
              </a:rPr>
              <a:t>Harold is an Implementer </a:t>
            </a:r>
          </a:p>
          <a:p>
            <a:pPr marL="1168400" indent="-171450">
              <a:buFont typeface="Arial" panose="020B0604020202020204" pitchFamily="34" charset="0"/>
              <a:buChar char="•"/>
            </a:pPr>
            <a:r>
              <a:rPr lang="en-US" sz="1200">
                <a:solidFill>
                  <a:schemeClr val="tx1"/>
                </a:solidFill>
              </a:rPr>
              <a:t>Ginger is a Supporter</a:t>
            </a:r>
          </a:p>
          <a:p>
            <a:pPr marL="1168400" indent="-171450">
              <a:buFont typeface="Arial" panose="020B0604020202020204" pitchFamily="34" charset="0"/>
              <a:buChar char="•"/>
            </a:pPr>
            <a:r>
              <a:rPr lang="en-US" sz="1200">
                <a:solidFill>
                  <a:schemeClr val="tx1"/>
                </a:solidFill>
              </a:rPr>
              <a:t>Martin is an Enthusiast</a:t>
            </a:r>
          </a:p>
          <a:p>
            <a:pPr marL="1168400" indent="-171450">
              <a:buFont typeface="Arial" panose="020B0604020202020204" pitchFamily="34" charset="0"/>
              <a:buChar char="•"/>
            </a:pPr>
            <a:r>
              <a:rPr lang="en-US" sz="1200">
                <a:solidFill>
                  <a:schemeClr val="tx1"/>
                </a:solidFill>
              </a:rPr>
              <a:t>Alan is an Implementer</a:t>
            </a:r>
          </a:p>
          <a:p>
            <a:pPr marL="1168400" indent="-171450">
              <a:buFont typeface="Arial" panose="020B0604020202020204" pitchFamily="34" charset="0"/>
              <a:buChar char="•"/>
            </a:pPr>
            <a:r>
              <a:rPr lang="en-US" sz="1200">
                <a:solidFill>
                  <a:schemeClr val="tx1"/>
                </a:solidFill>
              </a:rPr>
              <a:t>Lucas is a Supporter</a:t>
            </a:r>
          </a:p>
          <a:p>
            <a:endParaRPr lang="en-US" sz="1000"/>
          </a:p>
        </p:txBody>
      </p:sp>
    </p:spTree>
    <p:extLst>
      <p:ext uri="{BB962C8B-B14F-4D97-AF65-F5344CB8AC3E}">
        <p14:creationId xmlns:p14="http://schemas.microsoft.com/office/powerpoint/2010/main" val="119107881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tekst 4">
            <a:extLst>
              <a:ext uri="{FF2B5EF4-FFF2-40B4-BE49-F238E27FC236}">
                <a16:creationId xmlns:a16="http://schemas.microsoft.com/office/drawing/2014/main" id="{101AB230-B03C-41E4-8E6A-FA86BB17BCB9}"/>
              </a:ext>
            </a:extLst>
          </p:cNvPr>
          <p:cNvSpPr>
            <a:spLocks noGrp="1"/>
          </p:cNvSpPr>
          <p:nvPr>
            <p:ph type="body" sz="quarter" idx="11"/>
          </p:nvPr>
        </p:nvSpPr>
        <p:spPr>
          <a:xfrm>
            <a:off x="107505" y="0"/>
            <a:ext cx="4196232" cy="883828"/>
          </a:xfrm>
        </p:spPr>
        <p:txBody>
          <a:bodyPr/>
          <a:lstStyle/>
          <a:p>
            <a:r>
              <a:rPr lang="en-US" noProof="1"/>
              <a:t>Do you recognize the type?</a:t>
            </a:r>
          </a:p>
        </p:txBody>
      </p:sp>
      <p:sp>
        <p:nvSpPr>
          <p:cNvPr id="2" name="Pladsholder til tekst 1">
            <a:extLst>
              <a:ext uri="{FF2B5EF4-FFF2-40B4-BE49-F238E27FC236}">
                <a16:creationId xmlns:a16="http://schemas.microsoft.com/office/drawing/2014/main" id="{8DE81FAE-B678-4EE9-81C5-77F52DE06478}"/>
              </a:ext>
            </a:extLst>
          </p:cNvPr>
          <p:cNvSpPr>
            <a:spLocks noGrp="1"/>
          </p:cNvSpPr>
          <p:nvPr>
            <p:ph type="body" sz="quarter" idx="13"/>
          </p:nvPr>
        </p:nvSpPr>
        <p:spPr/>
        <p:txBody>
          <a:bodyPr/>
          <a:lstStyle/>
          <a:p>
            <a:endParaRPr lang="en-US" noProof="1"/>
          </a:p>
        </p:txBody>
      </p:sp>
      <p:sp>
        <p:nvSpPr>
          <p:cNvPr id="3" name="Pladsholder til tekst 2">
            <a:extLst>
              <a:ext uri="{FF2B5EF4-FFF2-40B4-BE49-F238E27FC236}">
                <a16:creationId xmlns:a16="http://schemas.microsoft.com/office/drawing/2014/main" id="{01FBB56C-AA8A-4E35-B233-629E20C05FB6}"/>
              </a:ext>
            </a:extLst>
          </p:cNvPr>
          <p:cNvSpPr>
            <a:spLocks noGrp="1"/>
          </p:cNvSpPr>
          <p:nvPr>
            <p:ph type="body" sz="quarter" idx="14"/>
          </p:nvPr>
        </p:nvSpPr>
        <p:spPr/>
        <p:txBody>
          <a:bodyPr/>
          <a:lstStyle/>
          <a:p>
            <a:r>
              <a:rPr lang="en-US" noProof="1">
                <a:latin typeface="Franklin Gothic Book" panose="020B0503020102020204" pitchFamily="34" charset="0"/>
              </a:rPr>
              <a:t>Each group is tasked with describing/showing/presenting </a:t>
            </a:r>
            <a:r>
              <a:rPr lang="en-US" u="sng" noProof="1">
                <a:latin typeface="Franklin Gothic Book" panose="020B0503020102020204" pitchFamily="34" charset="0"/>
              </a:rPr>
              <a:t>your own </a:t>
            </a:r>
            <a:r>
              <a:rPr lang="en-US" noProof="1">
                <a:latin typeface="Franklin Gothic Book" panose="020B0503020102020204" pitchFamily="34" charset="0"/>
              </a:rPr>
              <a:t>type (eg. Enthusiasts) in plenary to the other 3 types (eg. Supporter, Analyst, Implementer).</a:t>
            </a:r>
          </a:p>
          <a:p>
            <a:r>
              <a:rPr lang="en-US" noProof="1"/>
              <a:t>Your presentation should include:</a:t>
            </a:r>
          </a:p>
          <a:p>
            <a:pPr marL="285750" indent="-285750">
              <a:buFont typeface="Arial" panose="020B0604020202020204" pitchFamily="34" charset="0"/>
              <a:buChar char="•"/>
            </a:pPr>
            <a:r>
              <a:rPr lang="en-US" noProof="1">
                <a:latin typeface="Franklin Gothic Book" panose="020B0503020102020204" pitchFamily="34" charset="0"/>
              </a:rPr>
              <a:t>Your strengths when cooperating with the 3 other types</a:t>
            </a:r>
          </a:p>
          <a:p>
            <a:pPr marL="285750" indent="-285750">
              <a:buFont typeface="Arial" panose="020B0604020202020204" pitchFamily="34" charset="0"/>
              <a:buChar char="•"/>
            </a:pPr>
            <a:r>
              <a:rPr lang="en-US" noProof="1"/>
              <a:t>Your challenges/pitfalls when cooperating with the 3 other types</a:t>
            </a:r>
            <a:endParaRPr lang="en-US" noProof="1">
              <a:latin typeface="Franklin Gothic Book" panose="020B0503020102020204" pitchFamily="34" charset="0"/>
            </a:endParaRPr>
          </a:p>
          <a:p>
            <a:r>
              <a:rPr lang="en-US" noProof="1">
                <a:latin typeface="Franklin Gothic Book" panose="020B0503020102020204" pitchFamily="34" charset="0"/>
              </a:rPr>
              <a:t>The group may choose how to present and which aids they want to use (illustrations are encouraged). </a:t>
            </a:r>
            <a:endParaRPr lang="en-US" noProof="1"/>
          </a:p>
        </p:txBody>
      </p:sp>
    </p:spTree>
    <p:extLst>
      <p:ext uri="{BB962C8B-B14F-4D97-AF65-F5344CB8AC3E}">
        <p14:creationId xmlns:p14="http://schemas.microsoft.com/office/powerpoint/2010/main" val="205943093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6DEE96C3-2765-46A4-941C-C47AA525B3FA}"/>
              </a:ext>
            </a:extLst>
          </p:cNvPr>
          <p:cNvSpPr>
            <a:spLocks noGrp="1"/>
          </p:cNvSpPr>
          <p:nvPr>
            <p:ph type="body" sz="quarter" idx="11"/>
          </p:nvPr>
        </p:nvSpPr>
        <p:spPr>
          <a:xfrm>
            <a:off x="107505" y="0"/>
            <a:ext cx="8354806" cy="883828"/>
          </a:xfrm>
        </p:spPr>
        <p:txBody>
          <a:bodyPr/>
          <a:lstStyle/>
          <a:p>
            <a:r>
              <a:rPr lang="en-US"/>
              <a:t>Description of the exercise ”Do you recognize the type?”</a:t>
            </a:r>
          </a:p>
        </p:txBody>
      </p:sp>
      <p:sp>
        <p:nvSpPr>
          <p:cNvPr id="3" name="Pladsholder til tekst 2">
            <a:extLst>
              <a:ext uri="{FF2B5EF4-FFF2-40B4-BE49-F238E27FC236}">
                <a16:creationId xmlns:a16="http://schemas.microsoft.com/office/drawing/2014/main" id="{6C39333B-77A0-42D7-81EF-11666578F22E}"/>
              </a:ext>
            </a:extLst>
          </p:cNvPr>
          <p:cNvSpPr>
            <a:spLocks noGrp="1"/>
          </p:cNvSpPr>
          <p:nvPr>
            <p:ph type="body" sz="quarter" idx="13"/>
          </p:nvPr>
        </p:nvSpPr>
        <p:spPr/>
        <p:txBody>
          <a:bodyPr/>
          <a:lstStyle/>
          <a:p>
            <a:endParaRPr lang="en-US"/>
          </a:p>
        </p:txBody>
      </p:sp>
      <p:sp>
        <p:nvSpPr>
          <p:cNvPr id="4" name="Pladsholder til tekst 3">
            <a:extLst>
              <a:ext uri="{FF2B5EF4-FFF2-40B4-BE49-F238E27FC236}">
                <a16:creationId xmlns:a16="http://schemas.microsoft.com/office/drawing/2014/main" id="{607D29BE-C20C-4F75-8F32-E9F9A3FC8295}"/>
              </a:ext>
            </a:extLst>
          </p:cNvPr>
          <p:cNvSpPr>
            <a:spLocks noGrp="1"/>
          </p:cNvSpPr>
          <p:nvPr>
            <p:ph type="body" sz="quarter" idx="14"/>
          </p:nvPr>
        </p:nvSpPr>
        <p:spPr>
          <a:xfrm>
            <a:off x="395536" y="1086351"/>
            <a:ext cx="8568952" cy="4033043"/>
          </a:xfrm>
        </p:spPr>
        <p:txBody>
          <a:bodyPr/>
          <a:lstStyle/>
          <a:p>
            <a:pPr marL="987425" indent="-987425"/>
            <a:r>
              <a:rPr lang="en-US" sz="1200">
                <a:solidFill>
                  <a:schemeClr val="tx1"/>
                </a:solidFill>
              </a:rPr>
              <a:t>Purpose:	To quickly give participants a greater insight into their own typology. Then to present themselves to the other EASI typologies Based on their own insights and using their own words.</a:t>
            </a:r>
          </a:p>
          <a:p>
            <a:pPr marL="987425" indent="-987425"/>
            <a:r>
              <a:rPr lang="en-US" sz="1200">
                <a:solidFill>
                  <a:schemeClr val="tx1"/>
                </a:solidFill>
              </a:rPr>
              <a:t>Materials: 	All participants must have completed an EASI test so they know what their type is. </a:t>
            </a:r>
          </a:p>
          <a:p>
            <a:pPr marL="987425" indent="-987425"/>
            <a:r>
              <a:rPr lang="en-US" sz="1200">
                <a:solidFill>
                  <a:schemeClr val="tx1"/>
                </a:solidFill>
              </a:rPr>
              <a:t>	For use in the presentation you can provide all kinds of “paraphernalia” – such as paper, Legos, hats – imagination is the only limit. </a:t>
            </a:r>
          </a:p>
          <a:p>
            <a:pPr marL="987425" indent="-987425"/>
            <a:r>
              <a:rPr lang="en-US" sz="1200">
                <a:solidFill>
                  <a:schemeClr val="tx1"/>
                </a:solidFill>
              </a:rPr>
              <a:t>Exercise:	Make groups consisting of only one type each (make more groups with the same type, if you have many participants). The groups are tasked with describing/telling/performing their own type and present it to the other 3 types in plenary. </a:t>
            </a:r>
          </a:p>
          <a:p>
            <a:endParaRPr lang="en-US" sz="1000"/>
          </a:p>
        </p:txBody>
      </p:sp>
    </p:spTree>
    <p:extLst>
      <p:ext uri="{BB962C8B-B14F-4D97-AF65-F5344CB8AC3E}">
        <p14:creationId xmlns:p14="http://schemas.microsoft.com/office/powerpoint/2010/main" val="335925815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3" name="Undertitel 2">
            <a:extLst>
              <a:ext uri="{FF2B5EF4-FFF2-40B4-BE49-F238E27FC236}">
                <a16:creationId xmlns:a16="http://schemas.microsoft.com/office/drawing/2014/main" id="{9BF1ADDC-370F-4228-89C4-9BD83FB7AE33}"/>
              </a:ext>
            </a:extLst>
          </p:cNvPr>
          <p:cNvSpPr>
            <a:spLocks noGrp="1"/>
          </p:cNvSpPr>
          <p:nvPr>
            <p:ph type="subTitle" idx="1"/>
          </p:nvPr>
        </p:nvSpPr>
        <p:spPr/>
        <p:txBody>
          <a:bodyPr/>
          <a:lstStyle/>
          <a:p>
            <a:pPr marL="285750" indent="-285750">
              <a:buFont typeface="Wingdings" panose="05000000000000000000" pitchFamily="2" charset="2"/>
              <a:buChar char="ü"/>
            </a:pPr>
            <a:r>
              <a:rPr lang="en-US">
                <a:solidFill>
                  <a:schemeClr val="tx2"/>
                </a:solidFill>
              </a:rPr>
              <a:t>Select and adjust the relevant slides</a:t>
            </a:r>
          </a:p>
          <a:p>
            <a:pPr marL="285750" indent="-285750">
              <a:buFont typeface="Wingdings" panose="05000000000000000000" pitchFamily="2" charset="2"/>
              <a:buChar char="ü"/>
            </a:pPr>
            <a:r>
              <a:rPr lang="en-US">
                <a:solidFill>
                  <a:schemeClr val="tx2"/>
                </a:solidFill>
              </a:rPr>
              <a:t>Delete the other slides</a:t>
            </a:r>
          </a:p>
          <a:p>
            <a:pPr marL="285750" indent="-285750">
              <a:buFont typeface="Wingdings" panose="05000000000000000000" pitchFamily="2" charset="2"/>
              <a:buChar char="ü"/>
            </a:pPr>
            <a:r>
              <a:rPr lang="en-US">
                <a:solidFill>
                  <a:schemeClr val="tx2"/>
                </a:solidFill>
              </a:rPr>
              <a:t>Delete these instructions</a:t>
            </a:r>
            <a:endParaRPr lang="da-DK">
              <a:solidFill>
                <a:schemeClr val="tx2"/>
              </a:solidFill>
              <a:latin typeface="+mn-lt"/>
            </a:endParaRPr>
          </a:p>
        </p:txBody>
      </p:sp>
      <p:sp>
        <p:nvSpPr>
          <p:cNvPr id="4" name="Pladsholder til tekst 3">
            <a:extLst>
              <a:ext uri="{FF2B5EF4-FFF2-40B4-BE49-F238E27FC236}">
                <a16:creationId xmlns:a16="http://schemas.microsoft.com/office/drawing/2014/main" id="{47DCB648-B909-4D9A-899B-98018EBE2D46}"/>
              </a:ext>
            </a:extLst>
          </p:cNvPr>
          <p:cNvSpPr>
            <a:spLocks noGrp="1"/>
          </p:cNvSpPr>
          <p:nvPr>
            <p:ph type="body" sz="quarter" idx="13"/>
          </p:nvPr>
        </p:nvSpPr>
        <p:spPr/>
        <p:txBody>
          <a:bodyPr/>
          <a:lstStyle/>
          <a:p>
            <a:endParaRPr lang="da-DK"/>
          </a:p>
        </p:txBody>
      </p:sp>
      <p:sp>
        <p:nvSpPr>
          <p:cNvPr id="5" name="Pladsholder til tekst 4">
            <a:extLst>
              <a:ext uri="{FF2B5EF4-FFF2-40B4-BE49-F238E27FC236}">
                <a16:creationId xmlns:a16="http://schemas.microsoft.com/office/drawing/2014/main" id="{F853F8E0-DAEB-4B50-AEB1-0B3AD374BEB7}"/>
              </a:ext>
            </a:extLst>
          </p:cNvPr>
          <p:cNvSpPr>
            <a:spLocks noGrp="1"/>
          </p:cNvSpPr>
          <p:nvPr>
            <p:ph type="body" sz="quarter" idx="14"/>
          </p:nvPr>
        </p:nvSpPr>
        <p:spPr>
          <a:xfrm>
            <a:off x="2124074" y="1777380"/>
            <a:ext cx="4968205" cy="792163"/>
          </a:xfrm>
        </p:spPr>
        <p:txBody>
          <a:bodyPr/>
          <a:lstStyle/>
          <a:p>
            <a:r>
              <a:rPr lang="da-DK" b="1" err="1">
                <a:solidFill>
                  <a:schemeClr val="tx2"/>
                </a:solidFill>
              </a:rPr>
              <a:t>topic</a:t>
            </a:r>
            <a:r>
              <a:rPr lang="da-DK" b="1">
                <a:solidFill>
                  <a:schemeClr val="tx2"/>
                </a:solidFill>
              </a:rPr>
              <a:t> – </a:t>
            </a:r>
            <a:r>
              <a:rPr lang="da-DK" b="1" err="1">
                <a:solidFill>
                  <a:schemeClr val="tx2"/>
                </a:solidFill>
              </a:rPr>
              <a:t>communication</a:t>
            </a:r>
            <a:endParaRPr lang="da-DK" b="1">
              <a:solidFill>
                <a:schemeClr val="tx2"/>
              </a:solidFill>
            </a:endParaRPr>
          </a:p>
        </p:txBody>
      </p:sp>
    </p:spTree>
    <p:extLst>
      <p:ext uri="{BB962C8B-B14F-4D97-AF65-F5344CB8AC3E}">
        <p14:creationId xmlns:p14="http://schemas.microsoft.com/office/powerpoint/2010/main" val="1210403309"/>
      </p:ext>
    </p:extLst>
  </p:cSld>
  <p:clrMapOvr>
    <a:masterClrMapping/>
  </p:clrMapOvr>
</p:sld>
</file>

<file path=ppt/theme/theme1.xml><?xml version="1.0" encoding="utf-8"?>
<a:theme xmlns:a="http://schemas.openxmlformats.org/drawingml/2006/main" name="OH Template">
  <a:themeElements>
    <a:clrScheme name="Master HR Theme">
      <a:dk1>
        <a:sysClr val="windowText" lastClr="000000"/>
      </a:dk1>
      <a:lt1>
        <a:sysClr val="window" lastClr="FFFFFF"/>
      </a:lt1>
      <a:dk2>
        <a:srgbClr val="455359"/>
      </a:dk2>
      <a:lt2>
        <a:srgbClr val="66787F"/>
      </a:lt2>
      <a:accent1>
        <a:srgbClr val="43B1A5"/>
      </a:accent1>
      <a:accent2>
        <a:srgbClr val="309DBB"/>
      </a:accent2>
      <a:accent3>
        <a:srgbClr val="AF1323"/>
      </a:accent3>
      <a:accent4>
        <a:srgbClr val="8B1323"/>
      </a:accent4>
      <a:accent5>
        <a:srgbClr val="43B1A5"/>
      </a:accent5>
      <a:accent6>
        <a:srgbClr val="309DBB"/>
      </a:accent6>
      <a:hlink>
        <a:srgbClr val="42B0A4"/>
      </a:hlink>
      <a:folHlink>
        <a:srgbClr val="309EBC"/>
      </a:folHlink>
    </a:clrScheme>
    <a:fontScheme name="Master sekundære">
      <a:majorFont>
        <a:latin typeface="Tw Cen MT"/>
        <a:ea typeface=""/>
        <a:cs typeface=""/>
      </a:majorFont>
      <a:minorFont>
        <a:latin typeface="Franklin Gothic Book"/>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solidFill>
          <a:srgbClr val="EDEDED"/>
        </a:solidFill>
      </a:spPr>
      <a:bodyPr vert="horz" wrap="none" lIns="180000" tIns="180000" rIns="180000" bIns="360000" rtlCol="0" anchor="t" anchorCtr="0">
        <a:spAutoFit/>
      </a:bodyPr>
      <a:lstStyle>
        <a:defPPr>
          <a:defRPr dirty="0" smtClean="0"/>
        </a:defPPr>
      </a:lstStyle>
    </a:txDef>
  </a:objectDefaults>
  <a:extraClrSchemeLst/>
  <a:extLst>
    <a:ext uri="{05A4C25C-085E-4340-85A3-A5531E510DB2}">
      <thm15:themeFamily xmlns:thm15="http://schemas.microsoft.com/office/thememl/2012/main" name="MasterHR_Template_v4.potx" id="{2098BE16-9DA3-4197-9581-B7DAC47518AC}" vid="{29F93853-503D-4831-B2D3-335B733259D7}"/>
    </a:ext>
  </a:extLst>
</a:theme>
</file>

<file path=ppt/theme/theme2.xml><?xml version="1.0" encoding="utf-8"?>
<a:theme xmlns:a="http://schemas.openxmlformats.org/drawingml/2006/main" name="Professionshøjskolen Absalon">
  <a:themeElements>
    <a:clrScheme name="PHA">
      <a:dk1>
        <a:sysClr val="windowText" lastClr="000000"/>
      </a:dk1>
      <a:lt1>
        <a:sysClr val="window" lastClr="FFFFFF"/>
      </a:lt1>
      <a:dk2>
        <a:srgbClr val="404646"/>
      </a:dk2>
      <a:lt2>
        <a:srgbClr val="FFFFFF"/>
      </a:lt2>
      <a:accent1>
        <a:srgbClr val="D03635"/>
      </a:accent1>
      <a:accent2>
        <a:srgbClr val="383889"/>
      </a:accent2>
      <a:accent3>
        <a:srgbClr val="8ACBC1"/>
      </a:accent3>
      <a:accent4>
        <a:srgbClr val="863281"/>
      </a:accent4>
      <a:accent5>
        <a:srgbClr val="FFD85C"/>
      </a:accent5>
      <a:accent6>
        <a:srgbClr val="5BC5F2"/>
      </a:accent6>
      <a:hlink>
        <a:srgbClr val="D03635"/>
      </a:hlink>
      <a:folHlink>
        <a:srgbClr val="9C9C9C"/>
      </a:folHlink>
    </a:clrScheme>
    <a:fontScheme name="PHA">
      <a:majorFont>
        <a:latin typeface="Corbel"/>
        <a:ea typeface=""/>
        <a:cs typeface=""/>
      </a:majorFont>
      <a:minorFont>
        <a:latin typeface="Corbe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BaseTemplate 16-9.potx" id="{2268602D-C640-4585-9043-06880A9F63F9}" vid="{223A70CD-4269-4FCB-A11B-9D1424B87D07}"/>
    </a:ext>
  </a:extLst>
</a:theme>
</file>

<file path=ppt/theme/theme3.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Master PowerPoint Template</Template>
  <TotalTime>29895</TotalTime>
  <Words>15553</Words>
  <Application>Microsoft Office PowerPoint</Application>
  <PresentationFormat>Skærmshow (16:10)</PresentationFormat>
  <Paragraphs>2006</Paragraphs>
  <Slides>134</Slides>
  <Notes>134</Notes>
  <HiddenSlides>0</HiddenSlides>
  <MMClips>0</MMClips>
  <ScaleCrop>false</ScaleCrop>
  <HeadingPairs>
    <vt:vector size="6" baseType="variant">
      <vt:variant>
        <vt:lpstr>Benyttede skrifttyper</vt:lpstr>
      </vt:variant>
      <vt:variant>
        <vt:i4>12</vt:i4>
      </vt:variant>
      <vt:variant>
        <vt:lpstr>Tema</vt:lpstr>
      </vt:variant>
      <vt:variant>
        <vt:i4>2</vt:i4>
      </vt:variant>
      <vt:variant>
        <vt:lpstr>Slidetitler</vt:lpstr>
      </vt:variant>
      <vt:variant>
        <vt:i4>134</vt:i4>
      </vt:variant>
    </vt:vector>
  </HeadingPairs>
  <TitlesOfParts>
    <vt:vector size="148" baseType="lpstr">
      <vt:lpstr>Arial</vt:lpstr>
      <vt:lpstr>Calibri</vt:lpstr>
      <vt:lpstr>Corbel</vt:lpstr>
      <vt:lpstr>Franklin Gothic Book</vt:lpstr>
      <vt:lpstr>Freestyle Script</vt:lpstr>
      <vt:lpstr>Montserrat</vt:lpstr>
      <vt:lpstr>Open Sans</vt:lpstr>
      <vt:lpstr>Tahoma</vt:lpstr>
      <vt:lpstr>Tw Cen MT</vt:lpstr>
      <vt:lpstr>Verdana</vt:lpstr>
      <vt:lpstr>Wingdings</vt:lpstr>
      <vt:lpstr>Wingdings 2</vt:lpstr>
      <vt:lpstr>OH Template</vt:lpstr>
      <vt:lpstr>Professionshøjskolen Absalon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Company>IT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Mia Debel</dc:creator>
  <cp:lastModifiedBy>Mia Debel</cp:lastModifiedBy>
  <cp:revision>1187</cp:revision>
  <cp:lastPrinted>2019-06-12T21:28:24Z</cp:lastPrinted>
  <dcterms:created xsi:type="dcterms:W3CDTF">2016-07-26T11:22:53Z</dcterms:created>
  <dcterms:modified xsi:type="dcterms:W3CDTF">2019-09-02T11:11:26Z</dcterms:modified>
</cp:coreProperties>
</file>